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2" r:id="rId2"/>
    <p:sldId id="482" r:id="rId3"/>
    <p:sldId id="478" r:id="rId4"/>
    <p:sldId id="471" r:id="rId5"/>
    <p:sldId id="464" r:id="rId6"/>
    <p:sldId id="476" r:id="rId7"/>
    <p:sldId id="480" r:id="rId8"/>
    <p:sldId id="465" r:id="rId9"/>
    <p:sldId id="466" r:id="rId10"/>
    <p:sldId id="467" r:id="rId11"/>
    <p:sldId id="468" r:id="rId12"/>
    <p:sldId id="477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990000"/>
    <a:srgbClr val="FF9933"/>
    <a:srgbClr val="99CCFF"/>
    <a:srgbClr val="FFFF66"/>
    <a:srgbClr val="B2B2B2"/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83B02E-6DB2-47F5-82F2-2A9994B3FC35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7D8F5D-7333-412B-9152-6414C7C441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5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CEC4ED-34C7-40AB-BA98-C708C6C0D522}" type="datetimeFigureOut">
              <a:rPr lang="ru-RU"/>
              <a:pPr>
                <a:defRPr/>
              </a:pPr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BBCFB96-8033-45B6-BEE4-C408C38E0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F4C2-CAB3-4BA1-A03F-6F8E476353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4998-7607-48AB-BE7C-024CFF534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FA18-D8EA-4963-84ED-9961632E40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F4AC-6CF9-4743-BCBC-932DE2C5C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5F34-2786-405F-B287-E5EFE85A9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460E-3978-42C5-B349-5CA1CE76C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A1A9-8766-4E15-B18A-87B955B35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688EC-6D59-4396-B9E1-8CEAA10999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2A8D-EA58-4A68-96AA-D4BA92176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C522-CCAD-4763-A149-E10CFD7CAA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3E1F-4F0B-4061-AB13-C0722A5E40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940B8F-A7D7-4D6F-BD7D-C7AFD4F7A5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inobr.gov-murman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inobr.gov-murman.ru/documents/npa/prikaz/pr06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log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msmurm.ru/Home/News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www.pfrf.ru/branches/murmansk/new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alog.ru/rn51/apply_fts/" TargetMode="External"/><Relationship Id="rId5" Type="http://schemas.openxmlformats.org/officeDocument/2006/relationships/hyperlink" Target="http://r51.fss.ru/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murmanskstat.gks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guzm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51.mchs.gov.ru/" TargetMode="External"/><Relationship Id="rId4" Type="http://schemas.openxmlformats.org/officeDocument/2006/relationships/hyperlink" Target="http://51.rospotrebnadzor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3241675"/>
            <a:ext cx="8229600" cy="13335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открыть частный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детский сад?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3A0593-AB0D-4589-ADB8-96EF9C24F8F8}" type="slidenum">
              <a:rPr lang="ru-RU"/>
              <a:pPr/>
              <a:t>1</a:t>
            </a:fld>
            <a:endParaRPr lang="ru-RU"/>
          </a:p>
        </p:txBody>
      </p:sp>
      <p:pic>
        <p:nvPicPr>
          <p:cNvPr id="410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static.ngs.ru/news/63/preview/e1bc97663778a4ef63dd6b9256ffa0cd0fca7b61_9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74800"/>
            <a:ext cx="1882775" cy="14192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2" name="Picture 6" descr="http://gorod-novoross.ru/foto_dop/thumbs/z4suxqr20jmi31ewcth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1577975"/>
            <a:ext cx="2124075" cy="14160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6" descr="http://static.ngs.ru/news/preview/78aeea36a55de3c318656d747343d233071d952f_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38700"/>
            <a:ext cx="2155825" cy="178435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 descr="http://www.uo-gub.ru/files/images/news/12.2013/%D1%87%D0%B0%D1%81%D1%82%D0%BD%D1%8B%D0%B5_%D0%B3%D1%80%D1%83%D0%BF%D0%BF%D1%8B_%D0%BF%D1%80%D0%B8%D1%81%D0%BC%D0%BE%D1%82%D1%80%D0%B0_%D0%B8_%D1%83%D1%85%D0%BE%D0%B4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2013" y="4822825"/>
            <a:ext cx="2339975" cy="181768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5" name="Picture 4" descr="http://sempark.ru/images/catalogue/d430cf7ea1ff98b019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838700"/>
            <a:ext cx="2386012" cy="1789113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6" name="Picture 2" descr="http://rybinskblog.ru/wp-content/uploads/2014/09/detsadrybinsk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8994" y="1576388"/>
            <a:ext cx="2125662" cy="141763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659" y="209304"/>
            <a:ext cx="9085923" cy="116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экономического развития Мурманской области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развития промышленности и предпринимательства Мурманской области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268413"/>
            <a:ext cx="3534416" cy="25863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 anchor="b" anchorCtr="1">
            <a:no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можно получить на сайте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minobr.gov-murman.ru/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подразделе </a:t>
            </a:r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«Надзор и контроль, лицензирование и государственная аккредитация»</a:t>
            </a:r>
            <a:r>
              <a:rPr lang="ru-RU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раздела «Направления деятельности»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-79375"/>
            <a:ext cx="9144000" cy="1452563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6. Получение лицензии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на ведение образовательной деятельности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557053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B485235-AD03-4F58-A920-FB7E6B9A40A2}" type="slidenum">
              <a:rPr lang="ru-RU"/>
              <a:pPr/>
              <a:t>10</a:t>
            </a:fld>
            <a:endParaRPr lang="ru-RU"/>
          </a:p>
        </p:txBody>
      </p:sp>
      <p:pic>
        <p:nvPicPr>
          <p:cNvPr id="1024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2713" y="1268413"/>
            <a:ext cx="5106987" cy="295275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копии учредительных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зданий, строений, сооружений, помещений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подписанная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 организации справка о материально-техническом обеспечении образовательной деятельности по образовательным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713" y="4292600"/>
            <a:ext cx="8851900" cy="244951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подтверждающих наличие условий для питания и охраны здоровья обучающихся, а также сведения о наличии  помещения с соответствующими условиями для работы медицинских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разработанных и утвержденных организацией образовательных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о соответствии объекта защиты  обязательным требованиям пожарной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опись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274" y="1363666"/>
            <a:ext cx="2230067" cy="151480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4932040" y="1556792"/>
            <a:ext cx="900175" cy="9366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6735277" y="3854784"/>
            <a:ext cx="1008062" cy="604589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www.fond.zp.ua/images/stories/site/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592263"/>
            <a:ext cx="5005387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076056" y="2276872"/>
            <a:ext cx="3887788" cy="4320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24.01.2014 №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23-ПП</a:t>
            </a: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21.02.2014 №295</a:t>
            </a:r>
          </a:p>
        </p:txBody>
      </p:sp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1452563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Получение субсидий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возмещение затрат, связанных с предоставлением дошкольного образования</a:t>
            </a:r>
          </a:p>
        </p:txBody>
      </p:sp>
      <p:pic>
        <p:nvPicPr>
          <p:cNvPr id="112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584325" y="3536950"/>
            <a:ext cx="2951163" cy="172878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ведение образовательной деятельности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территории Мурманской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6428" y="3338747"/>
            <a:ext cx="3024337" cy="19442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предоставлении субсидий из областного бюджета частным дошкольным образовательным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b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(переход на сайт)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427538" y="3933825"/>
            <a:ext cx="1008062" cy="93503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8694688" cy="114300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Контакты государственных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органов Мурманской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F4AC-6CF9-4743-BCBC-932DE2C5CE8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86344"/>
              </p:ext>
            </p:extLst>
          </p:nvPr>
        </p:nvGraphicFramePr>
        <p:xfrm>
          <a:off x="251520" y="1340768"/>
          <a:ext cx="864096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952328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Государственный орган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Телефон, факс</a:t>
                      </a:r>
                      <a:endParaRPr lang="ru-RU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Федеральная налоговая служба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Адреса инспекций доступны на сайте </a:t>
                      </a:r>
                      <a:r>
                        <a:rPr lang="en-US" sz="1600" b="0" dirty="0" smtClean="0">
                          <a:hlinkClick r:id="rId3"/>
                        </a:rPr>
                        <a:t>http://www.nalog.ru/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контакт-центр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8-800-222-2222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Роспотребнадзора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183038,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Коммуны, д. 7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47-26-72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47-36-45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Мурманское региональное отделение Фонда социального страхования РФ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183050,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Кольский проспект, д. 156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55-10-16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68-74-21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Отделение Пенсионного фонда РФ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183025,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Полярные Зори, д. 26,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</a:t>
                      </a:r>
                      <a:r>
                        <a:rPr lang="ru-RU" sz="16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403-700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 (8152) 403-799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государственного пожарного надзора ГУ МЧС России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183025,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Буркова, д. 4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(8152) 47-39-06</a:t>
                      </a:r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Территориальный фонд обязательного медицинского страхования</a:t>
                      </a:r>
                      <a:r>
                        <a:rPr lang="ru-RU" sz="1600" b="0" baseline="0" dirty="0" smtClean="0"/>
                        <a:t>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183038,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пр. Ленина, д. 89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тел./факс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(8152) 420-017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Территориальный орган Федеральной службы государственной статистики по Мурманской области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183000, г. Мурманск,</a:t>
                      </a:r>
                      <a:b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переулок 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Русанова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д. 10</a:t>
                      </a:r>
                      <a:endParaRPr lang="ru-R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 (8152) 688-500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 (8152) 688-512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4765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73" y="4221088"/>
            <a:ext cx="1872207" cy="249627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31" y="2803964"/>
            <a:ext cx="3633652" cy="1417124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48577" y="5433054"/>
            <a:ext cx="3024336" cy="9361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Частный</a:t>
            </a:r>
            <a:b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9840" y="5433054"/>
            <a:ext cx="3024336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присмотру и уходу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968708" y="2669350"/>
            <a:ext cx="1302583" cy="260405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" y="3113093"/>
            <a:ext cx="1848996" cy="1848996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1331640" y="2697156"/>
            <a:ext cx="1302583" cy="2604052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01860" y="116632"/>
            <a:ext cx="7849940" cy="8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Ключевое 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азличие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требованиях к частному детскому саду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присмотру и уходу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769" y="1460971"/>
            <a:ext cx="8784976" cy="112605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 ЛИЦЕНЗИИ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ведение образовательной деятельности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программам дошкольного образования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824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1183"/>
            <a:ext cx="9144000" cy="706090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ea typeface="+mn-ea"/>
                <a:cs typeface="Times New Roman" pitchFamily="18" charset="0"/>
              </a:rPr>
              <a:t>Частный детский сад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847933"/>
            <a:ext cx="8291264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зарегистрированное должным образом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дошкольная образовательная организация, которая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свою деятельность в соответствии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№273 «Об образовании в Российской Федерации»,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государственную лицензию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ведение образовательной деятельности по программам дошкольного образования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помещение, соответствующее требованиям для дошкольных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BF4AC-6CF9-4743-BCBC-932DE2C5CE8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 descr="http://modistka.info/uploads/posts/2013-10/1382122840_sad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6" y="3856546"/>
            <a:ext cx="3624064" cy="271804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56546"/>
            <a:ext cx="3760669" cy="271804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723964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214282" y="3281374"/>
            <a:ext cx="2357454" cy="1647824"/>
          </a:xfrm>
          <a:prstGeom prst="downArrowCallout">
            <a:avLst>
              <a:gd name="adj1" fmla="val 30601"/>
              <a:gd name="adj2" fmla="val 31067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457200" y="274638"/>
            <a:ext cx="7594600" cy="10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Последовательность действий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открытии частного детского сада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1643050"/>
            <a:ext cx="2937508" cy="128189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форм государственной регистрации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3137263"/>
            <a:ext cx="2937508" cy="179393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Регистрация и постановка организации на учет в государственных органах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5143512"/>
            <a:ext cx="2428892" cy="142876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подходящего помещения для частного детского сада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5143512"/>
            <a:ext cx="2937508" cy="142876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педагогического и вспомогательного персонала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4997" y="1643050"/>
            <a:ext cx="3134722" cy="200026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заключений о пригодности помещения заявленному виду деятельности от СЭС и органов пожарной безопасности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4997" y="3857628"/>
            <a:ext cx="3134721" cy="85725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лицензии на ведение образовательной деятельности</a:t>
            </a:r>
          </a:p>
        </p:txBody>
      </p:sp>
      <p:pic>
        <p:nvPicPr>
          <p:cNvPr id="4107" name="Picture 2" descr="http://static.ngs.ru/news/63/preview/e1bc97663778a4ef63dd6b9256ffa0cd0fca7b61_900.jpeg"/>
          <p:cNvPicPr>
            <a:picLocks noChangeAspect="1" noChangeArrowheads="1"/>
          </p:cNvPicPr>
          <p:nvPr/>
        </p:nvPicPr>
        <p:blipFill>
          <a:blip r:embed="rId3"/>
          <a:srcRect b="6285"/>
          <a:stretch>
            <a:fillRect/>
          </a:stretch>
        </p:blipFill>
        <p:spPr bwMode="auto">
          <a:xfrm>
            <a:off x="6112192" y="4806261"/>
            <a:ext cx="2500330" cy="1766024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8" name="Picture 6" descr="http://gorod-novoross.ru/foto_dop/thumbs/z4suxqr20jmi31ewcth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49"/>
            <a:ext cx="2357454" cy="157163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158" y="3500438"/>
            <a:ext cx="2071702" cy="64294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бизнес-плана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3975" y="2643182"/>
            <a:ext cx="3959993" cy="105568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внутри квартала, удаленность от магистралей и проезжей части не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 25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78105" y="2643182"/>
            <a:ext cx="3240482" cy="2442001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наличие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места/помещения для раздевалки, игровой комнаты для проведения занятий и игр, помещения/места для сна, туалета, умывальной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2.4.1.3147-13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589463" y="1285860"/>
            <a:ext cx="4429125" cy="135732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07950" y="1285860"/>
            <a:ext cx="4427538" cy="135732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80518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Подбор помещения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частного детского сада</a:t>
            </a:r>
          </a:p>
        </p:txBody>
      </p:sp>
      <p:sp>
        <p:nvSpPr>
          <p:cNvPr id="71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DA688E-0677-42E9-99C2-3FD9DC9B61DE}" type="slidenum">
              <a:rPr lang="ru-RU"/>
              <a:pPr/>
              <a:t>5</a:t>
            </a:fld>
            <a:endParaRPr lang="ru-RU"/>
          </a:p>
        </p:txBody>
      </p:sp>
      <p:pic>
        <p:nvPicPr>
          <p:cNvPr id="717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1436678"/>
            <a:ext cx="4176713" cy="6350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1435085"/>
            <a:ext cx="4176712" cy="6350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Жилое помещение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78104" y="5229200"/>
            <a:ext cx="3223051" cy="148594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своду правил, утвержденному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24.04.2013 №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74" y="3818666"/>
            <a:ext cx="3959993" cy="90647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проходящих через территорию детского сада магистральных инженерных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74" y="4874355"/>
            <a:ext cx="4114795" cy="198364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потолков не менее 2,8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помещения не менее 200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двух выходов, высокие и широкие окна для норм естественного освещения, наличие подвала или цокольного этажа и т.п.</a:t>
            </a:r>
            <a:b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2.4.1.3049-13)</a:t>
            </a:r>
          </a:p>
        </p:txBody>
      </p:sp>
      <p:pic>
        <p:nvPicPr>
          <p:cNvPr id="7183" name="Picture 2" descr="http://fermer.ru/files/v2/forum/210594/planpomeshcheniya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7932" y="2714620"/>
            <a:ext cx="1504188" cy="98425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85" name="Picture 6" descr="http://mosdiz.ru/pictures/fckeditor/design_solutions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425" y="5269061"/>
            <a:ext cx="1182687" cy="118427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84" name="Picture 4" descr="http://nachatbisnes.ru/wp-content/uploads/2013/12/private-kindergarten-business-plan-640x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62683"/>
            <a:ext cx="1512168" cy="90647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75857" y="1333499"/>
            <a:ext cx="5724970" cy="43277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применять упрощенную систему налогообложения;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отчетность;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воспользоваться следующими мерами поддержки: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грантов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льготных микрозаймов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 (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поручительств);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возмещение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приобретение оборудования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кредитным и лизинговым договорам;</a:t>
            </a:r>
            <a:b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поддержки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 социального предпринимательства.</a:t>
            </a:r>
          </a:p>
          <a:p>
            <a:pPr algn="ctr">
              <a:defRPr/>
            </a:pPr>
            <a:endParaRPr lang="en-US" sz="1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Подробную информацию о каждом виде поддержки </a:t>
            </a:r>
            <a:b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на сайте 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oe.gov-murman.ru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и виды поддержки»</a:t>
            </a:r>
            <a:endParaRPr lang="ru-RU" sz="1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95250"/>
            <a:ext cx="80518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Выбор формы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государственной регистрации</a:t>
            </a: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121F5F-6C73-496F-AD1C-8954E5BE9A20}" type="slidenum">
              <a:rPr lang="ru-RU"/>
              <a:pPr/>
              <a:t>6</a:t>
            </a:fld>
            <a:endParaRPr lang="ru-RU"/>
          </a:p>
        </p:txBody>
      </p:sp>
      <p:pic>
        <p:nvPicPr>
          <p:cNvPr id="512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2649" y="1712419"/>
            <a:ext cx="2527142" cy="922752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предприниматель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8841" y="5772897"/>
            <a:ext cx="2520950" cy="92275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8" y="5772898"/>
            <a:ext cx="5724970" cy="9485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прощенная отчетность;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получить субсидию на реализацию социально значимых программ (проектов) НКО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555776" y="6047344"/>
            <a:ext cx="864096" cy="432048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591782" y="1957771"/>
            <a:ext cx="792088" cy="432049"/>
          </a:xfrm>
          <a:prstGeom prst="downArrow">
            <a:avLst>
              <a:gd name="adj1" fmla="val 50000"/>
              <a:gd name="adj2" fmla="val 53206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2649" y="2827930"/>
            <a:ext cx="2520950" cy="131558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Коммерческая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(юридическое лицо)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591780" y="3269698"/>
            <a:ext cx="792088" cy="432048"/>
          </a:xfrm>
          <a:prstGeom prst="downArrow">
            <a:avLst>
              <a:gd name="adj1" fmla="val 50000"/>
              <a:gd name="adj2" fmla="val 53206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3515"/>
            <a:ext cx="1754034" cy="17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93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20663"/>
            <a:ext cx="8051800" cy="120967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Регистрация и постановка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организации на учет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32AD2-FE72-44A3-884C-13974B600C8D}" type="slidenum">
              <a:rPr lang="ru-RU"/>
              <a:pPr/>
              <a:t>7</a:t>
            </a:fld>
            <a:endParaRPr lang="ru-RU"/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www.fx57.net/wp-content/uploads/2013/01/%D1%83%D1%87%D1%91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95750"/>
            <a:ext cx="3240087" cy="2625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50" name="Picture 4" descr="http://tomsk.doski.ru/i/51/32/513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9975" y="4097338"/>
            <a:ext cx="5341938" cy="26257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30513" y="1751013"/>
            <a:ext cx="3359150" cy="10334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социального страхования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963" y="1758950"/>
            <a:ext cx="2428875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инспекция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1750" y="1758950"/>
            <a:ext cx="2428875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963" y="2943225"/>
            <a:ext cx="4157662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обязательного медицинского страхования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(переход на сайт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)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1525" y="2943225"/>
            <a:ext cx="4229100" cy="10334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статистики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(переход на сайт)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704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051800" cy="12827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Подбор педагогического и вспомогательного персонала</a:t>
            </a:r>
          </a:p>
        </p:txBody>
      </p:sp>
      <p:pic>
        <p:nvPicPr>
          <p:cNvPr id="819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39750" y="1773238"/>
            <a:ext cx="3816350" cy="243522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штатного расписания исходя из количества принимаемых детей и времени работы детского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3800" y="4406900"/>
            <a:ext cx="3816350" cy="195262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требований к образованию и  квалификации сотрудников</a:t>
            </a:r>
          </a:p>
        </p:txBody>
      </p:sp>
      <p:pic>
        <p:nvPicPr>
          <p:cNvPr id="8199" name="Picture 2" descr="http://nu.s-vfu.ru/wp-content/uploads/2013/09/IMG_1701-630x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06900"/>
            <a:ext cx="3960813" cy="1949450"/>
          </a:xfrm>
          <a:prstGeom prst="rect">
            <a:avLst/>
          </a:prstGeom>
          <a:noFill/>
          <a:ln w="25400" cap="sq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200" name="Picture 4" descr="http://www.barbariki.ru/images/babydom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213" y="1773238"/>
            <a:ext cx="3690937" cy="243522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50825" y="2286001"/>
            <a:ext cx="4321175" cy="103187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требованиям СанПиН 2.4.1.3147-13 или СанПиН 2.4.1.3049-13</a:t>
            </a:r>
          </a:p>
        </p:txBody>
      </p:sp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0" y="84139"/>
            <a:ext cx="8051800" cy="198754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Получение заключений о пригодности помещения от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оспотребнадзора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органов пожарной безопасности</a:t>
            </a:r>
          </a:p>
        </p:txBody>
      </p:sp>
      <p:sp>
        <p:nvSpPr>
          <p:cNvPr id="922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543675" y="6165304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2E8FB4C-352D-4588-9666-062F80B64F71}" type="slidenum">
              <a:rPr lang="ru-RU"/>
              <a:pPr/>
              <a:t>9</a:t>
            </a:fld>
            <a:endParaRPr lang="ru-RU" dirty="0"/>
          </a:p>
        </p:txBody>
      </p:sp>
      <p:pic>
        <p:nvPicPr>
          <p:cNvPr id="922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0"/>
            <a:ext cx="1092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0825" y="3716338"/>
            <a:ext cx="4305300" cy="15848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Мурманской области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переход на сайт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Мурманской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переход на сайт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27212" y="3317876"/>
            <a:ext cx="1152525" cy="4711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88" y="5389169"/>
            <a:ext cx="3740150" cy="12799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государственного пожарного надзора ГУ МЧС России по Мурманской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переход на сайт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870325" y="5389169"/>
            <a:ext cx="773113" cy="86360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2286001"/>
            <a:ext cx="4176712" cy="438309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Федеральному закону от 21.12.1994 №69-ФЗ «О пожарной безопасности», Федеральному закону от 22.07.2008 №123-ФЗ «Технический регламент о требованиях пожарной безопасности», Правилам пожарной безопасности в Российской Федерации (ППБ 01-03), нормам пожарной безопасности (НПБ 104-03, НПБ 110-03), своду правил системы противопожарной защиты (СП 3.13130.2009, СП 5.13130.2009, СП 9.13130.2009)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748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Как открыть частный  детский сад?</vt:lpstr>
      <vt:lpstr>Презентация PowerPoint</vt:lpstr>
      <vt:lpstr>Частный детский сад</vt:lpstr>
      <vt:lpstr>Презентация PowerPoint</vt:lpstr>
      <vt:lpstr>1. Подбор помещения для частного детского сада</vt:lpstr>
      <vt:lpstr>2. Выбор формы государственной регистрации</vt:lpstr>
      <vt:lpstr>3. Регистрация и постановка организации на учет</vt:lpstr>
      <vt:lpstr>4. Подбор педагогического и вспомогательного персонала</vt:lpstr>
      <vt:lpstr>5. Получение заключений о пригодности помещения от Роспотребнадзора и органов пожарной безопасности</vt:lpstr>
      <vt:lpstr>6. Получение лицензии на ведение образовательной деятельности</vt:lpstr>
      <vt:lpstr>7. Получение субсидий на возмещение затрат, связанных с предоставлением дошкольного образования</vt:lpstr>
      <vt:lpstr>Контакты государственных органов Мурманской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gureeva</dc:creator>
  <cp:lastModifiedBy>Елена В. Шульпина</cp:lastModifiedBy>
  <cp:revision>621</cp:revision>
  <cp:lastPrinted>2015-07-09T08:20:36Z</cp:lastPrinted>
  <dcterms:created xsi:type="dcterms:W3CDTF">2009-12-02T11:29:25Z</dcterms:created>
  <dcterms:modified xsi:type="dcterms:W3CDTF">2015-07-30T11:57:16Z</dcterms:modified>
</cp:coreProperties>
</file>