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10"/>
  </p:notesMasterIdLst>
  <p:sldIdLst>
    <p:sldId id="531" r:id="rId2"/>
    <p:sldId id="548" r:id="rId3"/>
    <p:sldId id="547" r:id="rId4"/>
    <p:sldId id="544" r:id="rId5"/>
    <p:sldId id="535" r:id="rId6"/>
    <p:sldId id="551" r:id="rId7"/>
    <p:sldId id="552" r:id="rId8"/>
    <p:sldId id="550" r:id="rId9"/>
  </p:sldIdLst>
  <p:sldSz cx="9144000" cy="5143500" type="screen16x9"/>
  <p:notesSz cx="6858000" cy="9947275"/>
  <p:defaultTextStyle>
    <a:defPPr>
      <a:defRPr lang="ru-RU"/>
    </a:defPPr>
    <a:lvl1pPr marL="0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004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008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011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015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018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023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027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030" algn="l" defTabSz="81600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65"/>
    <a:srgbClr val="7A0000"/>
    <a:srgbClr val="BD130F"/>
    <a:srgbClr val="EF3631"/>
    <a:srgbClr val="4FFF9F"/>
    <a:srgbClr val="69FFAD"/>
    <a:srgbClr val="BAE6E8"/>
    <a:srgbClr val="6AA4FA"/>
    <a:srgbClr val="3A7DCE"/>
    <a:srgbClr val="FF8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475" autoAdjust="0"/>
    <p:restoredTop sz="68345" autoAdjust="0"/>
  </p:normalViewPr>
  <p:slideViewPr>
    <p:cSldViewPr showGuides="1">
      <p:cViewPr varScale="1">
        <p:scale>
          <a:sx n="97" d="100"/>
          <a:sy n="97" d="100"/>
        </p:scale>
        <p:origin x="-462" y="-96"/>
      </p:cViewPr>
      <p:guideLst>
        <p:guide orient="horz" pos="1620"/>
        <p:guide orient="horz" pos="759"/>
        <p:guide orient="horz" pos="237"/>
        <p:guide orient="horz" pos="3041"/>
        <p:guide pos="2880"/>
        <p:guide pos="708"/>
        <p:guide pos="1560"/>
        <p:guide pos="5140"/>
        <p:guide pos="5521"/>
        <p:guide pos="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32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10"/>
            <a:ext cx="2971802" cy="497364"/>
          </a:xfrm>
          <a:prstGeom prst="rect">
            <a:avLst/>
          </a:prstGeom>
        </p:spPr>
        <p:txBody>
          <a:bodyPr vert="horz" lIns="92386" tIns="46193" rIns="92386" bIns="4619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25" y="10"/>
            <a:ext cx="2971802" cy="497364"/>
          </a:xfrm>
          <a:prstGeom prst="rect">
            <a:avLst/>
          </a:prstGeom>
        </p:spPr>
        <p:txBody>
          <a:bodyPr vert="horz" lIns="92386" tIns="46193" rIns="92386" bIns="46193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04.12.2018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" y="747713"/>
            <a:ext cx="6635750" cy="3733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6" tIns="46193" rIns="92386" bIns="4619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2" y="4724968"/>
            <a:ext cx="5486400" cy="4476274"/>
          </a:xfrm>
          <a:prstGeom prst="rect">
            <a:avLst/>
          </a:prstGeom>
        </p:spPr>
        <p:txBody>
          <a:bodyPr vert="horz" lIns="92386" tIns="46193" rIns="92386" bIns="4619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448195"/>
            <a:ext cx="2971802" cy="497364"/>
          </a:xfrm>
          <a:prstGeom prst="rect">
            <a:avLst/>
          </a:prstGeom>
        </p:spPr>
        <p:txBody>
          <a:bodyPr vert="horz" lIns="92386" tIns="46193" rIns="92386" bIns="4619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25" y="9448195"/>
            <a:ext cx="2971802" cy="497364"/>
          </a:xfrm>
          <a:prstGeom prst="rect">
            <a:avLst/>
          </a:prstGeom>
        </p:spPr>
        <p:txBody>
          <a:bodyPr vert="horz" lIns="92386" tIns="46193" rIns="92386" bIns="46193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5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004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008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011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015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018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023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027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030" algn="l" defTabSz="81600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1125" y="747713"/>
            <a:ext cx="6635750" cy="3733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3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1125" y="747713"/>
            <a:ext cx="6635750" cy="3733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30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1125" y="747713"/>
            <a:ext cx="6635750" cy="3733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3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1125" y="747713"/>
            <a:ext cx="6635750" cy="37338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3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68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004" indent="0">
              <a:buNone/>
              <a:defRPr sz="2500"/>
            </a:lvl2pPr>
            <a:lvl3pPr marL="816008" indent="0">
              <a:buNone/>
              <a:defRPr sz="2100"/>
            </a:lvl3pPr>
            <a:lvl4pPr marL="1224011" indent="0">
              <a:buNone/>
              <a:defRPr sz="1800"/>
            </a:lvl4pPr>
            <a:lvl5pPr marL="1632015" indent="0">
              <a:buNone/>
              <a:defRPr sz="1800"/>
            </a:lvl5pPr>
            <a:lvl6pPr marL="2040018" indent="0">
              <a:buNone/>
              <a:defRPr sz="1800"/>
            </a:lvl6pPr>
            <a:lvl7pPr marL="2448023" indent="0">
              <a:buNone/>
              <a:defRPr sz="1800"/>
            </a:lvl7pPr>
            <a:lvl8pPr marL="2856027" indent="0">
              <a:buNone/>
              <a:defRPr sz="1800"/>
            </a:lvl8pPr>
            <a:lvl9pPr marL="3264030" indent="0">
              <a:buNone/>
              <a:defRPr sz="18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004" indent="0">
              <a:buNone/>
              <a:defRPr sz="1100"/>
            </a:lvl2pPr>
            <a:lvl3pPr marL="816008" indent="0">
              <a:buNone/>
              <a:defRPr sz="900"/>
            </a:lvl3pPr>
            <a:lvl4pPr marL="1224011" indent="0">
              <a:buNone/>
              <a:defRPr sz="800"/>
            </a:lvl4pPr>
            <a:lvl5pPr marL="1632015" indent="0">
              <a:buNone/>
              <a:defRPr sz="800"/>
            </a:lvl5pPr>
            <a:lvl6pPr marL="2040018" indent="0">
              <a:buNone/>
              <a:defRPr sz="800"/>
            </a:lvl6pPr>
            <a:lvl7pPr marL="2448023" indent="0">
              <a:buNone/>
              <a:defRPr sz="800"/>
            </a:lvl7pPr>
            <a:lvl8pPr marL="2856027" indent="0">
              <a:buNone/>
              <a:defRPr sz="800"/>
            </a:lvl8pPr>
            <a:lvl9pPr marL="326403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5"/>
            <a:ext cx="7320689" cy="3621940"/>
          </a:xfrm>
        </p:spPr>
        <p:txBody>
          <a:bodyPr/>
          <a:lstStyle>
            <a:lvl1pPr marL="284405" indent="0">
              <a:buFontTx/>
              <a:buNone/>
              <a:defRPr b="1">
                <a:latin typeface="+mj-lt"/>
              </a:defRPr>
            </a:lvl1pPr>
            <a:lvl2pPr marL="281920" indent="2485">
              <a:defRPr>
                <a:latin typeface="+mj-lt"/>
              </a:defRPr>
            </a:lvl2pPr>
            <a:lvl3pPr marL="491808" indent="-203678">
              <a:tabLst/>
              <a:defRPr>
                <a:latin typeface="+mj-lt"/>
              </a:defRPr>
            </a:lvl3pPr>
            <a:lvl4pPr marL="0" indent="2819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8"/>
            <a:ext cx="923618" cy="282640"/>
          </a:xfrm>
          <a:prstGeom prst="rect">
            <a:avLst/>
          </a:prstGeom>
          <a:noFill/>
        </p:spPr>
        <p:txBody>
          <a:bodyPr wrap="square" lIns="71536" tIns="35768" rIns="71536" bIns="35768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5" y="375804"/>
            <a:ext cx="7337192" cy="829352"/>
          </a:xfrm>
        </p:spPr>
        <p:txBody>
          <a:bodyPr/>
          <a:lstStyle>
            <a:lvl1pPr marL="0" marR="0" indent="0" defTabSz="8160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0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5"/>
            <a:ext cx="7320689" cy="3621940"/>
          </a:xfrm>
        </p:spPr>
        <p:txBody>
          <a:bodyPr/>
          <a:lstStyle>
            <a:lvl1pPr marL="284405" indent="0">
              <a:buFontTx/>
              <a:buNone/>
              <a:defRPr b="1">
                <a:latin typeface="+mj-lt"/>
              </a:defRPr>
            </a:lvl1pPr>
            <a:lvl2pPr marL="284405" indent="0">
              <a:defRPr>
                <a:latin typeface="+mj-lt"/>
              </a:defRPr>
            </a:lvl2pPr>
            <a:lvl3pPr marL="491808" indent="-203678">
              <a:defRPr>
                <a:latin typeface="+mj-lt"/>
              </a:defRPr>
            </a:lvl3pPr>
            <a:lvl4pPr marL="0" indent="281920">
              <a:defRPr>
                <a:latin typeface="+mj-lt"/>
              </a:defRPr>
            </a:lvl4pPr>
            <a:lvl5pPr marL="112271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6" y="375804"/>
            <a:ext cx="7337901" cy="829352"/>
          </a:xfrm>
        </p:spPr>
        <p:txBody>
          <a:bodyPr/>
          <a:lstStyle>
            <a:lvl1pPr marL="0" marR="0" indent="0" defTabSz="8160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00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" y="2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2572290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0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0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0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0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0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1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6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04" indent="0">
              <a:buNone/>
              <a:defRPr sz="1800" b="1"/>
            </a:lvl2pPr>
            <a:lvl3pPr marL="816008" indent="0">
              <a:buNone/>
              <a:defRPr sz="1600" b="1"/>
            </a:lvl3pPr>
            <a:lvl4pPr marL="1224011" indent="0">
              <a:buNone/>
              <a:defRPr sz="1400" b="1"/>
            </a:lvl4pPr>
            <a:lvl5pPr marL="1632015" indent="0">
              <a:buNone/>
              <a:defRPr sz="1400" b="1"/>
            </a:lvl5pPr>
            <a:lvl6pPr marL="2040018" indent="0">
              <a:buNone/>
              <a:defRPr sz="1400" b="1"/>
            </a:lvl6pPr>
            <a:lvl7pPr marL="2448023" indent="0">
              <a:buNone/>
              <a:defRPr sz="1400" b="1"/>
            </a:lvl7pPr>
            <a:lvl8pPr marL="2856027" indent="0">
              <a:buNone/>
              <a:defRPr sz="1400" b="1"/>
            </a:lvl8pPr>
            <a:lvl9pPr marL="326403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6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04" indent="0">
              <a:buNone/>
              <a:defRPr sz="1800" b="1"/>
            </a:lvl2pPr>
            <a:lvl3pPr marL="816008" indent="0">
              <a:buNone/>
              <a:defRPr sz="1600" b="1"/>
            </a:lvl3pPr>
            <a:lvl4pPr marL="1224011" indent="0">
              <a:buNone/>
              <a:defRPr sz="1400" b="1"/>
            </a:lvl4pPr>
            <a:lvl5pPr marL="1632015" indent="0">
              <a:buNone/>
              <a:defRPr sz="1400" b="1"/>
            </a:lvl5pPr>
            <a:lvl6pPr marL="2040018" indent="0">
              <a:buNone/>
              <a:defRPr sz="1400" b="1"/>
            </a:lvl6pPr>
            <a:lvl7pPr marL="2448023" indent="0">
              <a:buNone/>
              <a:defRPr sz="1400" b="1"/>
            </a:lvl7pPr>
            <a:lvl8pPr marL="2856027" indent="0">
              <a:buNone/>
              <a:defRPr sz="1400" b="1"/>
            </a:lvl8pPr>
            <a:lvl9pPr marL="3264030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3"/>
            <a:ext cx="567428" cy="489830"/>
          </a:xfrm>
          <a:prstGeom prst="rect">
            <a:avLst/>
          </a:prstGeom>
        </p:spPr>
        <p:txBody>
          <a:bodyPr vert="horz" lIns="81601" tIns="40801" rIns="81601" bIns="40801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004" indent="0">
              <a:buNone/>
              <a:defRPr sz="1100"/>
            </a:lvl2pPr>
            <a:lvl3pPr marL="816008" indent="0">
              <a:buNone/>
              <a:defRPr sz="900"/>
            </a:lvl3pPr>
            <a:lvl4pPr marL="1224011" indent="0">
              <a:buNone/>
              <a:defRPr sz="800"/>
            </a:lvl4pPr>
            <a:lvl5pPr marL="1632015" indent="0">
              <a:buNone/>
              <a:defRPr sz="800"/>
            </a:lvl5pPr>
            <a:lvl6pPr marL="2040018" indent="0">
              <a:buNone/>
              <a:defRPr sz="800"/>
            </a:lvl6pPr>
            <a:lvl7pPr marL="2448023" indent="0">
              <a:buNone/>
              <a:defRPr sz="800"/>
            </a:lvl7pPr>
            <a:lvl8pPr marL="2856027" indent="0">
              <a:buNone/>
              <a:defRPr sz="800"/>
            </a:lvl8pPr>
            <a:lvl9pPr marL="326403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5" y="367517"/>
            <a:ext cx="7343873" cy="832711"/>
          </a:xfrm>
          <a:prstGeom prst="rect">
            <a:avLst/>
          </a:prstGeom>
        </p:spPr>
        <p:txBody>
          <a:bodyPr vert="horz" lIns="81601" tIns="40801" rIns="81601" bIns="40801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5" y="1200150"/>
            <a:ext cx="7343873" cy="3626943"/>
          </a:xfrm>
          <a:prstGeom prst="rect">
            <a:avLst/>
          </a:prstGeom>
        </p:spPr>
        <p:txBody>
          <a:bodyPr vert="horz" lIns="81601" tIns="40801" rIns="81601" bIns="40801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3" y="4531069"/>
            <a:ext cx="619711" cy="473875"/>
          </a:xfrm>
          <a:prstGeom prst="rect">
            <a:avLst/>
          </a:prstGeom>
        </p:spPr>
        <p:txBody>
          <a:bodyPr vert="horz" lIns="81601" tIns="40801" rIns="81601" bIns="40801" rtlCol="0" anchor="ctr">
            <a:normAutofit/>
          </a:bodyPr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816008" rtl="0" eaLnBrk="1" latinLnBrk="0" hangingPunct="1">
        <a:lnSpc>
          <a:spcPts val="4068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05" indent="0" algn="l" defTabSz="816008" rtl="0" eaLnBrk="1" latinLnBrk="0" hangingPunct="1">
        <a:spcBef>
          <a:spcPct val="20000"/>
        </a:spcBef>
        <a:buFont typeface="+mj-lt"/>
        <a:buNone/>
        <a:defRPr sz="29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05" indent="0" algn="l" defTabSz="816008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631" indent="-203678" algn="l" defTabSz="816008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1920" algn="just" defTabSz="816008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712" indent="0" algn="l" defTabSz="816008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021" indent="-204002" algn="l" defTabSz="816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024" indent="-204002" algn="l" defTabSz="816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029" indent="-204002" algn="l" defTabSz="816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032" indent="-204002" algn="l" defTabSz="81600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04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08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1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15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18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23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027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030" algn="l" defTabSz="8160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323528" y="2179886"/>
            <a:ext cx="8568952" cy="50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61" tIns="35780" rIns="71561" bIns="3578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ДОКЛАД  НАЧАЛЬНИКА ОТДЕЛА НАЛОГООБЛОЖЕНИЯ ИМУЩЕСТВА </a:t>
            </a:r>
            <a:r>
              <a:rPr lang="ru-RU" alt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УФНС </a:t>
            </a:r>
            <a:r>
              <a:rPr lang="ru-RU" alt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РОССИИ</a:t>
            </a:r>
            <a:br>
              <a:rPr lang="ru-RU" alt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МУРМАНСКОЙ ОБЛАСТИ Н.В. Толстых</a:t>
            </a:r>
            <a:endParaRPr lang="ru-RU" alt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75930" y="3069202"/>
            <a:ext cx="7913692" cy="56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61" tIns="35780" rIns="71561" bIns="3578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Основные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изменения в администрировании имущественных налогов с 2019 года, связанные с принятием отдельных федеральных и региональных законов</a:t>
            </a:r>
            <a:endParaRPr lang="ru-RU" alt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928" y="4289797"/>
            <a:ext cx="8416551" cy="633135"/>
          </a:xfrm>
          <a:prstGeom prst="rect">
            <a:avLst/>
          </a:prstGeom>
        </p:spPr>
        <p:txBody>
          <a:bodyPr wrap="none" lIns="95462" tIns="47731" rIns="95462" bIns="47731" anchor="ctr">
            <a:normAutofit/>
          </a:bodyPr>
          <a:lstStyle/>
          <a:p>
            <a:pPr algn="ctr" defTabSz="954576">
              <a:defRPr/>
            </a:pPr>
            <a:endParaRPr lang="ru-RU" sz="1300" dirty="0">
              <a:solidFill>
                <a:srgbClr val="005AA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75930" y="1739039"/>
            <a:ext cx="8416550" cy="28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561" tIns="35780" rIns="71561" bIns="3578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ФЕДЕРАЛЬНАЯ НАЛОГОВАЯ СЛУЖБА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1" y="557533"/>
            <a:ext cx="1398588" cy="10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6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Законодательные акты, касающиеся  </a:t>
            </a:r>
            <a:r>
              <a:rPr lang="ru-RU" sz="2000" dirty="0"/>
              <a:t>порядка налогообложения имущества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Федеральный закон от 29.07.2018 № 232-ФЗ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smtClean="0"/>
              <a:t>Федеральный </a:t>
            </a:r>
            <a:r>
              <a:rPr lang="ru-RU" b="1" dirty="0"/>
              <a:t>закон от 03.08.2018 № 302-ФЗ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/>
              <a:t>Федеральный закон от 03.08.2018 № </a:t>
            </a:r>
            <a:r>
              <a:rPr lang="ru-RU" b="1" dirty="0" smtClean="0"/>
              <a:t>334-ФЗ</a:t>
            </a:r>
          </a:p>
          <a:p>
            <a:r>
              <a:rPr lang="ru-RU" dirty="0" smtClean="0"/>
              <a:t> </a:t>
            </a:r>
            <a:r>
              <a:rPr lang="ru-RU" b="1" dirty="0"/>
              <a:t>Федеральный закон от </a:t>
            </a:r>
            <a:r>
              <a:rPr lang="ru-RU" b="1" dirty="0" smtClean="0"/>
              <a:t>30.10.2018 </a:t>
            </a:r>
            <a:r>
              <a:rPr lang="ru-RU" b="1" dirty="0"/>
              <a:t>№ </a:t>
            </a:r>
            <a:r>
              <a:rPr lang="ru-RU" b="1" dirty="0" smtClean="0"/>
              <a:t>378-ФЗ</a:t>
            </a:r>
            <a:endParaRPr lang="ru-RU" dirty="0" smtClean="0"/>
          </a:p>
          <a:p>
            <a:r>
              <a:rPr lang="ru-RU" dirty="0" smtClean="0"/>
              <a:t>Закон </a:t>
            </a:r>
            <a:r>
              <a:rPr lang="ru-RU" dirty="0"/>
              <a:t>Мурманской области </a:t>
            </a:r>
            <a:r>
              <a:rPr lang="en-US" dirty="0"/>
              <a:t>25.09.2018 </a:t>
            </a:r>
            <a:r>
              <a:rPr lang="ru-RU" dirty="0" smtClean="0"/>
              <a:t>№</a:t>
            </a:r>
            <a:r>
              <a:rPr lang="en-US" dirty="0" smtClean="0"/>
              <a:t> </a:t>
            </a:r>
            <a:r>
              <a:rPr lang="en-US" dirty="0"/>
              <a:t>2287-01-</a:t>
            </a:r>
            <a:r>
              <a:rPr lang="ru-RU" dirty="0"/>
              <a:t>ЗМО</a:t>
            </a:r>
          </a:p>
          <a:p>
            <a:r>
              <a:rPr lang="ru-RU"/>
              <a:t>Закон Мурманской области от 29.11.2018  №2306-01-ЗМО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455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18548" y="4602405"/>
            <a:ext cx="619711" cy="473875"/>
          </a:xfrm>
        </p:spPr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534" y="122602"/>
            <a:ext cx="8435712" cy="657034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algn="ctr"/>
            <a:r>
              <a:rPr lang="ru-RU" sz="1900" b="1" dirty="0">
                <a:solidFill>
                  <a:srgbClr val="1F497D">
                    <a:lumMod val="75000"/>
                  </a:srgbClr>
                </a:solidFill>
              </a:rPr>
              <a:t>Обзор изменений нормативно-правовой базы в части </a:t>
            </a:r>
            <a:r>
              <a:rPr lang="ru-RU" sz="1900" b="1" dirty="0" smtClean="0">
                <a:solidFill>
                  <a:srgbClr val="1F497D">
                    <a:lumMod val="75000"/>
                  </a:srgbClr>
                </a:solidFill>
              </a:rPr>
              <a:t>налога на имущество  </a:t>
            </a:r>
            <a:r>
              <a:rPr lang="ru-RU" sz="1900" b="1" dirty="0">
                <a:solidFill>
                  <a:srgbClr val="1F497D">
                    <a:lumMod val="75000"/>
                  </a:srgbClr>
                </a:solidFill>
              </a:rPr>
              <a:t>юридических лиц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7214" y="775260"/>
            <a:ext cx="8250245" cy="272314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1300" b="1" i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5330" y="1196268"/>
            <a:ext cx="8249916" cy="272314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1300" b="1" i="1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124107"/>
              </p:ext>
            </p:extLst>
          </p:nvPr>
        </p:nvGraphicFramePr>
        <p:xfrm>
          <a:off x="610946" y="771551"/>
          <a:ext cx="8065510" cy="4062817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318389"/>
                <a:gridCol w="6747121"/>
              </a:tblGrid>
              <a:tr h="1224135">
                <a:tc>
                  <a:txBody>
                    <a:bodyPr/>
                    <a:lstStyle/>
                    <a:p>
                      <a:pPr marL="0" marR="0" lvl="0" indent="0" algn="l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Ст. 374 </a:t>
                      </a:r>
                    </a:p>
                  </a:txBody>
                  <a:tcPr marL="78191" marR="78191" marT="31101" marB="31101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Объектами налогообложения для российских организаций признается недвижимое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имущество (в том числе имущество, переданное во временное владение,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пользование, распоряжение, доверительное управление, внесенное в совместную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или полученное по концессионному соглашению), учитываемое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балансе в качестве объектов основных средств в порядке, установленном для ведения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бухгалтерского учета</a:t>
                      </a:r>
                    </a:p>
                    <a:p>
                      <a:pPr marL="285750" marR="0" indent="-285750" algn="just" defTabSz="8160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Объектами налогообложения для иностранных организаций, осуществляющих деятельность в Российской Федерации через постоянные представительства, признаются недвижимое имущество, относящееся к объектам основных средств, недвижимое имущество, полученное по концессионному соглашению.</a:t>
                      </a: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92352" marR="0" marT="31101" marB="31101"/>
                </a:tc>
              </a:tr>
              <a:tr h="523411">
                <a:tc>
                  <a:txBody>
                    <a:bodyPr/>
                    <a:lstStyle/>
                    <a:p>
                      <a:pPr marL="0" marR="0" lvl="0" indent="0" algn="just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Ст. 375 НК РФ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31101" marB="31101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Налоговая база в отношении отдельных объектов недвижимого имущества определяется как их кадастровая стоимость, указанная в </a:t>
                      </a:r>
                      <a:r>
                        <a:rPr lang="ru-RU" sz="1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Едином государственном реестре недвижимости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состоянию на 1 января года налогового периода, с учетом особенностей, предусмотренных статьей 378.2 настоящего Кодекса</a:t>
                      </a:r>
                    </a:p>
                  </a:txBody>
                  <a:tcPr marL="78191" marR="78191" marT="31101" marB="31101"/>
                </a:tc>
              </a:tr>
              <a:tr h="1302750">
                <a:tc>
                  <a:txBody>
                    <a:bodyPr/>
                    <a:lstStyle/>
                    <a:p>
                      <a:pPr marL="0" marR="0" lvl="0" indent="0" algn="just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п. 15 ст. 378.2 НК РФ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31101" marB="31101"/>
                </a:tc>
                <a:tc>
                  <a:txBody>
                    <a:bodyPr/>
                    <a:lstStyle/>
                    <a:p>
                      <a:pPr marL="285750" marR="0" lvl="0" indent="-285750" algn="just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кадастровой стоимости объекта налогообложения вследствие изменения качественных и (или) количественных характеристик ОН  учитывается при определении налоговой базы со дня внесения в ЕГРН сведений, являющихся основанием для определения кадастровой стоимости</a:t>
                      </a:r>
                    </a:p>
                    <a:p>
                      <a:pPr marL="285750" marR="0" lvl="0" indent="-285750" algn="just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Изменения кадастровой стоимости ОН  вследствие исправления ошибок, в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технической ошибки в сведениях ЕГРН,  пересмотром кадастровой стоимости по решению комиссии по рассмотрению споров о результатах определения кадастровой стоимости или решению суда в случае недостоверности сведений, использованных при определении кадастровой стоимости, в случае принятия рыночной стоимости учитываются при определении налоговой базы начиная с даты начала применения для целей налогообложения сведений об изменяемой кадастровой стоимости</a:t>
                      </a:r>
                      <a:endParaRPr lang="ru-RU" sz="10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8191" marR="78191" marT="31101" marB="31101"/>
                </a:tc>
              </a:tr>
              <a:tr h="444469">
                <a:tc>
                  <a:txBody>
                    <a:bodyPr/>
                    <a:lstStyle/>
                    <a:p>
                      <a:pPr marL="0" marR="0" lvl="0" indent="0" algn="just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 № 446-01-ЗМО</a:t>
                      </a:r>
                    </a:p>
                  </a:txBody>
                  <a:tcPr marL="78191" marR="78191" marT="31101" marB="31101"/>
                </a:tc>
                <a:tc>
                  <a:txBody>
                    <a:bodyPr/>
                    <a:lstStyle/>
                    <a:p>
                      <a:pPr marL="285750" marR="0" lvl="0" indent="-285750" algn="just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Отмена льгот по пунктам «к» и «л» -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организации в отношении объектов физической культуры и спорта (находящихся на их балансе, в областной или муниципальной собственности)</a:t>
                      </a: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01.01.2021</a:t>
                      </a:r>
                      <a:endParaRPr lang="ru-RU" sz="10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285750" marR="0" lvl="0" indent="-285750" algn="just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/>
                        </a:rPr>
                        <a:t>Установление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Times New Roman"/>
                        </a:rPr>
                        <a:t> новой льготы по  имуществу , являющемуся предметом соглашения  в соответствии с законами  О концессионных соглашениях, государственно –частном партнерстве, </a:t>
                      </a:r>
                      <a:r>
                        <a:rPr lang="ru-RU" sz="1000" baseline="0" dirty="0" err="1" smtClean="0">
                          <a:effectLst/>
                          <a:latin typeface="+mn-lt"/>
                          <a:ea typeface="Times New Roman"/>
                        </a:rPr>
                        <a:t>муниципально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Times New Roman"/>
                        </a:rPr>
                        <a:t>-частном партнерстве.</a:t>
                      </a:r>
                      <a:endParaRPr lang="ru-RU" sz="10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8191" marR="78191" marT="31101" marB="31101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0273" y="547508"/>
            <a:ext cx="1632207" cy="108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67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18548" y="4602405"/>
            <a:ext cx="619711" cy="473875"/>
          </a:xfrm>
        </p:spPr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330" y="192785"/>
            <a:ext cx="8249916" cy="318480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75000"/>
                  </a:srgbClr>
                </a:solidFill>
              </a:rPr>
              <a:t>Изменения нормативно-правовой базы </a:t>
            </a:r>
            <a:r>
              <a:rPr lang="ru-RU" b="1" dirty="0" smtClean="0">
                <a:solidFill>
                  <a:srgbClr val="1F497D">
                    <a:lumMod val="75000"/>
                  </a:srgbClr>
                </a:solidFill>
              </a:rPr>
              <a:t>по земельному налогу</a:t>
            </a:r>
            <a:endParaRPr lang="ru-RU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4" y="775260"/>
            <a:ext cx="8250245" cy="272314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1300" b="1" i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5330" y="1196268"/>
            <a:ext cx="8249916" cy="272314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1300" b="1" i="1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78773"/>
              </p:ext>
            </p:extLst>
          </p:nvPr>
        </p:nvGraphicFramePr>
        <p:xfrm>
          <a:off x="841316" y="673822"/>
          <a:ext cx="6183452" cy="3477204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947552"/>
                <a:gridCol w="5235900"/>
              </a:tblGrid>
              <a:tr h="2126361">
                <a:tc>
                  <a:txBody>
                    <a:bodyPr/>
                    <a:lstStyle/>
                    <a:p>
                      <a:pPr marL="0" marR="0" lvl="0" indent="0" algn="just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ст. 391 НК РФ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31101" marB="31101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Налоговая база определяется в отношении каждого земельного участка как его кадастровая стоимость, указанная в ЕГРН по состоянию на 1 января года, являющегося налоговым периодом.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Изменение кадастровой стоимости земельного участка вследствие изменения качественных и (или) количественных характеристик земельного участка учитывается при определении налоговой базы со дня внесения в ЕГРН  сведений, являющихся основанием для определения кадастровой стоимости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Изменения кадастровой стоимости земельного участка вследствие исправления технической ошибки в сведениях ЕГРН  о величине кадастровой стоимости, а также в случае уменьшения кадастровой стоимости в связи с исправлением ошибок, допущенных при определении кадастровой стоимости, пересмотром кадастровой стоимости по решению комиссии по рассмотрению споров о результатах определения кадастровой стоимости или решению суда в случае недостоверности сведений (или на основании установления рыночной стоимости)  учитываются при определении налоговой базы начиная с даты начала применения для целей налогообложения сведений об изменяемой кадастровой стоимости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31101" marB="31101"/>
                </a:tc>
              </a:tr>
              <a:tr h="440847">
                <a:tc>
                  <a:txBody>
                    <a:bodyPr/>
                    <a:lstStyle/>
                    <a:p>
                      <a:pPr marL="0" marR="0" lvl="0" indent="0" algn="just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Ст. 396 НК РФ </a:t>
                      </a:r>
                    </a:p>
                  </a:txBody>
                  <a:tcPr marL="78191" marR="78191" marT="31101" marB="3110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изменения в течение налогового (отчетного) периода качественных и (или) количественных характеристик земельного участка исчисление суммы налога (суммы авансового платежа по налогу) в отношении такого земельного участка производится с учетом коэффициента, определяемого в порядке, аналогичном установленному пунктом 7 настоящей статьи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31101" marB="31101"/>
                </a:tc>
              </a:tr>
            </a:tbl>
          </a:graphicData>
        </a:graphic>
      </p:graphicFrame>
      <p:pic>
        <p:nvPicPr>
          <p:cNvPr id="1026" name="Picture 2" descr="P:\ABC\2018\Семинар\zemelniy-nalog-platit-nelzya-pomilov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84" y="673822"/>
            <a:ext cx="1804974" cy="158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18548" y="4602405"/>
            <a:ext cx="619711" cy="473875"/>
          </a:xfrm>
        </p:spPr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931" y="192786"/>
            <a:ext cx="8435712" cy="364647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algn="ctr"/>
            <a:r>
              <a:rPr lang="ru-RU" sz="1900" b="1" dirty="0">
                <a:solidFill>
                  <a:srgbClr val="1F497D">
                    <a:lumMod val="75000"/>
                  </a:srgbClr>
                </a:solidFill>
              </a:rPr>
              <a:t>Изменения нормативно-правовой базы </a:t>
            </a:r>
            <a:r>
              <a:rPr lang="ru-RU" sz="1900" b="1" dirty="0" smtClean="0">
                <a:solidFill>
                  <a:srgbClr val="1F497D">
                    <a:lumMod val="75000"/>
                  </a:srgbClr>
                </a:solidFill>
              </a:rPr>
              <a:t>по </a:t>
            </a:r>
            <a:r>
              <a:rPr lang="ru-RU" sz="1900" b="1" dirty="0">
                <a:solidFill>
                  <a:srgbClr val="1F497D">
                    <a:lumMod val="75000"/>
                  </a:srgbClr>
                </a:solidFill>
              </a:rPr>
              <a:t>транспортному налогу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7214" y="775260"/>
            <a:ext cx="8250245" cy="272314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1300" b="1" i="1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090540"/>
              </p:ext>
            </p:extLst>
          </p:nvPr>
        </p:nvGraphicFramePr>
        <p:xfrm>
          <a:off x="631231" y="758065"/>
          <a:ext cx="7469162" cy="347739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017451"/>
                <a:gridCol w="6451711"/>
              </a:tblGrid>
              <a:tr h="548826">
                <a:tc>
                  <a:txBody>
                    <a:bodyPr/>
                    <a:lstStyle/>
                    <a:p>
                      <a:pPr marL="0" marR="0" lvl="0" indent="0" algn="just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п. 2 ст. 362  НК РФ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31101" marB="31101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</a:rPr>
                        <a:t>Новый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перечень на 2019 год  по дорогостоящим автомобилем,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</a:rPr>
                        <a:t>        налогообложение которых производится с коэффициентами 1,1,  2 ,3</a:t>
                      </a:r>
                      <a:endParaRPr lang="ru-RU" sz="12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8191" marR="78191" marT="31101" marB="31101"/>
                </a:tc>
              </a:tr>
              <a:tr h="904819">
                <a:tc>
                  <a:txBody>
                    <a:bodyPr/>
                    <a:lstStyle/>
                    <a:p>
                      <a:pPr marL="0" marR="0" lvl="0" indent="0" algn="just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глава 28 НК РФ </a:t>
                      </a:r>
                      <a:endParaRPr lang="ru-RU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31101" marB="31101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С 01.01.2019 ст. 361.1 ,  абзацы 12-14 п. 2 ст. 362 признаны утратившими силу: отмена  льготы по транспортным средствам массой свыше 12 тонн , зарегистрированным в реестре (Платон)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8191" marR="78191" marT="31101" marB="31101"/>
                </a:tc>
              </a:tr>
              <a:tr h="1244727">
                <a:tc>
                  <a:txBody>
                    <a:bodyPr/>
                    <a:lstStyle/>
                    <a:p>
                      <a:pPr marL="0" marR="0" lvl="0" indent="0" algn="just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Ст. 6 Закона №368-01-ЗМО</a:t>
                      </a:r>
                    </a:p>
                  </a:txBody>
                  <a:tcPr marL="78191" marR="78191" marT="31101" marB="3110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dirty="0" smtClean="0"/>
                        <a:t>Отмена льгот образовательным</a:t>
                      </a:r>
                      <a:r>
                        <a:rPr lang="ru-RU" sz="1000" baseline="0" dirty="0" smtClean="0"/>
                        <a:t> учреждениям по  транспортным средствам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baseline="0" dirty="0" smtClean="0"/>
                        <a:t>Отмена  льготы для учреждений, единственными собственниками имущества которых являются общественные организации инвалидов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000" baseline="0" dirty="0" smtClean="0"/>
                        <a:t>Отмена льготы для государственных учреждений, осуществляющих эксплуатацию автомобильных дорог общего пользования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000" baseline="0" dirty="0" smtClean="0"/>
                        <a:t>Отмена льготы для ФЛ по транспортным средствам, у которых похищен номерной агрегат (двигатель, кузов, шасси)</a:t>
                      </a:r>
                    </a:p>
                    <a:p>
                      <a:pPr marL="171450" indent="-171450" algn="just">
                        <a:buFont typeface="Arial" pitchFamily="34" charset="0"/>
                        <a:buChar char="•"/>
                      </a:pPr>
                      <a:r>
                        <a:rPr lang="ru-RU" sz="1000" baseline="0" dirty="0" smtClean="0"/>
                        <a:t>Изменения текста льготы  для ФЛ по ТС, с года выпуска которых прошло 30 и более лет: ограничение 1986  годом, ограничение периода применения – до 01.01.2020</a:t>
                      </a:r>
                    </a:p>
                    <a:p>
                      <a:endParaRPr lang="ru-RU" sz="1000" dirty="0"/>
                    </a:p>
                  </a:txBody>
                  <a:tcPr marL="78191" marR="78191" marT="31101" marB="31101"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443" y="1707654"/>
            <a:ext cx="164312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44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318548" y="4602405"/>
            <a:ext cx="619711" cy="473875"/>
          </a:xfrm>
        </p:spPr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218" y="192785"/>
            <a:ext cx="7789425" cy="564701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algn="ctr"/>
            <a:r>
              <a:rPr lang="ru-RU" b="1" dirty="0"/>
              <a:t>Изменения в порядке представления налоговых деклараций </a:t>
            </a:r>
            <a:endParaRPr lang="ru-RU" b="1" dirty="0" smtClean="0"/>
          </a:p>
          <a:p>
            <a:pPr algn="ctr"/>
            <a:r>
              <a:rPr lang="ru-RU" b="1" dirty="0" smtClean="0"/>
              <a:t>по налогу на имущество организаций и транспортному налогу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7214" y="775260"/>
            <a:ext cx="8250245" cy="272314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r>
              <a:rPr lang="ru-RU" sz="1300" b="1" i="1" dirty="0">
                <a:solidFill>
                  <a:prstClr val="black"/>
                </a:solidFill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14835"/>
              </p:ext>
            </p:extLst>
          </p:nvPr>
        </p:nvGraphicFramePr>
        <p:xfrm>
          <a:off x="395536" y="695931"/>
          <a:ext cx="8085934" cy="4330644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8085934"/>
              </a:tblGrid>
              <a:tr h="3392232">
                <a:tc>
                  <a:txBody>
                    <a:bodyPr/>
                    <a:lstStyle/>
                    <a:p>
                      <a:pPr marL="1440000" marR="0" lvl="0" indent="0" algn="just" defTabSz="10426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Пункт  1 статьи 386 НК РФ – Налоговая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декларация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НИО  (расчет по авансовым платежам) представляется по истечении каждого отчетного и налогового периода в налоговые органы </a:t>
                      </a: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месту нахождения объектов недвижимого имущества</a:t>
                      </a:r>
                      <a:r>
                        <a:rPr lang="ru-RU" sz="12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(или) по месту нахождения имущества, входящего в состав Единой системы газоснабжения.</a:t>
                      </a:r>
                    </a:p>
                    <a:p>
                      <a:pPr marL="0" indent="0" algn="just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Пункт 1.6 Порядка заполнения налоговой декларации по налогу на имущество организаций, утвержденного приказом ФНС России от 31.03.2017 № ММВ-7-21/271@ </a:t>
                      </a:r>
                      <a:r>
                        <a:rPr lang="ru-RU" sz="1200" dirty="0" smtClean="0"/>
                        <a:t>(ред. от 04.10.2018) "Об </a:t>
                      </a:r>
                      <a:r>
                        <a:rPr lang="ru-RU" sz="1200" dirty="0" err="1" smtClean="0"/>
                        <a:t>утв</a:t>
                      </a:r>
                      <a:r>
                        <a:rPr lang="en-US" sz="1200" dirty="0" smtClean="0"/>
                        <a:t> </a:t>
                      </a:r>
                      <a:r>
                        <a:rPr lang="ru-RU" sz="1200" dirty="0" err="1" smtClean="0"/>
                        <a:t>ерждении</a:t>
                      </a:r>
                      <a:r>
                        <a:rPr lang="ru-RU" sz="1200" dirty="0" smtClean="0"/>
                        <a:t> форм и форматов представления налоговой декларации по налогу на имущество организаций и налогового расчета по авансовому платежу по налогу на имущество организаций в электронной форме и порядков их заполнения"  - 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согласование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представления одной декларации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предусмотрено.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Возможно направление в Управление ФНС России по субъекту РФ  </a:t>
                      </a:r>
                      <a:r>
                        <a:rPr lang="ru-RU" sz="12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уведомления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 порядке представления налоговых деклараций (расчетов) по налогу, в котором указываются: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сведения, позволяющие определить налогоплательщика; 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налоговый орган, куда будет представляться единая налоговая отчетность;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налоговый (отчетные) периоды, в течение которого применяется вышеуказанный порядок представления налоговой отчетности. 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Рекомендуемая форма Уведомления согласована Минфином России (письмо Минфин России от 19.11.2018 № 03-05-04-01/83286).  </a:t>
                      </a:r>
                    </a:p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Представляется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однократно в Управление по субъекту РФ,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начала представления налоговой отчетности по налогу на имущество организаций за первый отчетный период этого года, т.е. в период с 01.01.___по 30.04._года.  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8191" marR="78191" marT="31101" marB="31101"/>
                </a:tc>
              </a:tr>
              <a:tr h="761252">
                <a:tc>
                  <a:txBody>
                    <a:bodyPr/>
                    <a:lstStyle/>
                    <a:p>
                      <a:pPr marL="0" algn="just"/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Отменяется  5.1 Порядка заполнения налоговой декларации по транспортному налогу,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утверждённого приказом ФНС России от 05.12.2016 № ММВ-7-21/668@.</a:t>
                      </a:r>
                    </a:p>
                    <a:p>
                      <a:pPr marL="0"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Уведомление о выбранном порядке представления налоговой декларации по транспортному налогу не предусмотрено.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8191" marR="78191" marT="31101" marB="31101"/>
                </a:tc>
              </a:tr>
            </a:tbl>
          </a:graphicData>
        </a:graphic>
      </p:graphicFrame>
      <p:pic>
        <p:nvPicPr>
          <p:cNvPr id="2050" name="Picture 2" descr="P:\ABC\2018\Семинар\nalogovaya-deklaraciy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494"/>
            <a:ext cx="1703413" cy="13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203598"/>
            <a:ext cx="7632848" cy="3600400"/>
          </a:xfrm>
        </p:spPr>
        <p:txBody>
          <a:bodyPr>
            <a:noAutofit/>
          </a:bodyPr>
          <a:lstStyle/>
          <a:p>
            <a:pPr marL="741605" indent="-457200" algn="just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u="sng" dirty="0">
                <a:solidFill>
                  <a:srgbClr val="FF6565"/>
                </a:solidFill>
              </a:rPr>
              <a:t>ст.391 и ст. </a:t>
            </a:r>
            <a:r>
              <a:rPr lang="ru-RU" sz="1400" u="sng" dirty="0" smtClean="0">
                <a:solidFill>
                  <a:srgbClr val="FF6565"/>
                </a:solidFill>
              </a:rPr>
              <a:t>407 НК </a:t>
            </a:r>
            <a:r>
              <a:rPr lang="ru-RU" sz="1400" u="sng" dirty="0" smtClean="0">
                <a:solidFill>
                  <a:srgbClr val="FF6565"/>
                </a:solidFill>
              </a:rPr>
              <a:t>РФ, ст. 6 Закона №368-01-ЗМО</a:t>
            </a:r>
            <a:r>
              <a:rPr lang="ru-RU" sz="1400" dirty="0" smtClean="0">
                <a:solidFill>
                  <a:srgbClr val="FF6565"/>
                </a:solidFill>
              </a:rPr>
              <a:t> </a:t>
            </a:r>
            <a:r>
              <a:rPr lang="ru-RU" sz="1400" dirty="0" smtClean="0"/>
              <a:t>– установление</a:t>
            </a:r>
          </a:p>
          <a:p>
            <a:pPr algn="just"/>
            <a:r>
              <a:rPr lang="ru-RU" sz="1400" dirty="0" smtClean="0"/>
              <a:t>           </a:t>
            </a:r>
            <a:r>
              <a:rPr lang="ru-RU" sz="1400" dirty="0"/>
              <a:t>налоговых </a:t>
            </a:r>
            <a:r>
              <a:rPr lang="ru-RU" sz="1400" dirty="0" smtClean="0"/>
              <a:t>льгот             </a:t>
            </a:r>
            <a:r>
              <a:rPr lang="ru-RU" sz="1400" dirty="0" smtClean="0"/>
              <a:t>для </a:t>
            </a:r>
            <a:r>
              <a:rPr lang="ru-RU" sz="1400" dirty="0"/>
              <a:t>лиц, </a:t>
            </a:r>
            <a:r>
              <a:rPr lang="ru-RU" sz="1400" dirty="0" smtClean="0"/>
              <a:t>отвечающих условиям</a:t>
            </a:r>
            <a:r>
              <a:rPr lang="ru-RU" sz="1400" dirty="0"/>
              <a:t>, </a:t>
            </a:r>
            <a:endParaRPr lang="ru-RU" sz="1400" dirty="0" smtClean="0"/>
          </a:p>
          <a:p>
            <a:pPr marL="715963" algn="just"/>
            <a:r>
              <a:rPr lang="ru-RU" sz="1400" dirty="0"/>
              <a:t> </a:t>
            </a:r>
            <a:r>
              <a:rPr lang="ru-RU" sz="1400" dirty="0" smtClean="0"/>
              <a:t>необходимым </a:t>
            </a:r>
            <a:r>
              <a:rPr lang="ru-RU" sz="1400" dirty="0"/>
              <a:t>для </a:t>
            </a:r>
            <a:r>
              <a:rPr lang="ru-RU" sz="1400" dirty="0" smtClean="0"/>
              <a:t>назначения            </a:t>
            </a:r>
            <a:r>
              <a:rPr lang="ru-RU" sz="1400" dirty="0" smtClean="0"/>
              <a:t>пенсии </a:t>
            </a:r>
            <a:r>
              <a:rPr lang="ru-RU" sz="1400" dirty="0"/>
              <a:t>в соответствии с законодательством </a:t>
            </a:r>
            <a:r>
              <a:rPr lang="ru-RU" sz="1400" dirty="0" smtClean="0"/>
              <a:t>                      Российской </a:t>
            </a:r>
            <a:r>
              <a:rPr lang="ru-RU" sz="1400" dirty="0"/>
              <a:t>Федерации, </a:t>
            </a:r>
            <a:r>
              <a:rPr lang="ru-RU" sz="1400" dirty="0" smtClean="0"/>
              <a:t>действовавшим                </a:t>
            </a:r>
            <a:r>
              <a:rPr lang="ru-RU" sz="1400" dirty="0"/>
              <a:t>на 31 декабря 2018 года;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marL="741605" indent="-457200" algn="just"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FF6565"/>
                </a:solidFill>
              </a:rPr>
              <a:t>ст.45.1 </a:t>
            </a:r>
            <a:r>
              <a:rPr lang="ru-RU" sz="1400" u="sng" dirty="0">
                <a:solidFill>
                  <a:srgbClr val="FF6565"/>
                </a:solidFill>
              </a:rPr>
              <a:t>НК  РФ</a:t>
            </a:r>
            <a:r>
              <a:rPr lang="ru-RU" sz="1400" dirty="0"/>
              <a:t> </a:t>
            </a:r>
            <a:r>
              <a:rPr lang="ru-RU" sz="1400" dirty="0" smtClean="0"/>
              <a:t> - вводится  </a:t>
            </a:r>
            <a:r>
              <a:rPr lang="ru-RU" sz="1400" dirty="0"/>
              <a:t>единый налоговый платеж, перечисляемый по желанию ФЛ  в бюджетную систему Российской Федерации на соответствующий счет Федерального казначейства в счет исполнения обязанности по уплате ТН, ЗН, </a:t>
            </a:r>
            <a:r>
              <a:rPr lang="ru-RU" sz="1400" dirty="0" smtClean="0"/>
              <a:t>НИФЛ;</a:t>
            </a:r>
          </a:p>
          <a:p>
            <a:pPr algn="just"/>
            <a:endParaRPr lang="ru-RU" sz="1400" dirty="0"/>
          </a:p>
          <a:p>
            <a:pPr marL="741605" indent="-457200" algn="just"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FF6565"/>
                </a:solidFill>
              </a:rPr>
              <a:t>ст</a:t>
            </a:r>
            <a:r>
              <a:rPr lang="ru-RU" sz="1400" u="sng" dirty="0">
                <a:solidFill>
                  <a:srgbClr val="FF6565"/>
                </a:solidFill>
              </a:rPr>
              <a:t>. 52 НК РФ</a:t>
            </a:r>
            <a:r>
              <a:rPr lang="ru-RU" sz="1400" dirty="0"/>
              <a:t> </a:t>
            </a:r>
            <a:r>
              <a:rPr lang="ru-RU" sz="1400" dirty="0" smtClean="0"/>
              <a:t>  - перерасчет </a:t>
            </a:r>
            <a:r>
              <a:rPr lang="ru-RU" sz="1400" dirty="0"/>
              <a:t>по НИФЛ и ЗН за предыдущие налоговые периоды не осуществляется, если влечет увеличение ранее уплаченных сумм указанных </a:t>
            </a:r>
            <a:r>
              <a:rPr lang="ru-RU" sz="1400" dirty="0" smtClean="0"/>
              <a:t>налогов;</a:t>
            </a:r>
          </a:p>
          <a:p>
            <a:pPr algn="just"/>
            <a:endParaRPr lang="ru-RU" sz="1400" dirty="0"/>
          </a:p>
          <a:p>
            <a:pPr marL="741605" indent="-457200" algn="just">
              <a:buFont typeface="Arial" pitchFamily="34" charset="0"/>
              <a:buChar char="•"/>
            </a:pPr>
            <a:r>
              <a:rPr lang="ru-RU" sz="1400" u="sng" dirty="0" smtClean="0">
                <a:solidFill>
                  <a:srgbClr val="FF6565"/>
                </a:solidFill>
              </a:rPr>
              <a:t>ст</a:t>
            </a:r>
            <a:r>
              <a:rPr lang="ru-RU" sz="1400" u="sng" dirty="0">
                <a:solidFill>
                  <a:srgbClr val="FF6565"/>
                </a:solidFill>
              </a:rPr>
              <a:t>. 391, 403 НК </a:t>
            </a:r>
            <a:r>
              <a:rPr lang="ru-RU" sz="1400" u="sng" dirty="0" smtClean="0">
                <a:solidFill>
                  <a:srgbClr val="FF6565"/>
                </a:solidFill>
              </a:rPr>
              <a:t>РФ</a:t>
            </a:r>
            <a:r>
              <a:rPr lang="ru-RU" sz="1400" dirty="0" smtClean="0"/>
              <a:t> - </a:t>
            </a:r>
            <a:r>
              <a:rPr lang="ru-RU" sz="1400" dirty="0"/>
              <a:t>правила применения кадастровой стоимости в качестве налоговой базы при налогообложении недвижимого имущества и земельных участков физических лиц, аналогичные для определения КС по НИО и ЗН для </a:t>
            </a:r>
            <a:r>
              <a:rPr lang="ru-RU" sz="1400" dirty="0" smtClean="0"/>
              <a:t>ЮЛ.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5" y="375804"/>
            <a:ext cx="6178257" cy="6117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Новеллы законодательства с 01.01.2019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 области налогообложения физических лиц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32" y="0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649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2635" y="375801"/>
            <a:ext cx="7637797" cy="3132053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83568" y="699543"/>
            <a:ext cx="7776864" cy="3528392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8789953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38496</TotalTime>
  <Words>1211</Words>
  <Application>Microsoft Office PowerPoint</Application>
  <PresentationFormat>Экран (16:9)</PresentationFormat>
  <Paragraphs>89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Present_FNS2012_A4</vt:lpstr>
      <vt:lpstr>Презентация PowerPoint</vt:lpstr>
      <vt:lpstr>Законодательные акты, касающиеся  порядка налогообложения имущества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Новеллы законодательства с 01.01.2019  в области налогообложения физических лиц</vt:lpstr>
      <vt:lpstr>БЛАГОДАРЮ ЗА ВНИМАНИЕ! 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Наталья Вадимовна Толстых</cp:lastModifiedBy>
  <cp:revision>1388</cp:revision>
  <cp:lastPrinted>2018-04-11T06:58:42Z</cp:lastPrinted>
  <dcterms:created xsi:type="dcterms:W3CDTF">2013-04-18T07:19:29Z</dcterms:created>
  <dcterms:modified xsi:type="dcterms:W3CDTF">2018-12-04T14:15:07Z</dcterms:modified>
</cp:coreProperties>
</file>