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92" r:id="rId4"/>
    <p:sldId id="404" r:id="rId5"/>
    <p:sldId id="375" r:id="rId6"/>
    <p:sldId id="409" r:id="rId7"/>
    <p:sldId id="394" r:id="rId8"/>
    <p:sldId id="378" r:id="rId9"/>
    <p:sldId id="386" r:id="rId10"/>
    <p:sldId id="388" r:id="rId11"/>
    <p:sldId id="407" r:id="rId12"/>
    <p:sldId id="408" r:id="rId13"/>
    <p:sldId id="406" r:id="rId14"/>
  </p:sldIdLst>
  <p:sldSz cx="9144000" cy="5143500" type="screen16x9"/>
  <p:notesSz cx="6797675" cy="9926638"/>
  <p:defaultTextStyle>
    <a:defPPr>
      <a:defRPr lang="ru-RU"/>
    </a:defPPr>
    <a:lvl1pPr marL="0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DACB8E-0EFA-434C-813B-6B091947BD80}">
          <p14:sldIdLst>
            <p14:sldId id="256"/>
            <p14:sldId id="292"/>
            <p14:sldId id="404"/>
            <p14:sldId id="375"/>
            <p14:sldId id="409"/>
            <p14:sldId id="394"/>
            <p14:sldId id="378"/>
            <p14:sldId id="386"/>
            <p14:sldId id="388"/>
            <p14:sldId id="407"/>
            <p14:sldId id="408"/>
          </p14:sldIdLst>
        </p14:section>
        <p14:section name="Раздел без заголовка" id="{1141221D-38A2-458B-AE2F-AEBEF83D826C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81" userDrawn="1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1484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1">
          <p15:clr>
            <a:srgbClr val="A4A3A4"/>
          </p15:clr>
        </p15:guide>
        <p15:guide id="2" pos="210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8FB"/>
    <a:srgbClr val="3276C8"/>
    <a:srgbClr val="A671B7"/>
    <a:srgbClr val="8E51A1"/>
    <a:srgbClr val="F57B17"/>
    <a:srgbClr val="799FCD"/>
    <a:srgbClr val="9780B2"/>
    <a:srgbClr val="9CC45C"/>
    <a:srgbClr val="6E558D"/>
    <a:srgbClr val="3E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5188" autoAdjust="0"/>
  </p:normalViewPr>
  <p:slideViewPr>
    <p:cSldViewPr showGuides="1">
      <p:cViewPr>
        <p:scale>
          <a:sx n="100" d="100"/>
          <a:sy n="100" d="100"/>
        </p:scale>
        <p:origin x="-978" y="-282"/>
      </p:cViewPr>
      <p:guideLst>
        <p:guide orient="horz" pos="1620"/>
        <p:guide orient="horz" pos="2981"/>
        <p:guide orient="horz" pos="352"/>
        <p:guide orient="horz" pos="1484"/>
        <p:guide pos="2880"/>
        <p:guide pos="385"/>
        <p:guide pos="1565"/>
        <p:guide pos="5193"/>
        <p:guide pos="40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2376" y="-360"/>
      </p:cViewPr>
      <p:guideLst>
        <p:guide orient="horz" pos="3091"/>
        <p:guide orient="horz" pos="3127"/>
        <p:guide pos="2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AF569-331B-4227-A61E-E4788F4F703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52BB7-D6E7-4E41-ACE0-2CEEE7482545}">
      <dgm:prSet phldrT="[Текст]"/>
      <dgm:spPr/>
      <dgm:t>
        <a:bodyPr/>
        <a:lstStyle/>
        <a:p>
          <a:r>
            <a:rPr lang="ru-RU" dirty="0" smtClean="0"/>
            <a:t>Ведется с 1 августа 2016 года</a:t>
          </a:r>
          <a:endParaRPr lang="ru-RU" dirty="0"/>
        </a:p>
      </dgm:t>
    </dgm:pt>
    <dgm:pt modelId="{4AA2EE3E-45B7-40FA-BAB6-7FFA1F54C30D}" type="parTrans" cxnId="{08672642-ECE8-4083-9516-0243895D82E4}">
      <dgm:prSet/>
      <dgm:spPr/>
      <dgm:t>
        <a:bodyPr/>
        <a:lstStyle/>
        <a:p>
          <a:endParaRPr lang="ru-RU"/>
        </a:p>
      </dgm:t>
    </dgm:pt>
    <dgm:pt modelId="{2186E14E-7488-4226-96A3-91ADEBA3A6B4}" type="sibTrans" cxnId="{08672642-ECE8-4083-9516-0243895D82E4}">
      <dgm:prSet/>
      <dgm:spPr/>
      <dgm:t>
        <a:bodyPr/>
        <a:lstStyle/>
        <a:p>
          <a:endParaRPr lang="ru-RU"/>
        </a:p>
      </dgm:t>
    </dgm:pt>
    <dgm:pt modelId="{3687C527-E864-432D-889C-9C92C5210289}">
      <dgm:prSet phldrT="[Текст]"/>
      <dgm:spPr/>
      <dgm:t>
        <a:bodyPr/>
        <a:lstStyle/>
        <a:p>
          <a:r>
            <a:rPr lang="ru-RU" dirty="0" smtClean="0"/>
            <a:t>На 10.11.2020 в реестр включены </a:t>
          </a:r>
        </a:p>
        <a:p>
          <a:r>
            <a:rPr lang="ru-RU" dirty="0" smtClean="0"/>
            <a:t>5 670 880 субъектов МСП</a:t>
          </a:r>
          <a:endParaRPr lang="ru-RU" dirty="0"/>
        </a:p>
      </dgm:t>
    </dgm:pt>
    <dgm:pt modelId="{640C0CD3-275E-40F4-AB22-BD4E1C28A3BD}" type="parTrans" cxnId="{1411E0E9-1A76-43E3-84AD-CBCEE8DF8454}">
      <dgm:prSet/>
      <dgm:spPr/>
      <dgm:t>
        <a:bodyPr/>
        <a:lstStyle/>
        <a:p>
          <a:endParaRPr lang="ru-RU"/>
        </a:p>
      </dgm:t>
    </dgm:pt>
    <dgm:pt modelId="{44B7ED55-731B-44F9-83CB-A04003469678}" type="sibTrans" cxnId="{1411E0E9-1A76-43E3-84AD-CBCEE8DF8454}">
      <dgm:prSet/>
      <dgm:spPr/>
      <dgm:t>
        <a:bodyPr/>
        <a:lstStyle/>
        <a:p>
          <a:endParaRPr lang="ru-RU"/>
        </a:p>
      </dgm:t>
    </dgm:pt>
    <dgm:pt modelId="{8266193C-FAAC-4054-B184-79513D38C93F}">
      <dgm:prSet phldrT="[Текст]"/>
      <dgm:spPr/>
      <dgm:t>
        <a:bodyPr/>
        <a:lstStyle/>
        <a:p>
          <a:r>
            <a:rPr lang="ru-RU" dirty="0" smtClean="0"/>
            <a:t>По Мурманской области 23 954 субъекта МСП (ЮЛ и ИП)</a:t>
          </a:r>
          <a:endParaRPr lang="ru-RU" dirty="0"/>
        </a:p>
      </dgm:t>
    </dgm:pt>
    <dgm:pt modelId="{6CC29D3A-CFAF-48E7-83EC-E8A7E26B5288}" type="parTrans" cxnId="{C44CFCAF-20A7-48FD-8443-0FA78AC28386}">
      <dgm:prSet/>
      <dgm:spPr/>
      <dgm:t>
        <a:bodyPr/>
        <a:lstStyle/>
        <a:p>
          <a:endParaRPr lang="ru-RU"/>
        </a:p>
      </dgm:t>
    </dgm:pt>
    <dgm:pt modelId="{1595EF0C-649E-4FF2-A809-DF331F0BD278}" type="sibTrans" cxnId="{C44CFCAF-20A7-48FD-8443-0FA78AC28386}">
      <dgm:prSet/>
      <dgm:spPr/>
      <dgm:t>
        <a:bodyPr/>
        <a:lstStyle/>
        <a:p>
          <a:endParaRPr lang="ru-RU"/>
        </a:p>
      </dgm:t>
    </dgm:pt>
    <dgm:pt modelId="{1D2E7560-DF66-46FE-B2A8-2735935F6B3A}" type="pres">
      <dgm:prSet presAssocID="{170AF569-331B-4227-A61E-E4788F4F70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9FDB5-6685-4501-9315-D7241C86ADB2}" type="pres">
      <dgm:prSet presAssocID="{D8952BB7-D6E7-4E41-ACE0-2CEEE7482545}" presName="comp" presStyleCnt="0"/>
      <dgm:spPr/>
    </dgm:pt>
    <dgm:pt modelId="{02D99423-6DF7-4D30-AF7C-538F4C3C9B1A}" type="pres">
      <dgm:prSet presAssocID="{D8952BB7-D6E7-4E41-ACE0-2CEEE7482545}" presName="box" presStyleLbl="node1" presStyleIdx="0" presStyleCnt="3"/>
      <dgm:spPr/>
      <dgm:t>
        <a:bodyPr/>
        <a:lstStyle/>
        <a:p>
          <a:endParaRPr lang="ru-RU"/>
        </a:p>
      </dgm:t>
    </dgm:pt>
    <dgm:pt modelId="{678F971A-EA17-4403-8DE3-6F38084A1387}" type="pres">
      <dgm:prSet presAssocID="{D8952BB7-D6E7-4E41-ACE0-2CEEE7482545}" presName="img" presStyleLbl="fgImgPlace1" presStyleIdx="0" presStyleCnt="3" custScaleX="47300" custScaleY="74430" custLinFactNeighborX="-23456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EB07EA-5D6C-408F-A962-DE0A32FB81F3}" type="pres">
      <dgm:prSet presAssocID="{D8952BB7-D6E7-4E41-ACE0-2CEEE74825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1BA4F-88CA-402D-A979-C0DC397747F7}" type="pres">
      <dgm:prSet presAssocID="{2186E14E-7488-4226-96A3-91ADEBA3A6B4}" presName="spacer" presStyleCnt="0"/>
      <dgm:spPr/>
    </dgm:pt>
    <dgm:pt modelId="{472C36EE-1C7E-4A3E-84D6-B53F2B02210E}" type="pres">
      <dgm:prSet presAssocID="{3687C527-E864-432D-889C-9C92C5210289}" presName="comp" presStyleCnt="0"/>
      <dgm:spPr/>
    </dgm:pt>
    <dgm:pt modelId="{5E731A48-69F4-4E93-9155-FAEA63BCCA96}" type="pres">
      <dgm:prSet presAssocID="{3687C527-E864-432D-889C-9C92C5210289}" presName="box" presStyleLbl="node1" presStyleIdx="1" presStyleCnt="3"/>
      <dgm:spPr/>
      <dgm:t>
        <a:bodyPr/>
        <a:lstStyle/>
        <a:p>
          <a:endParaRPr lang="ru-RU"/>
        </a:p>
      </dgm:t>
    </dgm:pt>
    <dgm:pt modelId="{2A22DE4D-D111-4EFB-BF76-5380D23B739A}" type="pres">
      <dgm:prSet presAssocID="{3687C527-E864-432D-889C-9C92C5210289}" presName="img" presStyleLbl="fgImgPlace1" presStyleIdx="1" presStyleCnt="3" custScaleX="47041" custScaleY="79969" custLinFactNeighborX="-235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12719D-D6E9-4AAD-81D8-CAAB3FDCFEC3}" type="pres">
      <dgm:prSet presAssocID="{3687C527-E864-432D-889C-9C92C521028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E5D6-B1A8-4A55-83DE-F419603A2328}" type="pres">
      <dgm:prSet presAssocID="{44B7ED55-731B-44F9-83CB-A04003469678}" presName="spacer" presStyleCnt="0"/>
      <dgm:spPr/>
    </dgm:pt>
    <dgm:pt modelId="{CB531D30-4C9E-4D72-930F-E5A71BD5C246}" type="pres">
      <dgm:prSet presAssocID="{8266193C-FAAC-4054-B184-79513D38C93F}" presName="comp" presStyleCnt="0"/>
      <dgm:spPr/>
    </dgm:pt>
    <dgm:pt modelId="{526168DF-9757-4866-AA70-527F68C3815D}" type="pres">
      <dgm:prSet presAssocID="{8266193C-FAAC-4054-B184-79513D38C93F}" presName="box" presStyleLbl="node1" presStyleIdx="2" presStyleCnt="3"/>
      <dgm:spPr/>
      <dgm:t>
        <a:bodyPr/>
        <a:lstStyle/>
        <a:p>
          <a:endParaRPr lang="ru-RU"/>
        </a:p>
      </dgm:t>
    </dgm:pt>
    <dgm:pt modelId="{1DB06B9E-28BB-4D08-B839-F4BD3542DC0F}" type="pres">
      <dgm:prSet presAssocID="{8266193C-FAAC-4054-B184-79513D38C93F}" presName="img" presStyleLbl="fgImgPlace1" presStyleIdx="2" presStyleCnt="3" custScaleX="47300" custScaleY="85507" custLinFactNeighborX="-23456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1A1BF66-8156-466A-BEE5-0337AED6A195}" type="pres">
      <dgm:prSet presAssocID="{8266193C-FAAC-4054-B184-79513D38C9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E637F-3881-464A-84E1-F267B6D7CADC}" type="presOf" srcId="{D8952BB7-D6E7-4E41-ACE0-2CEEE7482545}" destId="{02D99423-6DF7-4D30-AF7C-538F4C3C9B1A}" srcOrd="0" destOrd="0" presId="urn:microsoft.com/office/officeart/2005/8/layout/vList4"/>
    <dgm:cxn modelId="{AB9A567B-B097-4E69-B063-CB8A7A9372F2}" type="presOf" srcId="{170AF569-331B-4227-A61E-E4788F4F7038}" destId="{1D2E7560-DF66-46FE-B2A8-2735935F6B3A}" srcOrd="0" destOrd="0" presId="urn:microsoft.com/office/officeart/2005/8/layout/vList4"/>
    <dgm:cxn modelId="{CDD7F9E4-605C-4D6C-BAFE-380E46E7D86C}" type="presOf" srcId="{D8952BB7-D6E7-4E41-ACE0-2CEEE7482545}" destId="{54EB07EA-5D6C-408F-A962-DE0A32FB81F3}" srcOrd="1" destOrd="0" presId="urn:microsoft.com/office/officeart/2005/8/layout/vList4"/>
    <dgm:cxn modelId="{5E2F6614-38A6-4089-ACCA-FF2DA7F10854}" type="presOf" srcId="{3687C527-E864-432D-889C-9C92C5210289}" destId="{9D12719D-D6E9-4AAD-81D8-CAAB3FDCFEC3}" srcOrd="1" destOrd="0" presId="urn:microsoft.com/office/officeart/2005/8/layout/vList4"/>
    <dgm:cxn modelId="{1FF15907-0818-4926-8391-DEBB807906C6}" type="presOf" srcId="{3687C527-E864-432D-889C-9C92C5210289}" destId="{5E731A48-69F4-4E93-9155-FAEA63BCCA96}" srcOrd="0" destOrd="0" presId="urn:microsoft.com/office/officeart/2005/8/layout/vList4"/>
    <dgm:cxn modelId="{3453CFBE-B152-482A-A354-A4D85633F0E0}" type="presOf" srcId="{8266193C-FAAC-4054-B184-79513D38C93F}" destId="{526168DF-9757-4866-AA70-527F68C3815D}" srcOrd="0" destOrd="0" presId="urn:microsoft.com/office/officeart/2005/8/layout/vList4"/>
    <dgm:cxn modelId="{08672642-ECE8-4083-9516-0243895D82E4}" srcId="{170AF569-331B-4227-A61E-E4788F4F7038}" destId="{D8952BB7-D6E7-4E41-ACE0-2CEEE7482545}" srcOrd="0" destOrd="0" parTransId="{4AA2EE3E-45B7-40FA-BAB6-7FFA1F54C30D}" sibTransId="{2186E14E-7488-4226-96A3-91ADEBA3A6B4}"/>
    <dgm:cxn modelId="{1411E0E9-1A76-43E3-84AD-CBCEE8DF8454}" srcId="{170AF569-331B-4227-A61E-E4788F4F7038}" destId="{3687C527-E864-432D-889C-9C92C5210289}" srcOrd="1" destOrd="0" parTransId="{640C0CD3-275E-40F4-AB22-BD4E1C28A3BD}" sibTransId="{44B7ED55-731B-44F9-83CB-A04003469678}"/>
    <dgm:cxn modelId="{A52E5BC3-D91E-41AC-B644-C577CAE5F378}" type="presOf" srcId="{8266193C-FAAC-4054-B184-79513D38C93F}" destId="{C1A1BF66-8156-466A-BEE5-0337AED6A195}" srcOrd="1" destOrd="0" presId="urn:microsoft.com/office/officeart/2005/8/layout/vList4"/>
    <dgm:cxn modelId="{C44CFCAF-20A7-48FD-8443-0FA78AC28386}" srcId="{170AF569-331B-4227-A61E-E4788F4F7038}" destId="{8266193C-FAAC-4054-B184-79513D38C93F}" srcOrd="2" destOrd="0" parTransId="{6CC29D3A-CFAF-48E7-83EC-E8A7E26B5288}" sibTransId="{1595EF0C-649E-4FF2-A809-DF331F0BD278}"/>
    <dgm:cxn modelId="{68267431-5C4B-43F0-B395-55965FBBD3BE}" type="presParOf" srcId="{1D2E7560-DF66-46FE-B2A8-2735935F6B3A}" destId="{8EA9FDB5-6685-4501-9315-D7241C86ADB2}" srcOrd="0" destOrd="0" presId="urn:microsoft.com/office/officeart/2005/8/layout/vList4"/>
    <dgm:cxn modelId="{050DD909-E5A4-4F56-97E1-C04682BA39DF}" type="presParOf" srcId="{8EA9FDB5-6685-4501-9315-D7241C86ADB2}" destId="{02D99423-6DF7-4D30-AF7C-538F4C3C9B1A}" srcOrd="0" destOrd="0" presId="urn:microsoft.com/office/officeart/2005/8/layout/vList4"/>
    <dgm:cxn modelId="{F8BF216C-EF11-42D0-ABC0-F23123C70018}" type="presParOf" srcId="{8EA9FDB5-6685-4501-9315-D7241C86ADB2}" destId="{678F971A-EA17-4403-8DE3-6F38084A1387}" srcOrd="1" destOrd="0" presId="urn:microsoft.com/office/officeart/2005/8/layout/vList4"/>
    <dgm:cxn modelId="{44422F6F-DE3D-4C92-B915-0E26264B13D1}" type="presParOf" srcId="{8EA9FDB5-6685-4501-9315-D7241C86ADB2}" destId="{54EB07EA-5D6C-408F-A962-DE0A32FB81F3}" srcOrd="2" destOrd="0" presId="urn:microsoft.com/office/officeart/2005/8/layout/vList4"/>
    <dgm:cxn modelId="{E26A169C-149D-4CF9-A7C4-FEB8277E174D}" type="presParOf" srcId="{1D2E7560-DF66-46FE-B2A8-2735935F6B3A}" destId="{78C1BA4F-88CA-402D-A979-C0DC397747F7}" srcOrd="1" destOrd="0" presId="urn:microsoft.com/office/officeart/2005/8/layout/vList4"/>
    <dgm:cxn modelId="{D91EA8FF-BCF3-467E-9B26-6915A91BC411}" type="presParOf" srcId="{1D2E7560-DF66-46FE-B2A8-2735935F6B3A}" destId="{472C36EE-1C7E-4A3E-84D6-B53F2B02210E}" srcOrd="2" destOrd="0" presId="urn:microsoft.com/office/officeart/2005/8/layout/vList4"/>
    <dgm:cxn modelId="{8F41215C-93AC-40F4-9918-744161260750}" type="presParOf" srcId="{472C36EE-1C7E-4A3E-84D6-B53F2B02210E}" destId="{5E731A48-69F4-4E93-9155-FAEA63BCCA96}" srcOrd="0" destOrd="0" presId="urn:microsoft.com/office/officeart/2005/8/layout/vList4"/>
    <dgm:cxn modelId="{07B358CD-9AC5-4240-BC2E-52B785F9618C}" type="presParOf" srcId="{472C36EE-1C7E-4A3E-84D6-B53F2B02210E}" destId="{2A22DE4D-D111-4EFB-BF76-5380D23B739A}" srcOrd="1" destOrd="0" presId="urn:microsoft.com/office/officeart/2005/8/layout/vList4"/>
    <dgm:cxn modelId="{A1F0EA99-EF48-4F35-8F35-2C4399C18091}" type="presParOf" srcId="{472C36EE-1C7E-4A3E-84D6-B53F2B02210E}" destId="{9D12719D-D6E9-4AAD-81D8-CAAB3FDCFEC3}" srcOrd="2" destOrd="0" presId="urn:microsoft.com/office/officeart/2005/8/layout/vList4"/>
    <dgm:cxn modelId="{D7E51F64-4C8C-4133-87E2-5816FCC26723}" type="presParOf" srcId="{1D2E7560-DF66-46FE-B2A8-2735935F6B3A}" destId="{57B2E5D6-B1A8-4A55-83DE-F419603A2328}" srcOrd="3" destOrd="0" presId="urn:microsoft.com/office/officeart/2005/8/layout/vList4"/>
    <dgm:cxn modelId="{E5A6580D-89D1-4D61-811F-40AE01660CBC}" type="presParOf" srcId="{1D2E7560-DF66-46FE-B2A8-2735935F6B3A}" destId="{CB531D30-4C9E-4D72-930F-E5A71BD5C246}" srcOrd="4" destOrd="0" presId="urn:microsoft.com/office/officeart/2005/8/layout/vList4"/>
    <dgm:cxn modelId="{988CF631-C107-4663-A5D4-160759973121}" type="presParOf" srcId="{CB531D30-4C9E-4D72-930F-E5A71BD5C246}" destId="{526168DF-9757-4866-AA70-527F68C3815D}" srcOrd="0" destOrd="0" presId="urn:microsoft.com/office/officeart/2005/8/layout/vList4"/>
    <dgm:cxn modelId="{F054A393-E368-4B59-A9A3-44D7FE8FAA9A}" type="presParOf" srcId="{CB531D30-4C9E-4D72-930F-E5A71BD5C246}" destId="{1DB06B9E-28BB-4D08-B839-F4BD3542DC0F}" srcOrd="1" destOrd="0" presId="urn:microsoft.com/office/officeart/2005/8/layout/vList4"/>
    <dgm:cxn modelId="{3C09DF65-DAA9-4E04-9427-3D5C342EE074}" type="presParOf" srcId="{CB531D30-4C9E-4D72-930F-E5A71BD5C246}" destId="{C1A1BF66-8156-466A-BEE5-0337AED6A1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9423-6DF7-4D30-AF7C-538F4C3C9B1A}">
      <dsp:nvSpPr>
        <dsp:cNvPr id="0" name=""/>
        <dsp:cNvSpPr/>
      </dsp:nvSpPr>
      <dsp:spPr>
        <a:xfrm>
          <a:off x="0" y="0"/>
          <a:ext cx="7632700" cy="1002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Ведется с 1 августа 2016 года</a:t>
          </a:r>
          <a:endParaRPr lang="ru-RU" sz="2400" kern="1200" dirty="0"/>
        </a:p>
      </dsp:txBody>
      <dsp:txXfrm>
        <a:off x="1626750" y="0"/>
        <a:ext cx="6005949" cy="1002109"/>
      </dsp:txXfrm>
    </dsp:sp>
    <dsp:sp modelId="{678F971A-EA17-4403-8DE3-6F38084A1387}">
      <dsp:nvSpPr>
        <dsp:cNvPr id="0" name=""/>
        <dsp:cNvSpPr/>
      </dsp:nvSpPr>
      <dsp:spPr>
        <a:xfrm>
          <a:off x="144389" y="202706"/>
          <a:ext cx="722053" cy="596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31A48-69F4-4E93-9155-FAEA63BCCA96}">
      <dsp:nvSpPr>
        <dsp:cNvPr id="0" name=""/>
        <dsp:cNvSpPr/>
      </dsp:nvSpPr>
      <dsp:spPr>
        <a:xfrm>
          <a:off x="0" y="1102320"/>
          <a:ext cx="7632700" cy="1002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10.11.2020 в реестр включены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5 670 880 субъектов МСП</a:t>
          </a:r>
          <a:endParaRPr lang="ru-RU" sz="2400" kern="1200" dirty="0"/>
        </a:p>
      </dsp:txBody>
      <dsp:txXfrm>
        <a:off x="1626750" y="1102320"/>
        <a:ext cx="6005949" cy="1002109"/>
      </dsp:txXfrm>
    </dsp:sp>
    <dsp:sp modelId="{2A22DE4D-D111-4EFB-BF76-5380D23B739A}">
      <dsp:nvSpPr>
        <dsp:cNvPr id="0" name=""/>
        <dsp:cNvSpPr/>
      </dsp:nvSpPr>
      <dsp:spPr>
        <a:xfrm>
          <a:off x="144381" y="1282824"/>
          <a:ext cx="718099" cy="6411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168DF-9757-4866-AA70-527F68C3815D}">
      <dsp:nvSpPr>
        <dsp:cNvPr id="0" name=""/>
        <dsp:cNvSpPr/>
      </dsp:nvSpPr>
      <dsp:spPr>
        <a:xfrm>
          <a:off x="0" y="2204640"/>
          <a:ext cx="7632700" cy="1002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Мурманской области 23 954 субъекта МСП (ЮЛ и ИП)</a:t>
          </a:r>
          <a:endParaRPr lang="ru-RU" sz="2400" kern="1200" dirty="0"/>
        </a:p>
      </dsp:txBody>
      <dsp:txXfrm>
        <a:off x="1626750" y="2204640"/>
        <a:ext cx="6005949" cy="1002109"/>
      </dsp:txXfrm>
    </dsp:sp>
    <dsp:sp modelId="{1DB06B9E-28BB-4D08-B839-F4BD3542DC0F}">
      <dsp:nvSpPr>
        <dsp:cNvPr id="0" name=""/>
        <dsp:cNvSpPr/>
      </dsp:nvSpPr>
      <dsp:spPr>
        <a:xfrm>
          <a:off x="144389" y="2362945"/>
          <a:ext cx="722053" cy="6854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20" cy="49625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39" y="2"/>
            <a:ext cx="2945820" cy="49625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/>
            </a:lvl1pPr>
          </a:lstStyle>
          <a:p>
            <a:fld id="{D86D9320-65E6-44FE-8C6E-FFB2A189935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84"/>
            <a:ext cx="2945820" cy="496251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39" y="9428784"/>
            <a:ext cx="2945820" cy="496251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r">
              <a:defRPr sz="1200"/>
            </a:lvl1pPr>
          </a:lstStyle>
          <a:p>
            <a:fld id="{1690B13A-5C70-4378-BBB4-8396E3E35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0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1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1" tIns="46356" rIns="92711" bIns="463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8"/>
          </a:xfrm>
          <a:prstGeom prst="rect">
            <a:avLst/>
          </a:prstGeom>
        </p:spPr>
        <p:txBody>
          <a:bodyPr vert="horz" lIns="92711" tIns="46356" rIns="92711" bIns="463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1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5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3555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3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6800" y="228600"/>
            <a:ext cx="4400550" cy="247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333" y="2850763"/>
            <a:ext cx="5438140" cy="5973438"/>
          </a:xfrm>
        </p:spPr>
        <p:txBody>
          <a:bodyPr>
            <a:noAutofit/>
          </a:bodyPr>
          <a:lstStyle/>
          <a:p>
            <a:pPr algn="just" defTabSz="827643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6800" y="228600"/>
            <a:ext cx="4400550" cy="247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333" y="2850763"/>
            <a:ext cx="5438140" cy="5973438"/>
          </a:xfrm>
        </p:spPr>
        <p:txBody>
          <a:bodyPr>
            <a:noAutofit/>
          </a:bodyPr>
          <a:lstStyle/>
          <a:p>
            <a:pPr algn="just" defTabSz="827643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6800" y="228600"/>
            <a:ext cx="4400550" cy="247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333" y="2850763"/>
            <a:ext cx="5438140" cy="5973438"/>
          </a:xfrm>
        </p:spPr>
        <p:txBody>
          <a:bodyPr>
            <a:noAutofit/>
          </a:bodyPr>
          <a:lstStyle/>
          <a:p>
            <a:pPr algn="just" defTabSz="827643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9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72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12"/>
            <a:ext cx="7548638" cy="946151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2BFA-5CB4-4EE1-89B4-F77FA6A5E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75659" indent="-175659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59222" indent="-18357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4888" indent="-17565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18458" indent="-18357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4117" indent="-17565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1" y="4742261"/>
            <a:ext cx="2133600" cy="273844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4699C9-F306-4DB7-952E-5D8CCEE87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560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79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562F-812B-4389-B0D5-D4A736254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5326-B4D1-4F15-A1DB-B5A5C03C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3" indent="0">
              <a:buNone/>
              <a:defRPr sz="2000" b="1"/>
            </a:lvl2pPr>
            <a:lvl3pPr marL="911524" indent="0">
              <a:buNone/>
              <a:defRPr sz="1800" b="1"/>
            </a:lvl3pPr>
            <a:lvl4pPr marL="1367288" indent="0">
              <a:buNone/>
              <a:defRPr sz="1600" b="1"/>
            </a:lvl4pPr>
            <a:lvl5pPr marL="1823049" indent="0">
              <a:buNone/>
              <a:defRPr sz="1600" b="1"/>
            </a:lvl5pPr>
            <a:lvl6pPr marL="2278808" indent="0">
              <a:buNone/>
              <a:defRPr sz="1600" b="1"/>
            </a:lvl6pPr>
            <a:lvl7pPr marL="2734573" indent="0">
              <a:buNone/>
              <a:defRPr sz="1600" b="1"/>
            </a:lvl7pPr>
            <a:lvl8pPr marL="3190335" indent="0">
              <a:buNone/>
              <a:defRPr sz="1600" b="1"/>
            </a:lvl8pPr>
            <a:lvl9pPr marL="36460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3" indent="0">
              <a:buNone/>
              <a:defRPr sz="2000" b="1"/>
            </a:lvl2pPr>
            <a:lvl3pPr marL="911524" indent="0">
              <a:buNone/>
              <a:defRPr sz="1800" b="1"/>
            </a:lvl3pPr>
            <a:lvl4pPr marL="1367288" indent="0">
              <a:buNone/>
              <a:defRPr sz="1600" b="1"/>
            </a:lvl4pPr>
            <a:lvl5pPr marL="1823049" indent="0">
              <a:buNone/>
              <a:defRPr sz="1600" b="1"/>
            </a:lvl5pPr>
            <a:lvl6pPr marL="2278808" indent="0">
              <a:buNone/>
              <a:defRPr sz="1600" b="1"/>
            </a:lvl6pPr>
            <a:lvl7pPr marL="2734573" indent="0">
              <a:buNone/>
              <a:defRPr sz="1600" b="1"/>
            </a:lvl7pPr>
            <a:lvl8pPr marL="3190335" indent="0">
              <a:buNone/>
              <a:defRPr sz="1600" b="1"/>
            </a:lvl8pPr>
            <a:lvl9pPr marL="36460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D5F28-5B88-4F91-9884-C5DEAB03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2B29-5541-44C2-A427-BA1E4B1B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3BF9-4D09-4592-BBCE-32DB24B8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63" indent="0">
              <a:buNone/>
              <a:defRPr sz="1200"/>
            </a:lvl2pPr>
            <a:lvl3pPr marL="911524" indent="0">
              <a:buNone/>
              <a:defRPr sz="1000"/>
            </a:lvl3pPr>
            <a:lvl4pPr marL="1367288" indent="0">
              <a:buNone/>
              <a:defRPr sz="900"/>
            </a:lvl4pPr>
            <a:lvl5pPr marL="1823049" indent="0">
              <a:buNone/>
              <a:defRPr sz="900"/>
            </a:lvl5pPr>
            <a:lvl6pPr marL="2278808" indent="0">
              <a:buNone/>
              <a:defRPr sz="900"/>
            </a:lvl6pPr>
            <a:lvl7pPr marL="2734573" indent="0">
              <a:buNone/>
              <a:defRPr sz="900"/>
            </a:lvl7pPr>
            <a:lvl8pPr marL="3190335" indent="0">
              <a:buNone/>
              <a:defRPr sz="900"/>
            </a:lvl8pPr>
            <a:lvl9pPr marL="36460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1BDB-429A-4DF0-B16C-656D33410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63" indent="0">
              <a:buNone/>
              <a:defRPr sz="2800"/>
            </a:lvl2pPr>
            <a:lvl3pPr marL="911524" indent="0">
              <a:buNone/>
              <a:defRPr sz="2400"/>
            </a:lvl3pPr>
            <a:lvl4pPr marL="1367288" indent="0">
              <a:buNone/>
              <a:defRPr sz="2000"/>
            </a:lvl4pPr>
            <a:lvl5pPr marL="1823049" indent="0">
              <a:buNone/>
              <a:defRPr sz="2000"/>
            </a:lvl5pPr>
            <a:lvl6pPr marL="2278808" indent="0">
              <a:buNone/>
              <a:defRPr sz="2000"/>
            </a:lvl6pPr>
            <a:lvl7pPr marL="2734573" indent="0">
              <a:buNone/>
              <a:defRPr sz="2000"/>
            </a:lvl7pPr>
            <a:lvl8pPr marL="3190335" indent="0">
              <a:buNone/>
              <a:defRPr sz="2000"/>
            </a:lvl8pPr>
            <a:lvl9pPr marL="36460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63" indent="0">
              <a:buNone/>
              <a:defRPr sz="1200"/>
            </a:lvl2pPr>
            <a:lvl3pPr marL="911524" indent="0">
              <a:buNone/>
              <a:defRPr sz="1000"/>
            </a:lvl3pPr>
            <a:lvl4pPr marL="1367288" indent="0">
              <a:buNone/>
              <a:defRPr sz="900"/>
            </a:lvl4pPr>
            <a:lvl5pPr marL="1823049" indent="0">
              <a:buNone/>
              <a:defRPr sz="900"/>
            </a:lvl5pPr>
            <a:lvl6pPr marL="2278808" indent="0">
              <a:buNone/>
              <a:defRPr sz="900"/>
            </a:lvl6pPr>
            <a:lvl7pPr marL="2734573" indent="0">
              <a:buNone/>
              <a:defRPr sz="900"/>
            </a:lvl7pPr>
            <a:lvl8pPr marL="3190335" indent="0">
              <a:buNone/>
              <a:defRPr sz="900"/>
            </a:lvl8pPr>
            <a:lvl9pPr marL="36460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5359-6810-444B-9C14-5C8D6425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42E-9F77-478F-9444-AA3EC883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262">
              <a:defRPr/>
            </a:pPr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65AF-81D3-4B2D-A9F0-DDD10DAE9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12"/>
            <a:ext cx="7548638" cy="946151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560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0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4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7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10" y="1491630"/>
            <a:ext cx="7632699" cy="3220070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54" y="4398169"/>
            <a:ext cx="503585" cy="513582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9" y="83344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77" rIns="0" bIns="455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8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4" tIns="45577" rIns="91154" bIns="45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54" tIns="45577" rIns="91154" bIns="455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262">
              <a:defRPr/>
            </a:pPr>
            <a:fld id="{5030A62E-7A95-441E-AAA1-AC2A277A28F4}" type="slidenum">
              <a:rPr lang="ru-RU" smtClean="0"/>
              <a:pPr defTabSz="914262">
                <a:defRPr/>
              </a:pPr>
              <a:t>‹#›</a:t>
            </a:fld>
            <a:endParaRPr lang="ru-RU" dirty="0"/>
          </a:p>
        </p:txBody>
      </p:sp>
      <p:pic>
        <p:nvPicPr>
          <p:cNvPr id="205829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79" y="83346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90" y="831058"/>
            <a:ext cx="7418387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4" tIns="45577" rIns="91154" bIns="45577" anchor="ctr"/>
          <a:lstStyle/>
          <a:p>
            <a:pPr algn="ctr" defTabSz="914262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5831" name="Объект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7294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1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576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152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67288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304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261" indent="-3412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64" indent="-2841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67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11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741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691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52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16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978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3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4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88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49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08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573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35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94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40868"/>
            <a:ext cx="8352928" cy="16561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Формирование единого реестра субъектов малого и среднего предпринимательства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3074" y="1923679"/>
            <a:ext cx="4176464" cy="1008112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Autofit/>
          </a:bodyPr>
          <a:lstStyle/>
          <a:p>
            <a:pPr algn="ctr" defTabSz="1042899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370" y="4083918"/>
            <a:ext cx="6624736" cy="720080"/>
          </a:xfrm>
          <a:prstGeom prst="rect">
            <a:avLst/>
          </a:prstGeom>
        </p:spPr>
        <p:txBody>
          <a:bodyPr lIns="91378" tIns="45689" rIns="91378" bIns="45689" anchor="ctr"/>
          <a:lstStyle/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Начальник отдела регистрации и учета налогоплательщиков</a:t>
            </a:r>
          </a:p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УФНС России по Мурманской области</a:t>
            </a:r>
          </a:p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srgbClr val="FFFFFF"/>
                </a:solidFill>
                <a:cs typeface="Arial" charset="0"/>
              </a:rPr>
              <a:t>Говищак</a:t>
            </a: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 Роман Михайлович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504963"/>
            <a:ext cx="7777236" cy="2794980"/>
          </a:xfrm>
        </p:spPr>
        <p:txBody>
          <a:bodyPr/>
          <a:lstStyle/>
          <a:p>
            <a:pPr marL="570213" indent="-285750">
              <a:buFontTx/>
              <a:buChar char="-"/>
            </a:pPr>
            <a:r>
              <a:rPr lang="ru-RU" sz="1400" dirty="0" smtClean="0"/>
              <a:t>УЧАСТИЕ В УСТАВНОМ КАПИТАЛЕ ГОСУДАРСТВА , ОБЩЕСТВЕННЫХ, РЕЛИГИОЗНЫХ И ДРУГИХ НЕКОММЕРЧЕСКИХ ОРГАНИЗАЦИЙ  НЕ БОЛЕЕ 25%;</a:t>
            </a:r>
          </a:p>
          <a:p>
            <a:pPr marL="570213" indent="-285750">
              <a:buFontTx/>
              <a:buChar char="-"/>
            </a:pPr>
            <a:r>
              <a:rPr lang="ru-RU" sz="1400" dirty="0"/>
              <a:t>УЧАСТИЕ В УСТАВНОМ КАПИТАЛЕ </a:t>
            </a:r>
            <a:r>
              <a:rPr lang="ru-RU" sz="1400" dirty="0" smtClean="0"/>
              <a:t>ИНОСТРАННЫХ ОРГАНИЗАЦИЙ, А ТАКЖЕ ОРГАНИЗАЦИЙ НЕ ЯВЛЯЮЩИХСЯ МСП НЕ БОЛЕЕ 49%;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ССЧ РАБОТНИКОВ ДО 15 ЧЕЛОВЕК (ДЛЯ МИКРОПРЕДПРИЯТИЙ);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ССЧ </a:t>
            </a:r>
            <a:r>
              <a:rPr lang="ru-RU" sz="1400" dirty="0"/>
              <a:t>РАБОТНИКОВ </a:t>
            </a:r>
            <a:r>
              <a:rPr lang="ru-RU" sz="1400" dirty="0" smtClean="0"/>
              <a:t>ДО 100 ЧЕЛОВЕК (ДЛЯ МАЛЫХ ПРЕДПРИЯТИЙ);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ССЧ </a:t>
            </a:r>
            <a:r>
              <a:rPr lang="ru-RU" sz="1400" dirty="0"/>
              <a:t>РАБОТНИКОВ </a:t>
            </a:r>
            <a:r>
              <a:rPr lang="ru-RU" sz="1400" dirty="0" smtClean="0"/>
              <a:t>ДО 250 ЧЕЛОВЕК (ДЛЯ СРЕДНИХ ПРЕДПРИЯТИЙ);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ДОХОД НЕ БОЛЕЕ 120 МЛН. РУБ. (ДЛЯ </a:t>
            </a:r>
            <a:r>
              <a:rPr lang="ru-RU" sz="1400" dirty="0"/>
              <a:t>МИКРОПРЕДПРИЯТИЙ</a:t>
            </a:r>
            <a:r>
              <a:rPr lang="ru-RU" sz="1400" dirty="0" smtClean="0"/>
              <a:t>);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ДОХОД НЕ БОЛЕЕ 800 </a:t>
            </a:r>
            <a:r>
              <a:rPr lang="ru-RU" sz="1400" dirty="0"/>
              <a:t>МЛН. РУБ. (ДЛЯ МАЛЫХ ПРЕДПРИЯТИЙ);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ДОХОД НЕ БОЛЕЕ 2 МЛРД. РУБ. </a:t>
            </a:r>
            <a:r>
              <a:rPr lang="ru-RU" sz="1400" dirty="0"/>
              <a:t>(ДЛЯ СРЕДНИХ ПРЕДПРИЯТИЙ</a:t>
            </a:r>
            <a:r>
              <a:rPr lang="ru-RU" sz="1400" dirty="0" smtClean="0"/>
              <a:t>);</a:t>
            </a:r>
          </a:p>
          <a:p>
            <a:pPr marL="570213" indent="-285750">
              <a:buFontTx/>
              <a:buChar char="-"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7534"/>
            <a:ext cx="7548638" cy="428762"/>
          </a:xfrm>
        </p:spPr>
        <p:txBody>
          <a:bodyPr/>
          <a:lstStyle/>
          <a:p>
            <a:pPr algn="ctr"/>
            <a:r>
              <a:rPr lang="ru-RU" sz="2000" dirty="0" smtClean="0"/>
              <a:t>ПАРАМЕТРЫ ОТНЕСЕНИЯ К СУБЪЕКТАМ МСП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1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58813"/>
            <a:ext cx="7548638" cy="500770"/>
          </a:xfrm>
        </p:spPr>
        <p:txBody>
          <a:bodyPr/>
          <a:lstStyle/>
          <a:p>
            <a:pPr algn="ctr"/>
            <a:r>
              <a:rPr lang="ru-RU" sz="2000" dirty="0" smtClean="0"/>
              <a:t>ОБРАТНАЯ СВЯЗЬ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430" t="8547" r="19391" b="7691"/>
          <a:stretch/>
        </p:blipFill>
        <p:spPr bwMode="auto">
          <a:xfrm>
            <a:off x="323528" y="915566"/>
            <a:ext cx="5688632" cy="4012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55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8402639" y="4399360"/>
            <a:ext cx="504825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</a:pPr>
            <a:fld id="{29397E44-2ED5-436A-9C08-2842B77023CD}" type="slidenum">
              <a:rPr lang="ru-RU" sz="2100">
                <a:solidFill>
                  <a:schemeClr val="bg1"/>
                </a:solidFill>
                <a:latin typeface="Calibri" pitchFamily="34" charset="0"/>
              </a:rPr>
              <a:pPr algn="ctr" eaLnBrk="1" hangingPunct="1">
                <a:lnSpc>
                  <a:spcPts val="1875"/>
                </a:lnSpc>
              </a:pPr>
              <a:t>12</a:t>
            </a:fld>
            <a:endParaRPr lang="ru-RU" sz="21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1" name="Picture 3" descr="C:\Documents and Settings\0003-00-267\Рабочий стол\Для презентации\человечек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0032"/>
            <a:ext cx="3675062" cy="46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803002">
            <a:off x="1835150" y="2031206"/>
            <a:ext cx="91440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Спасибо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638" y="1491854"/>
            <a:ext cx="91440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350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81617" tIns="40809" rIns="81617" bIns="40809" rtlCol="0" anchor="ctr">
            <a:noAutofit/>
          </a:bodyPr>
          <a:lstStyle/>
          <a:p>
            <a:pPr algn="ctr"/>
            <a:r>
              <a:rPr lang="ru-RU" sz="2000" dirty="0" smtClean="0"/>
              <a:t>ДАННЫЕ ФНС РОССИИ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083918"/>
            <a:ext cx="8183146" cy="82783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Обмен\ФСБ\цо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1896"/>
            <a:ext cx="365394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Изображение 10" descr="FNS_vizitka_for_rukovodstv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859782"/>
            <a:ext cx="746854" cy="73324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043608" y="2463782"/>
            <a:ext cx="3936305" cy="792000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трелка вправо 9"/>
          <p:cNvSpPr/>
          <p:nvPr/>
        </p:nvSpPr>
        <p:spPr>
          <a:xfrm>
            <a:off x="2267744" y="3291918"/>
            <a:ext cx="3360241" cy="792000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трелка вправо 11"/>
          <p:cNvSpPr/>
          <p:nvPr/>
        </p:nvSpPr>
        <p:spPr>
          <a:xfrm>
            <a:off x="1475656" y="1571896"/>
            <a:ext cx="3864297" cy="792000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475655" y="1803365"/>
            <a:ext cx="3864298" cy="329059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>
            <a:lvl1pPr marL="0" marR="0" indent="0" algn="l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Органы государственной власти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11760" y="2695252"/>
            <a:ext cx="996044" cy="329059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>
            <a:lvl1pPr marL="0" marR="0" indent="0" algn="l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Банки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2294806" y="3526555"/>
            <a:ext cx="3576264" cy="329059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>
            <a:lvl1pPr marL="0" marR="0" indent="0" algn="l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Налогоплательщики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05" y="406038"/>
            <a:ext cx="3091647" cy="2355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03598"/>
            <a:ext cx="6552526" cy="314678"/>
          </a:xfrm>
          <a:prstGeom prst="rect">
            <a:avLst/>
          </a:prstGeom>
          <a:effectLst/>
        </p:spPr>
        <p:txBody>
          <a:bodyPr vert="horz" lIns="104306" tIns="52153" rIns="104306" bIns="52153" rtlCol="0" anchor="ctr">
            <a:noAutofit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buNone/>
              <a:defRPr sz="2400" b="1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Реестры налоговых органов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219300" y="2274817"/>
            <a:ext cx="7128791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 smtClean="0"/>
              <a:t>Единый государственный реестр налогоплательщиков </a:t>
            </a:r>
            <a:endParaRPr lang="ru-RU" sz="1300" b="1" dirty="0"/>
          </a:p>
        </p:txBody>
      </p:sp>
      <p:sp>
        <p:nvSpPr>
          <p:cNvPr id="54" name="Полилиния 53"/>
          <p:cNvSpPr/>
          <p:nvPr/>
        </p:nvSpPr>
        <p:spPr>
          <a:xfrm>
            <a:off x="223914" y="2606209"/>
            <a:ext cx="7128791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 smtClean="0"/>
              <a:t>Единый государственный реестр юридических лиц </a:t>
            </a:r>
            <a:endParaRPr lang="ru-RU" sz="1300" b="1" dirty="0"/>
          </a:p>
        </p:txBody>
      </p:sp>
      <p:sp>
        <p:nvSpPr>
          <p:cNvPr id="56" name="Полилиния 55"/>
          <p:cNvSpPr/>
          <p:nvPr/>
        </p:nvSpPr>
        <p:spPr>
          <a:xfrm>
            <a:off x="219986" y="2955829"/>
            <a:ext cx="7128792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 smtClean="0"/>
              <a:t>Единый государственный реестр индивидуальных предпринимателей </a:t>
            </a:r>
            <a:endParaRPr lang="ru-RU" sz="1200" b="1" dirty="0"/>
          </a:p>
        </p:txBody>
      </p:sp>
      <p:sp>
        <p:nvSpPr>
          <p:cNvPr id="58" name="Полилиния 57"/>
          <p:cNvSpPr/>
          <p:nvPr/>
        </p:nvSpPr>
        <p:spPr>
          <a:xfrm>
            <a:off x="219986" y="3298486"/>
            <a:ext cx="7128105" cy="275027"/>
          </a:xfrm>
          <a:custGeom>
            <a:avLst/>
            <a:gdLst>
              <a:gd name="connsiteX0" fmla="*/ 0 w 6714511"/>
              <a:gd name="connsiteY0" fmla="*/ 0 h 290474"/>
              <a:gd name="connsiteX1" fmla="*/ 6569274 w 6714511"/>
              <a:gd name="connsiteY1" fmla="*/ 0 h 290474"/>
              <a:gd name="connsiteX2" fmla="*/ 6714511 w 6714511"/>
              <a:gd name="connsiteY2" fmla="*/ 145237 h 290474"/>
              <a:gd name="connsiteX3" fmla="*/ 6569274 w 6714511"/>
              <a:gd name="connsiteY3" fmla="*/ 290474 h 290474"/>
              <a:gd name="connsiteX4" fmla="*/ 0 w 6714511"/>
              <a:gd name="connsiteY4" fmla="*/ 290474 h 290474"/>
              <a:gd name="connsiteX5" fmla="*/ 0 w 6714511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4511" h="290474">
                <a:moveTo>
                  <a:pt x="0" y="0"/>
                </a:moveTo>
                <a:lnTo>
                  <a:pt x="6569274" y="0"/>
                </a:lnTo>
                <a:lnTo>
                  <a:pt x="6714511" y="145237"/>
                </a:lnTo>
                <a:lnTo>
                  <a:pt x="6569274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 smtClean="0"/>
              <a:t>Реестр дисквалифицированных лиц </a:t>
            </a:r>
            <a:endParaRPr lang="ru-RU" sz="1300" b="1" dirty="0"/>
          </a:p>
        </p:txBody>
      </p:sp>
      <p:sp>
        <p:nvSpPr>
          <p:cNvPr id="60" name="Полилиния 59"/>
          <p:cNvSpPr/>
          <p:nvPr/>
        </p:nvSpPr>
        <p:spPr>
          <a:xfrm>
            <a:off x="232348" y="3648676"/>
            <a:ext cx="7128791" cy="275027"/>
          </a:xfrm>
          <a:custGeom>
            <a:avLst/>
            <a:gdLst>
              <a:gd name="connsiteX0" fmla="*/ 0 w 6715699"/>
              <a:gd name="connsiteY0" fmla="*/ 0 h 290474"/>
              <a:gd name="connsiteX1" fmla="*/ 6570462 w 6715699"/>
              <a:gd name="connsiteY1" fmla="*/ 0 h 290474"/>
              <a:gd name="connsiteX2" fmla="*/ 6715699 w 6715699"/>
              <a:gd name="connsiteY2" fmla="*/ 145237 h 290474"/>
              <a:gd name="connsiteX3" fmla="*/ 6570462 w 6715699"/>
              <a:gd name="connsiteY3" fmla="*/ 290474 h 290474"/>
              <a:gd name="connsiteX4" fmla="*/ 0 w 6715699"/>
              <a:gd name="connsiteY4" fmla="*/ 290474 h 290474"/>
              <a:gd name="connsiteX5" fmla="*/ 0 w 6715699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699" h="290474">
                <a:moveTo>
                  <a:pt x="0" y="0"/>
                </a:moveTo>
                <a:lnTo>
                  <a:pt x="6570462" y="0"/>
                </a:lnTo>
                <a:lnTo>
                  <a:pt x="6715699" y="145237"/>
                </a:lnTo>
                <a:lnTo>
                  <a:pt x="6570462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 smtClean="0"/>
              <a:t>Государственный адресный реестр </a:t>
            </a:r>
            <a:endParaRPr lang="ru-RU" sz="1300" b="1" dirty="0"/>
          </a:p>
        </p:txBody>
      </p:sp>
      <p:sp>
        <p:nvSpPr>
          <p:cNvPr id="62" name="Полилиния 61"/>
          <p:cNvSpPr/>
          <p:nvPr/>
        </p:nvSpPr>
        <p:spPr>
          <a:xfrm>
            <a:off x="219350" y="3960504"/>
            <a:ext cx="7128791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/>
              <a:t>Аккредитация филиалов, представительств иностранных ЮЛ 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223914" y="4306535"/>
            <a:ext cx="7128791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 smtClean="0"/>
              <a:t>Единый реестр субъектов малого и среднего предпринимательства </a:t>
            </a:r>
            <a:endParaRPr lang="ru-RU" sz="1300" b="1" dirty="0"/>
          </a:p>
        </p:txBody>
      </p:sp>
      <p:sp>
        <p:nvSpPr>
          <p:cNvPr id="66" name="Полилиния 65"/>
          <p:cNvSpPr/>
          <p:nvPr/>
        </p:nvSpPr>
        <p:spPr>
          <a:xfrm>
            <a:off x="223914" y="4666484"/>
            <a:ext cx="7128791" cy="275027"/>
          </a:xfrm>
          <a:custGeom>
            <a:avLst/>
            <a:gdLst>
              <a:gd name="connsiteX0" fmla="*/ 0 w 5398428"/>
              <a:gd name="connsiteY0" fmla="*/ 0 h 290474"/>
              <a:gd name="connsiteX1" fmla="*/ 5253191 w 5398428"/>
              <a:gd name="connsiteY1" fmla="*/ 0 h 290474"/>
              <a:gd name="connsiteX2" fmla="*/ 5398428 w 5398428"/>
              <a:gd name="connsiteY2" fmla="*/ 145237 h 290474"/>
              <a:gd name="connsiteX3" fmla="*/ 5253191 w 5398428"/>
              <a:gd name="connsiteY3" fmla="*/ 290474 h 290474"/>
              <a:gd name="connsiteX4" fmla="*/ 0 w 5398428"/>
              <a:gd name="connsiteY4" fmla="*/ 290474 h 290474"/>
              <a:gd name="connsiteX5" fmla="*/ 0 w 5398428"/>
              <a:gd name="connsiteY5" fmla="*/ 0 h 2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8" h="290474">
                <a:moveTo>
                  <a:pt x="0" y="0"/>
                </a:moveTo>
                <a:lnTo>
                  <a:pt x="5253191" y="0"/>
                </a:lnTo>
                <a:lnTo>
                  <a:pt x="5398428" y="145237"/>
                </a:lnTo>
                <a:lnTo>
                  <a:pt x="5253191" y="290474"/>
                </a:lnTo>
                <a:lnTo>
                  <a:pt x="0" y="290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49530" rIns="200709" bIns="4953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300" b="1" dirty="0"/>
              <a:t>ФГИС «Единый государственный реестр ЗАГС</a:t>
            </a:r>
            <a:r>
              <a:rPr lang="ru-RU" sz="1300" b="1" dirty="0" smtClean="0"/>
              <a:t>»</a:t>
            </a:r>
            <a:endParaRPr lang="ru-RU" sz="1300" b="1" dirty="0"/>
          </a:p>
        </p:txBody>
      </p:sp>
      <p:sp>
        <p:nvSpPr>
          <p:cNvPr id="70" name="Овал 69"/>
          <p:cNvSpPr/>
          <p:nvPr/>
        </p:nvSpPr>
        <p:spPr>
          <a:xfrm>
            <a:off x="7452320" y="3298486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/>
              <a:t>2012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7452320" y="2261135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/>
              <a:t>1999</a:t>
            </a:r>
          </a:p>
        </p:txBody>
      </p:sp>
      <p:sp>
        <p:nvSpPr>
          <p:cNvPr id="77" name="Овал 76"/>
          <p:cNvSpPr/>
          <p:nvPr/>
        </p:nvSpPr>
        <p:spPr>
          <a:xfrm>
            <a:off x="7452320" y="2593513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/>
              <a:t>2002</a:t>
            </a:r>
          </a:p>
        </p:txBody>
      </p:sp>
      <p:sp>
        <p:nvSpPr>
          <p:cNvPr id="78" name="Овал 77"/>
          <p:cNvSpPr/>
          <p:nvPr/>
        </p:nvSpPr>
        <p:spPr>
          <a:xfrm>
            <a:off x="7452320" y="2955829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/>
              <a:t>2004</a:t>
            </a:r>
          </a:p>
        </p:txBody>
      </p:sp>
      <p:sp>
        <p:nvSpPr>
          <p:cNvPr id="79" name="Овал 78"/>
          <p:cNvSpPr/>
          <p:nvPr/>
        </p:nvSpPr>
        <p:spPr>
          <a:xfrm>
            <a:off x="7452320" y="4306535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 smtClean="0"/>
              <a:t>2016</a:t>
            </a:r>
            <a:endParaRPr lang="ru-RU" sz="1200" b="1" dirty="0"/>
          </a:p>
        </p:txBody>
      </p:sp>
      <p:sp>
        <p:nvSpPr>
          <p:cNvPr id="80" name="Овал 79"/>
          <p:cNvSpPr/>
          <p:nvPr/>
        </p:nvSpPr>
        <p:spPr>
          <a:xfrm>
            <a:off x="7452320" y="3970484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 smtClean="0"/>
              <a:t>2015</a:t>
            </a:r>
            <a:endParaRPr lang="ru-RU" sz="1200" b="1" dirty="0"/>
          </a:p>
        </p:txBody>
      </p:sp>
      <p:sp>
        <p:nvSpPr>
          <p:cNvPr id="82" name="Овал 81"/>
          <p:cNvSpPr/>
          <p:nvPr/>
        </p:nvSpPr>
        <p:spPr>
          <a:xfrm>
            <a:off x="7452320" y="4647402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 smtClean="0"/>
              <a:t>2018</a:t>
            </a:r>
            <a:endParaRPr lang="ru-RU" sz="1200" b="1" dirty="0"/>
          </a:p>
        </p:txBody>
      </p:sp>
      <p:sp>
        <p:nvSpPr>
          <p:cNvPr id="31" name="Овал 30"/>
          <p:cNvSpPr/>
          <p:nvPr/>
        </p:nvSpPr>
        <p:spPr>
          <a:xfrm>
            <a:off x="7452320" y="3635980"/>
            <a:ext cx="746964" cy="287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b="1" dirty="0" smtClean="0"/>
              <a:t>2014</a:t>
            </a:r>
            <a:endParaRPr lang="ru-RU" sz="1200" b="1" dirty="0"/>
          </a:p>
        </p:txBody>
      </p:sp>
      <p:sp>
        <p:nvSpPr>
          <p:cNvPr id="33" name="Номер слайда 3"/>
          <p:cNvSpPr txBox="1">
            <a:spLocks/>
          </p:cNvSpPr>
          <p:nvPr/>
        </p:nvSpPr>
        <p:spPr>
          <a:xfrm>
            <a:off x="8403454" y="4398169"/>
            <a:ext cx="503585" cy="513582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defPPr>
              <a:defRPr lang="ru-RU"/>
            </a:defPPr>
            <a:lvl1pPr marL="0" algn="ctr" defTabSz="816174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7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4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9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46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432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519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606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693" algn="l" defTabSz="81617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2000" smtClean="0">
                <a:solidFill>
                  <a:schemeClr val="bg1"/>
                </a:solidFill>
              </a:rPr>
              <a:pPr/>
              <a:t>3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70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966906"/>
              </p:ext>
            </p:extLst>
          </p:nvPr>
        </p:nvGraphicFramePr>
        <p:xfrm>
          <a:off x="611188" y="1504950"/>
          <a:ext cx="7632700" cy="32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ЕДИНЫЙ РЕЕСТР СУБЪЕКТОВ МАЛОГО И СРЕДНЕГО ПРЕДПРИНИМАТЕЛЬСТВА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9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363" indent="-342900">
              <a:buFontTx/>
              <a:buChar char="-"/>
            </a:pPr>
            <a:r>
              <a:rPr lang="ru-RU" sz="1600" dirty="0" smtClean="0"/>
              <a:t>ЕГРЮЛ, ЕГРИП;</a:t>
            </a:r>
          </a:p>
          <a:p>
            <a:pPr marL="627363" indent="-342900">
              <a:buFontTx/>
              <a:buChar char="-"/>
            </a:pPr>
            <a:r>
              <a:rPr lang="ru-RU" sz="1600" dirty="0" smtClean="0"/>
              <a:t>Сведения о среднесписочной численности работников, сведения о доходах,  сведения о применении специальных налоговых режимов за предшествующий календарный год, представленные налогоплательщиком;</a:t>
            </a:r>
          </a:p>
          <a:p>
            <a:pPr marL="627363" indent="-342900">
              <a:buFontTx/>
              <a:buChar char="-"/>
            </a:pPr>
            <a:r>
              <a:rPr lang="ru-RU" sz="1600" dirty="0" smtClean="0"/>
              <a:t>Сведения представленные биржами,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, Фондом «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», Минэкономразвития, </a:t>
            </a:r>
            <a:r>
              <a:rPr lang="ru-RU" sz="1600" dirty="0" err="1" smtClean="0"/>
              <a:t>Минпромторгом</a:t>
            </a:r>
            <a:r>
              <a:rPr lang="ru-RU" sz="1600" dirty="0" smtClean="0"/>
              <a:t>, держателями реестров акционеров и т.д.</a:t>
            </a:r>
          </a:p>
          <a:p>
            <a:pPr marL="627363" indent="-342900">
              <a:buFontTx/>
              <a:buChar char="-"/>
            </a:pPr>
            <a:endParaRPr lang="ru-RU" sz="1600" dirty="0"/>
          </a:p>
          <a:p>
            <a:r>
              <a:rPr lang="ru-RU" sz="1600" dirty="0" smtClean="0"/>
              <a:t>Данные в Реестре обновляются ежегодно 10 августа, по состоянию на 1 июля.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58813"/>
            <a:ext cx="7548638" cy="716794"/>
          </a:xfrm>
        </p:spPr>
        <p:txBody>
          <a:bodyPr/>
          <a:lstStyle/>
          <a:p>
            <a:pPr algn="ctr"/>
            <a:r>
              <a:rPr lang="ru-RU" sz="2000" dirty="0" smtClean="0"/>
              <a:t>ИСТОЧНИКИ ДАННЫХ ДЛЯ ФОРМИРОВАНИЯ РЕЕСТРА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6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7663" t="8237" r="18534" b="23980"/>
          <a:stretch/>
        </p:blipFill>
        <p:spPr bwMode="auto">
          <a:xfrm>
            <a:off x="251520" y="699542"/>
            <a:ext cx="5184575" cy="2808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7726" t="8735" r="19075" b="11452"/>
          <a:stretch/>
        </p:blipFill>
        <p:spPr bwMode="auto">
          <a:xfrm>
            <a:off x="683568" y="987574"/>
            <a:ext cx="5616624" cy="3443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17874" t="8644" r="18780" b="15654"/>
          <a:stretch/>
        </p:blipFill>
        <p:spPr bwMode="auto">
          <a:xfrm>
            <a:off x="1403648" y="1419622"/>
            <a:ext cx="5760640" cy="334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11560" y="339502"/>
            <a:ext cx="7548638" cy="360040"/>
          </a:xfrm>
        </p:spPr>
        <p:txBody>
          <a:bodyPr/>
          <a:lstStyle/>
          <a:p>
            <a:pPr algn="ctr"/>
            <a:r>
              <a:rPr lang="ru-RU" sz="2000" dirty="0" smtClean="0"/>
              <a:t>СПЕЦИАЛИЗИРОВАННЫЙ СЕРВИС НА САЙТЕ ФНС РОССИИ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18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189" y="339503"/>
            <a:ext cx="7548638" cy="360039"/>
          </a:xfrm>
        </p:spPr>
        <p:txBody>
          <a:bodyPr/>
          <a:lstStyle/>
          <a:p>
            <a:pPr algn="ctr"/>
            <a:r>
              <a:rPr lang="ru-RU" sz="2000" dirty="0" smtClean="0"/>
              <a:t>ФУНКЦИОНАЛ РЕЕСТРА</a:t>
            </a:r>
            <a:endParaRPr lang="ru-RU" sz="20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7979" t="16076" r="18724" b="18675"/>
          <a:stretch/>
        </p:blipFill>
        <p:spPr bwMode="auto">
          <a:xfrm>
            <a:off x="251520" y="627534"/>
            <a:ext cx="6217746" cy="3659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7629" t="18234" r="18429" b="10825"/>
          <a:stretch/>
        </p:blipFill>
        <p:spPr bwMode="auto">
          <a:xfrm>
            <a:off x="755576" y="987574"/>
            <a:ext cx="5832648" cy="3638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17789" t="18519" r="18750" b="11680"/>
          <a:stretch/>
        </p:blipFill>
        <p:spPr bwMode="auto">
          <a:xfrm>
            <a:off x="1403648" y="1347614"/>
            <a:ext cx="576064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2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11510"/>
            <a:ext cx="7548638" cy="284745"/>
          </a:xfrm>
        </p:spPr>
        <p:txBody>
          <a:bodyPr vert="horz" lIns="81617" tIns="40809" rIns="81617" bIns="40809" rtlCol="0" anchor="ctr">
            <a:noAutofit/>
          </a:bodyPr>
          <a:lstStyle/>
          <a:p>
            <a:pPr algn="ctr"/>
            <a:r>
              <a:rPr lang="ru-RU" sz="2000" dirty="0" smtClean="0"/>
              <a:t>ПОИСК ДАННЫХ В РЕЕСТРЕ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617" t="8889" r="18421" b="17083"/>
          <a:stretch/>
        </p:blipFill>
        <p:spPr bwMode="auto">
          <a:xfrm>
            <a:off x="251520" y="858441"/>
            <a:ext cx="576064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8018" t="9779" r="18617" b="4801"/>
          <a:stretch/>
        </p:blipFill>
        <p:spPr bwMode="auto">
          <a:xfrm>
            <a:off x="755575" y="915566"/>
            <a:ext cx="6120679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0427" t="1246" r="30600"/>
          <a:stretch/>
        </p:blipFill>
        <p:spPr bwMode="auto">
          <a:xfrm>
            <a:off x="4071762" y="651124"/>
            <a:ext cx="260006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0427" r="30239" b="4982"/>
          <a:stretch/>
        </p:blipFill>
        <p:spPr bwMode="auto">
          <a:xfrm>
            <a:off x="5004048" y="912143"/>
            <a:ext cx="2678663" cy="3817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30227" r="30300"/>
          <a:stretch/>
        </p:blipFill>
        <p:spPr bwMode="auto">
          <a:xfrm>
            <a:off x="6039172" y="1034889"/>
            <a:ext cx="2341245" cy="3720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9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558813"/>
            <a:ext cx="8137275" cy="284745"/>
          </a:xfrm>
        </p:spPr>
        <p:txBody>
          <a:bodyPr vert="horz" lIns="81617" tIns="40809" rIns="81617" bIns="40809" rtlCol="0" anchor="ctr">
            <a:noAutofit/>
          </a:bodyPr>
          <a:lstStyle/>
          <a:p>
            <a:pPr algn="ctr"/>
            <a:r>
              <a:rPr lang="ru-RU" sz="2000" dirty="0" smtClean="0"/>
              <a:t>РАСШИРЕННЫЙ ПОИСК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8200" t="8356" r="20000" b="4888"/>
          <a:stretch/>
        </p:blipFill>
        <p:spPr bwMode="auto">
          <a:xfrm>
            <a:off x="323528" y="915566"/>
            <a:ext cx="432048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8000" t="8356" r="19500" b="4532"/>
          <a:stretch/>
        </p:blipFill>
        <p:spPr bwMode="auto">
          <a:xfrm>
            <a:off x="827584" y="915194"/>
            <a:ext cx="4464496" cy="3816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0004" t="8177" r="18100" b="5464"/>
          <a:stretch/>
        </p:blipFill>
        <p:spPr bwMode="auto">
          <a:xfrm>
            <a:off x="1619672" y="915566"/>
            <a:ext cx="4536504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18317" t="9778" r="19723" b="5873"/>
          <a:stretch/>
        </p:blipFill>
        <p:spPr bwMode="auto">
          <a:xfrm>
            <a:off x="2915816" y="915194"/>
            <a:ext cx="4968552" cy="3960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37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Петрушин 05.04.2017</Template>
  <TotalTime>9634</TotalTime>
  <Words>327</Words>
  <Application>Microsoft Office PowerPoint</Application>
  <PresentationFormat>Экран (16:9)</PresentationFormat>
  <Paragraphs>68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Петрушин 05.04.2017</vt:lpstr>
      <vt:lpstr>17_Специальное оформление</vt:lpstr>
      <vt:lpstr>Формирование единого реестра субъектов малого и среднего предпринимательства</vt:lpstr>
      <vt:lpstr>ДАННЫЕ ФНС РОССИИ</vt:lpstr>
      <vt:lpstr>Презентация PowerPoint</vt:lpstr>
      <vt:lpstr>ЕДИНЫЙ РЕЕСТР СУБЪЕКТОВ МАЛОГО И СРЕДНЕГО ПРЕДПРИНИМАТЕЛЬСТВА</vt:lpstr>
      <vt:lpstr>ИСТОЧНИКИ ДАННЫХ ДЛЯ ФОРМИРОВАНИЯ РЕЕСТРА</vt:lpstr>
      <vt:lpstr>СПЕЦИАЛИЗИРОВАННЫЙ СЕРВИС НА САЙТЕ ФНС РОССИИ</vt:lpstr>
      <vt:lpstr>ФУНКЦИОНАЛ РЕЕСТРА</vt:lpstr>
      <vt:lpstr>ПОИСК ДАННЫХ В РЕЕСТРЕ</vt:lpstr>
      <vt:lpstr>РАСШИРЕННЫЙ ПОИСК</vt:lpstr>
      <vt:lpstr>ПАРАМЕТРЫ ОТНЕСЕНИЯ К СУБЪЕКТАМ МСП</vt:lpstr>
      <vt:lpstr>ОБРАТНАЯ СВЯЗЬ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«Налог-3»: текущие задачи и новые горизонты развития Новые ИТ-задачи ФНС России</dc:title>
  <dc:creator>Виктор С. Нечушкин</dc:creator>
  <cp:lastModifiedBy>Говищак Роман Михайлович</cp:lastModifiedBy>
  <cp:revision>333</cp:revision>
  <cp:lastPrinted>2017-04-27T04:53:46Z</cp:lastPrinted>
  <dcterms:created xsi:type="dcterms:W3CDTF">2017-04-05T12:00:25Z</dcterms:created>
  <dcterms:modified xsi:type="dcterms:W3CDTF">2020-11-24T06:42:23Z</dcterms:modified>
</cp:coreProperties>
</file>