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9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0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0" r:id="rId2"/>
    <p:sldMasterId id="2147483868" r:id="rId3"/>
    <p:sldMasterId id="2147483886" r:id="rId4"/>
    <p:sldMasterId id="2147483904" r:id="rId5"/>
    <p:sldMasterId id="2147483922" r:id="rId6"/>
    <p:sldMasterId id="2147483940" r:id="rId7"/>
    <p:sldMasterId id="2147483958" r:id="rId8"/>
    <p:sldMasterId id="2147483976" r:id="rId9"/>
    <p:sldMasterId id="2147483994" r:id="rId10"/>
    <p:sldMasterId id="2147484012" r:id="rId11"/>
  </p:sldMasterIdLst>
  <p:notesMasterIdLst>
    <p:notesMasterId r:id="rId44"/>
  </p:notesMasterIdLst>
  <p:sldIdLst>
    <p:sldId id="277" r:id="rId12"/>
    <p:sldId id="295" r:id="rId13"/>
    <p:sldId id="323" r:id="rId14"/>
    <p:sldId id="322" r:id="rId15"/>
    <p:sldId id="328" r:id="rId16"/>
    <p:sldId id="329" r:id="rId17"/>
    <p:sldId id="330" r:id="rId18"/>
    <p:sldId id="327" r:id="rId19"/>
    <p:sldId id="324" r:id="rId20"/>
    <p:sldId id="325" r:id="rId21"/>
    <p:sldId id="326" r:id="rId22"/>
    <p:sldId id="321" r:id="rId23"/>
    <p:sldId id="303" r:id="rId24"/>
    <p:sldId id="297" r:id="rId25"/>
    <p:sldId id="298" r:id="rId26"/>
    <p:sldId id="320" r:id="rId27"/>
    <p:sldId id="299" r:id="rId28"/>
    <p:sldId id="301" r:id="rId29"/>
    <p:sldId id="304" r:id="rId30"/>
    <p:sldId id="309" r:id="rId31"/>
    <p:sldId id="310" r:id="rId32"/>
    <p:sldId id="311" r:id="rId33"/>
    <p:sldId id="306" r:id="rId34"/>
    <p:sldId id="312" r:id="rId35"/>
    <p:sldId id="313" r:id="rId36"/>
    <p:sldId id="314" r:id="rId37"/>
    <p:sldId id="315" r:id="rId38"/>
    <p:sldId id="305" r:id="rId39"/>
    <p:sldId id="316" r:id="rId40"/>
    <p:sldId id="317" r:id="rId41"/>
    <p:sldId id="308" r:id="rId42"/>
    <p:sldId id="318" r:id="rId43"/>
  </p:sldIdLst>
  <p:sldSz cx="9144000" cy="6858000" type="screen4x3"/>
  <p:notesSz cx="6692900" cy="9867900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4476B2"/>
    <a:srgbClr val="0066FF"/>
    <a:srgbClr val="0000FF"/>
    <a:srgbClr val="9BE5FF"/>
    <a:srgbClr val="6666FF"/>
    <a:srgbClr val="0033CC"/>
    <a:srgbClr val="F4D6AA"/>
    <a:srgbClr val="64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14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1"/>
            <a:ext cx="2900257" cy="495109"/>
          </a:xfrm>
          <a:prstGeom prst="rect">
            <a:avLst/>
          </a:prstGeom>
        </p:spPr>
        <p:txBody>
          <a:bodyPr vert="horz" lIns="91407" tIns="45702" rIns="91407" bIns="457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1098" y="11"/>
            <a:ext cx="2900257" cy="495109"/>
          </a:xfrm>
          <a:prstGeom prst="rect">
            <a:avLst/>
          </a:prstGeom>
        </p:spPr>
        <p:txBody>
          <a:bodyPr vert="horz" lIns="91407" tIns="45702" rIns="91407" bIns="45702" rtlCol="0"/>
          <a:lstStyle>
            <a:lvl1pPr algn="r">
              <a:defRPr sz="1200"/>
            </a:lvl1pPr>
          </a:lstStyle>
          <a:p>
            <a:fld id="{C931D343-E24F-442F-9E32-D065A5EBFC4B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1233488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2" rIns="91407" bIns="457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9290" y="4748927"/>
            <a:ext cx="5354320" cy="3885486"/>
          </a:xfrm>
          <a:prstGeom prst="rect">
            <a:avLst/>
          </a:prstGeom>
        </p:spPr>
        <p:txBody>
          <a:bodyPr vert="horz" lIns="91407" tIns="45702" rIns="91407" bIns="4570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793"/>
            <a:ext cx="2900257" cy="495108"/>
          </a:xfrm>
          <a:prstGeom prst="rect">
            <a:avLst/>
          </a:prstGeom>
        </p:spPr>
        <p:txBody>
          <a:bodyPr vert="horz" lIns="91407" tIns="45702" rIns="91407" bIns="457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1098" y="9372793"/>
            <a:ext cx="2900257" cy="495108"/>
          </a:xfrm>
          <a:prstGeom prst="rect">
            <a:avLst/>
          </a:prstGeom>
        </p:spPr>
        <p:txBody>
          <a:bodyPr vert="horz" lIns="91407" tIns="45702" rIns="91407" bIns="45702" rtlCol="0" anchor="b"/>
          <a:lstStyle>
            <a:lvl1pPr algn="r">
              <a:defRPr sz="1200"/>
            </a:lvl1pPr>
          </a:lstStyle>
          <a:p>
            <a:fld id="{9682C83A-9D3B-497B-A1B9-C50737D7C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1233488"/>
            <a:ext cx="4441825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0718" indent="-28489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9568" indent="-2279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95398" indent="-2279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1223" indent="-2279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7050" indent="-227913" defTabSz="1038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2878" indent="-227913" defTabSz="1038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18706" indent="-227913" defTabSz="1038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4535" indent="-227913" defTabSz="1038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38275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38275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46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75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66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30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99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6388" y="227013"/>
            <a:ext cx="3281362" cy="246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7723" y="2833894"/>
            <a:ext cx="5354320" cy="5938092"/>
          </a:xfrm>
        </p:spPr>
        <p:txBody>
          <a:bodyPr>
            <a:noAutofit/>
          </a:bodyPr>
          <a:lstStyle/>
          <a:p>
            <a:pPr algn="just" defTabSz="819532">
              <a:defRPr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26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76388" y="227013"/>
            <a:ext cx="3281362" cy="246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7723" y="2833894"/>
            <a:ext cx="5354320" cy="5938092"/>
          </a:xfrm>
        </p:spPr>
        <p:txBody>
          <a:bodyPr>
            <a:noAutofit/>
          </a:bodyPr>
          <a:lstStyle/>
          <a:p>
            <a:pPr algn="just" defTabSz="819532">
              <a:defRPr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86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7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5538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751"/>
            <a:ext cx="7772400" cy="1470025"/>
          </a:xfrm>
        </p:spPr>
        <p:txBody>
          <a:bodyPr>
            <a:normAutofit/>
          </a:bodyPr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43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64"/>
            </a:lvl1pPr>
            <a:lvl2pPr marL="445801" indent="0">
              <a:buNone/>
              <a:defRPr sz="2736"/>
            </a:lvl2pPr>
            <a:lvl3pPr marL="891603" indent="0">
              <a:buNone/>
              <a:defRPr sz="2309"/>
            </a:lvl3pPr>
            <a:lvl4pPr marL="1337404" indent="0">
              <a:buNone/>
              <a:defRPr sz="1967"/>
            </a:lvl4pPr>
            <a:lvl5pPr marL="1783205" indent="0">
              <a:buNone/>
              <a:defRPr sz="1967"/>
            </a:lvl5pPr>
            <a:lvl6pPr marL="2229005" indent="0">
              <a:buNone/>
              <a:defRPr sz="1967"/>
            </a:lvl6pPr>
            <a:lvl7pPr marL="2674808" indent="0">
              <a:buNone/>
              <a:defRPr sz="1967"/>
            </a:lvl7pPr>
            <a:lvl8pPr marL="3120609" indent="0">
              <a:buNone/>
              <a:defRPr sz="1967"/>
            </a:lvl8pPr>
            <a:lvl9pPr marL="3566409" indent="0">
              <a:buNone/>
              <a:defRPr sz="1967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05"/>
            <a:ext cx="5486400" cy="804863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697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511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399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520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26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75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5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75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7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51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123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9" y="2006601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43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43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22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6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2" y="273110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2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07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95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437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26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75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75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59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26700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29967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511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399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386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17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61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452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39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61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7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44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114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9" y="2006601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43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43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22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2" y="273101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2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8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6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423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68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17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61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61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0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59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26690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388454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511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399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365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07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47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47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7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39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105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9" y="2006601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8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59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26734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1434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43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43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22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2" y="273092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2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7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409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1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07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47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47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0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511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399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1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59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26678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21165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98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399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2727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29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095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29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29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29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29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7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9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093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9" y="2006601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42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42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16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51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9" y="273080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9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65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91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29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095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29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29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29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29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59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26666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9415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6"/>
            <a:ext cx="9144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80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399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218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17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083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313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17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11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17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11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6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7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13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081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9" y="2006601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30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30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8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1" y="273068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1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6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313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73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17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083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17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11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17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11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7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777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3" y="1915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39" y="1606876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08037" indent="2715">
              <a:defRPr>
                <a:latin typeface="+mj-lt"/>
              </a:defRPr>
            </a:lvl2pPr>
            <a:lvl3pPr marL="537369" indent="-222547">
              <a:tabLst/>
              <a:defRPr>
                <a:latin typeface="+mj-lt"/>
              </a:defRPr>
            </a:lvl3pPr>
            <a:lvl4pPr marL="0" indent="308037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80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3"/>
            <a:ext cx="7337192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8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149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9" y="2006601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43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43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22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2" y="273136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2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475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51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313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3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4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39" y="1606876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10752" indent="0">
              <a:defRPr>
                <a:latin typeface="+mj-lt"/>
              </a:defRPr>
            </a:lvl2pPr>
            <a:lvl3pPr marL="537369" indent="-222547">
              <a:defRPr>
                <a:latin typeface="+mj-lt"/>
              </a:defRPr>
            </a:lvl3pPr>
            <a:lvl4pPr marL="0" indent="308037">
              <a:defRPr>
                <a:latin typeface="+mj-lt"/>
              </a:defRPr>
            </a:lvl4pPr>
            <a:lvl5pPr marL="122672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2028" y="501073"/>
            <a:ext cx="7337901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62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313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59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26732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125163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511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399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22883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49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309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9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309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7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046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146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9" y="2006601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43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43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5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22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4" y="3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739" y="1012512"/>
            <a:ext cx="7320689" cy="2024631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739" y="3429723"/>
            <a:ext cx="7320689" cy="3006404"/>
          </a:xfrm>
        </p:spPr>
        <p:txBody>
          <a:bodyPr anchor="t"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801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603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40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2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0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480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06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64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52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2" y="273133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2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18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471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49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309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309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59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26728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28644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511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399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064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3" y="1915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71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2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0" y="1606872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761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45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8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303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303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7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53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142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9" y="2006601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43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43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22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7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2" y="273129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2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14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606872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7" y="1606872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7" y="2188097"/>
            <a:ext cx="3587825" cy="4248027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4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465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45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303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303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9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59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26724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9173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511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399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147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41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97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97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3" y="1915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71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106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7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18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138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9" y="2006601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43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43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22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1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2" y="273125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2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4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10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459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41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3"/>
            <a:ext cx="567428" cy="653107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51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97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97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59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26717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36934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511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399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253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34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87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87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745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7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06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131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9" y="2006601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43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43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8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80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22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3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2" y="273118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2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03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449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745134"/>
            <a:ext cx="7548638" cy="1261535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pPr defTabSz="81617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87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35"/>
            <a:ext cx="7632700" cy="4275665"/>
          </a:xfrm>
        </p:spPr>
        <p:txBody>
          <a:bodyPr>
            <a:noAutofit/>
          </a:bodyPr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87" y="745068"/>
            <a:ext cx="7632699" cy="1261533"/>
          </a:xfrm>
        </p:spPr>
        <p:txBody>
          <a:bodyPr>
            <a:noAutofit/>
          </a:bodyPr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59"/>
            <a:ext cx="9144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26709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3277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057" y="490075"/>
            <a:ext cx="7343873" cy="1110281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6057" y="1600203"/>
            <a:ext cx="7343873" cy="4835924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6"/>
            <a:ext cx="2895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185" y="6041425"/>
            <a:ext cx="619711" cy="631835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052"/>
              </a:lnSpc>
              <a:defRPr sz="2309">
                <a:solidFill>
                  <a:schemeClr val="bg1"/>
                </a:solidFill>
              </a:defRPr>
            </a:lvl1pPr>
          </a:lstStyle>
          <a:p>
            <a:pPr defTabSz="891603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9160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hf hdr="0" ftr="0" dt="0"/>
  <p:txStyles>
    <p:titleStyle>
      <a:lvl1pPr algn="l" defTabSz="891603" rtl="0" eaLnBrk="1" latinLnBrk="0" hangingPunct="1">
        <a:lnSpc>
          <a:spcPts val="4445"/>
        </a:lnSpc>
        <a:spcBef>
          <a:spcPct val="0"/>
        </a:spcBef>
        <a:buNone/>
        <a:defRPr sz="3591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0752" indent="0" algn="l" defTabSz="891603" rtl="0" eaLnBrk="1" latinLnBrk="0" hangingPunct="1">
        <a:spcBef>
          <a:spcPct val="20000"/>
        </a:spcBef>
        <a:buFont typeface="+mj-lt"/>
        <a:buNone/>
        <a:defRPr sz="3164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0752" indent="0" algn="l" defTabSz="891603" rtl="0" eaLnBrk="1" latinLnBrk="0" hangingPunct="1">
        <a:spcBef>
          <a:spcPct val="20000"/>
        </a:spcBef>
        <a:buFont typeface="Arial" pitchFamily="34" charset="0"/>
        <a:buNone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09290" indent="-222547" algn="l" defTabSz="891603" rtl="0" eaLnBrk="1" latinLnBrk="0" hangingPunct="1">
        <a:spcBef>
          <a:spcPct val="20000"/>
        </a:spcBef>
        <a:buFont typeface="Arial" pitchFamily="34" charset="0"/>
        <a:buChar char="•"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08037" algn="just" defTabSz="891603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tabLst/>
        <a:defRPr sz="136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26720" indent="0" algn="l" defTabSz="891603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defRPr sz="1197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519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77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3509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9311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801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603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404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2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0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4808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06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64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45067"/>
            <a:ext cx="7632700" cy="1234645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229" y="1988840"/>
            <a:ext cx="7632699" cy="4293427"/>
          </a:xfrm>
          <a:prstGeom prst="rect">
            <a:avLst/>
          </a:prstGeom>
        </p:spPr>
        <p:txBody>
          <a:bodyPr vert="horz" lIns="81617" tIns="40809" rIns="81617" bIns="40809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174"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73" y="5864225"/>
            <a:ext cx="503585" cy="684776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6174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17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4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174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63" indent="0" algn="l" defTabSz="816174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indent="0" algn="l" defTabSz="816174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74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78" algn="just" defTabSz="816174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indent="0" algn="l" defTabSz="81617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45067"/>
            <a:ext cx="7632700" cy="1234645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211" y="1988840"/>
            <a:ext cx="7632699" cy="4293427"/>
          </a:xfrm>
          <a:prstGeom prst="rect">
            <a:avLst/>
          </a:prstGeom>
        </p:spPr>
        <p:txBody>
          <a:bodyPr vert="horz" lIns="81617" tIns="40809" rIns="81617" bIns="40809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174"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55" y="5864225"/>
            <a:ext cx="503585" cy="684776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6174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17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3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174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63" indent="0" algn="l" defTabSz="816174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indent="0" algn="l" defTabSz="816174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74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78" algn="just" defTabSz="816174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indent="0" algn="l" defTabSz="81617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45067"/>
            <a:ext cx="7632700" cy="1234645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313" y="1988840"/>
            <a:ext cx="7632699" cy="4293427"/>
          </a:xfrm>
          <a:prstGeom prst="rect">
            <a:avLst/>
          </a:prstGeom>
        </p:spPr>
        <p:txBody>
          <a:bodyPr vert="horz" lIns="81617" tIns="40809" rIns="81617" bIns="40809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174"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557" y="5864225"/>
            <a:ext cx="503585" cy="684776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6174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17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5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174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63" indent="0" algn="l" defTabSz="816174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indent="0" algn="l" defTabSz="816174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74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78" algn="just" defTabSz="816174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indent="0" algn="l" defTabSz="81617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45067"/>
            <a:ext cx="7632700" cy="1234645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309" y="1988840"/>
            <a:ext cx="7632699" cy="4293427"/>
          </a:xfrm>
          <a:prstGeom prst="rect">
            <a:avLst/>
          </a:prstGeom>
        </p:spPr>
        <p:txBody>
          <a:bodyPr vert="horz" lIns="81617" tIns="40809" rIns="81617" bIns="40809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174"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553" y="5864225"/>
            <a:ext cx="503585" cy="684776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6174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17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7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174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63" indent="0" algn="l" defTabSz="816174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indent="0" algn="l" defTabSz="816174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74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78" algn="just" defTabSz="816174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indent="0" algn="l" defTabSz="81617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45067"/>
            <a:ext cx="7632700" cy="1234645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303" y="1988840"/>
            <a:ext cx="7632699" cy="4293427"/>
          </a:xfrm>
          <a:prstGeom prst="rect">
            <a:avLst/>
          </a:prstGeom>
        </p:spPr>
        <p:txBody>
          <a:bodyPr vert="horz" lIns="81617" tIns="40809" rIns="81617" bIns="40809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174"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547" y="5864225"/>
            <a:ext cx="503585" cy="684776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6174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17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174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63" indent="0" algn="l" defTabSz="816174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indent="0" algn="l" defTabSz="816174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74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78" algn="just" defTabSz="816174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indent="0" algn="l" defTabSz="81617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45067"/>
            <a:ext cx="7632700" cy="1234645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297" y="1988840"/>
            <a:ext cx="7632699" cy="4293427"/>
          </a:xfrm>
          <a:prstGeom prst="rect">
            <a:avLst/>
          </a:prstGeom>
        </p:spPr>
        <p:txBody>
          <a:bodyPr vert="horz" lIns="81617" tIns="40809" rIns="81617" bIns="40809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174"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541" y="5864225"/>
            <a:ext cx="503585" cy="684776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6174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17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1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174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63" indent="0" algn="l" defTabSz="816174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indent="0" algn="l" defTabSz="816174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74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78" algn="just" defTabSz="816174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indent="0" algn="l" defTabSz="81617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45067"/>
            <a:ext cx="7632700" cy="1234645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287" y="1988840"/>
            <a:ext cx="7632699" cy="4293427"/>
          </a:xfrm>
          <a:prstGeom prst="rect">
            <a:avLst/>
          </a:prstGeom>
        </p:spPr>
        <p:txBody>
          <a:bodyPr vert="horz" lIns="81617" tIns="40809" rIns="81617" bIns="40809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174"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531" y="5864225"/>
            <a:ext cx="503585" cy="684776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6174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17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8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174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63" indent="0" algn="l" defTabSz="816174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indent="0" algn="l" defTabSz="816174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74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78" algn="just" defTabSz="816174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indent="0" algn="l" defTabSz="81617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45067"/>
            <a:ext cx="7632700" cy="1234645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275" y="1988840"/>
            <a:ext cx="7632699" cy="4293427"/>
          </a:xfrm>
          <a:prstGeom prst="rect">
            <a:avLst/>
          </a:prstGeom>
        </p:spPr>
        <p:txBody>
          <a:bodyPr vert="horz" lIns="81617" tIns="40809" rIns="81617" bIns="40809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174"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519" y="5864225"/>
            <a:ext cx="503585" cy="684776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6174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17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2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174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63" indent="0" algn="l" defTabSz="816174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indent="0" algn="l" defTabSz="816174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74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78" algn="just" defTabSz="816174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indent="0" algn="l" defTabSz="81617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45067"/>
            <a:ext cx="7632700" cy="1234645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261" y="1988840"/>
            <a:ext cx="7632699" cy="4293427"/>
          </a:xfrm>
          <a:prstGeom prst="rect">
            <a:avLst/>
          </a:prstGeom>
        </p:spPr>
        <p:txBody>
          <a:bodyPr vert="horz" lIns="81617" tIns="40809" rIns="81617" bIns="40809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174"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505" y="5864225"/>
            <a:ext cx="503585" cy="684776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6174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17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174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63" indent="0" algn="l" defTabSz="816174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indent="0" algn="l" defTabSz="816174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74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78" algn="just" defTabSz="816174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indent="0" algn="l" defTabSz="81617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59"/>
            <a:ext cx="9143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45067"/>
            <a:ext cx="7632700" cy="1234645"/>
          </a:xfrm>
          <a:prstGeom prst="rect">
            <a:avLst/>
          </a:prstGeom>
        </p:spPr>
        <p:txBody>
          <a:bodyPr vert="horz" lIns="81617" tIns="40809" rIns="81617" bIns="40809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247" y="1988840"/>
            <a:ext cx="7632699" cy="4293427"/>
          </a:xfrm>
          <a:prstGeom prst="rect">
            <a:avLst/>
          </a:prstGeom>
        </p:spPr>
        <p:txBody>
          <a:bodyPr vert="horz" lIns="81617" tIns="40809" rIns="81617" bIns="40809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174"/>
              <a:t>11.12.2019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1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91" y="5864225"/>
            <a:ext cx="503585" cy="684776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6174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17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174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63" indent="0" algn="l" defTabSz="816174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indent="0" algn="l" defTabSz="816174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74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78" algn="just" defTabSz="816174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indent="0" algn="l" defTabSz="81617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13A1089D611120A9406E5A4544A04E43281A8B896C33F3F7B386E7DA14A0D346EAF3B5FEB930164AF4B95E67F6D094F47DBDDB0C7E7i4t5J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013A1089D611120A9406E5A4544A04E43281A8B896C33F3F7B386E7DA14A0D346EAF3B5FEB910B64AF4B95E67F6D094F47DBDDB0C7E7i4t5J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DFD26A7FC4E472051832EE923F06440FB12B3C26D427AFFDCE43651DC9A5E3628B24AD207FED8D6B825C68BDF02A4F2l0x1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7633EA54BA37B14022075A00D9263D0A7928DACE8821D3CBC9E1B1C5418245638964C1F56C96CD04720A8FCE8DBB483CB0E085AFEC4FDXFf0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0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3" Type="http://schemas.openxmlformats.org/officeDocument/2006/relationships/image" Target="../media/image24.png"/><Relationship Id="rId25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0.png"/><Relationship Id="rId5" Type="http://schemas.openxmlformats.org/officeDocument/2006/relationships/image" Target="../media/image26.png"/><Relationship Id="rId23" Type="http://schemas.openxmlformats.org/officeDocument/2006/relationships/image" Target="NULL"/><Relationship Id="rId4" Type="http://schemas.openxmlformats.org/officeDocument/2006/relationships/image" Target="../media/image25.png"/><Relationship Id="rId27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33C6003BC1C182C7CFCF1FA25B544D6DECEDC12638C7B846C2E9EC7AF1EBF0182D53D4B6EA6B6C9CD9F30EE5024392B6E9C589DBEAC0FFAhFf6L" TargetMode="External"/><Relationship Id="rId7" Type="http://schemas.openxmlformats.org/officeDocument/2006/relationships/hyperlink" Target="consultantplus://offline/ref=533C6003BC1C182C7CFCF1FA25B544D6DECEDC12638C7B846C2E9EC7AF1EBF0190D565476FA7A8C9C88A66BF15h7f8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533C6003BC1C182C7CFCECEE37DD7ED083C0DD1A638A71D43B2CCF92A11BB751CAC5730E63A7B6C8CA9564B44020707F62835881A1AC11F9FF9Dh3fAL" TargetMode="External"/><Relationship Id="rId5" Type="http://schemas.openxmlformats.org/officeDocument/2006/relationships/hyperlink" Target="consultantplus://offline/ref=533C6003BC1C182C7CFCF1FA25B544D6DECEDD1269897B846C2E9EC7AF1EBF0182D53D4B6AA2B4C9C1C035FB417C352B71835B81A2AE0EhFf2L" TargetMode="External"/><Relationship Id="rId4" Type="http://schemas.openxmlformats.org/officeDocument/2006/relationships/hyperlink" Target="consultantplus://offline/ref=533C6003BC1C182C7CFCF1FA25B544D6DECEDC12638C7B846C2E9EC7AF1EBF0182D53D4B6EA6B6CACF9F30EE5024392B6E9C589DBEAC0FFAhFf6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33C6003BC1C182C7CFCF1FA25B544D6DECEDC12638C7B846C2E9EC7AF1EBF0190D565476FA7A8C9C88A66BF15h7f8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33C6003BC1C182C7CFCF1FA25B544D6DECEDC12638C7B846C2E9EC7AF1EBF0190D565476FA7A8C9C88A66BF15h7f8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33C6003BC1C182C7CFCF1FA25B544D6DECEDC12638C7B846C2E9EC7AF1EBF0190D565476FA7A8C9C88A66BF15h7f8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33C6003BC1C182C7CFCF1FA25B544D6DECEDC12638C7B846C2E9EC7AF1EBF0190D565476FA7A8C9C88A66BF15h7f8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EC9DD96A10F7F2C8664D91251A450A3391BA5BCC80DCAB61C979F6ADE29F04147D6579FD9C3929DBC7FF485CAFBC3C1834459FE6E6R" TargetMode="External"/><Relationship Id="rId4" Type="http://schemas.openxmlformats.org/officeDocument/2006/relationships/hyperlink" Target="consultantplus://offline/ref=EC9DD96A10F7F2C8664D91251A450A3390B25BC988D9AB61C979F6ADE29F04147D6579FA976D789D9AF91D0CF5E83307375B9F6DE03DF8EBE5EC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1331640" y="3526113"/>
            <a:ext cx="6840760" cy="30335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177" tIns="39089" rIns="78177" bIns="39089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91603" eaLnBrk="1" hangingPunct="1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defTabSz="891603" eaLnBrk="1" hangingPunct="1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«Основные изменения в налоговом законодательстве по налогу на доходы физических лиц, страховым взносам, патентной системе налогообложения и налогу на профессиональный доход»</a:t>
            </a:r>
          </a:p>
          <a:p>
            <a:pPr algn="ctr" defTabSz="891603" eaLnBrk="1" hangingPunct="1"/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defTabSz="891603" eaLnBrk="1" hangingPunct="1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2019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43" y="327443"/>
            <a:ext cx="1174737" cy="1164520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34" y="4704357"/>
            <a:ext cx="485979" cy="18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916832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476B2"/>
                </a:solidFill>
              </a:rPr>
              <a:t>Доклад начальника отдела налогообложения доходов физических лиц и администрирования страховых взносов Управления Федеральной налоговой службы по Мурманской области</a:t>
            </a:r>
          </a:p>
          <a:p>
            <a:pPr algn="ctr"/>
            <a:r>
              <a:rPr lang="ru-RU" sz="2000" b="1" dirty="0" smtClean="0">
                <a:solidFill>
                  <a:srgbClr val="4476B2"/>
                </a:solidFill>
              </a:rPr>
              <a:t>Панфилова Павла Евгеньевича</a:t>
            </a:r>
            <a:endParaRPr lang="ru-RU" sz="2000" b="1" dirty="0">
              <a:solidFill>
                <a:srgbClr val="447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3" y="1196821"/>
            <a:ext cx="8064895" cy="5239375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>
                <a:latin typeface="Times New Roman"/>
              </a:rPr>
              <a:t>3). </a:t>
            </a:r>
            <a:r>
              <a:rPr lang="ru-RU" sz="1700" dirty="0">
                <a:latin typeface="Times New Roman"/>
              </a:rPr>
              <a:t>Возрастет предельная база по </a:t>
            </a:r>
            <a:r>
              <a:rPr lang="ru-RU" sz="1700" dirty="0" smtClean="0">
                <a:latin typeface="Times New Roman"/>
              </a:rPr>
              <a:t>взносам на обязательное пенсионное страхование </a:t>
            </a:r>
            <a:r>
              <a:rPr lang="ru-RU" sz="1700" dirty="0">
                <a:latin typeface="Times New Roman"/>
              </a:rPr>
              <a:t>и обязательное социальное страхование на случай временной нетрудоспособности и в связи с </a:t>
            </a:r>
            <a:r>
              <a:rPr lang="ru-RU" sz="1700" dirty="0" smtClean="0">
                <a:latin typeface="Times New Roman"/>
              </a:rPr>
              <a:t>материнством.</a:t>
            </a:r>
            <a:endParaRPr lang="ru-RU" sz="1700" dirty="0">
              <a:latin typeface="Times New Roman"/>
            </a:endParaRPr>
          </a:p>
          <a:p>
            <a:pPr algn="just"/>
            <a:r>
              <a:rPr lang="ru-RU" sz="1700" dirty="0">
                <a:latin typeface="Times New Roman"/>
              </a:rPr>
              <a:t>Предельная база по страховым взносам на случай </a:t>
            </a:r>
            <a:r>
              <a:rPr lang="ru-RU" sz="1700" dirty="0" smtClean="0">
                <a:latin typeface="Times New Roman"/>
              </a:rPr>
              <a:t>временной нетрудоспособности </a:t>
            </a:r>
            <a:r>
              <a:rPr lang="ru-RU" sz="1700" dirty="0">
                <a:latin typeface="Times New Roman"/>
              </a:rPr>
              <a:t>составит 912 тыс. руб., а по взносам на ОПС - 1 292 тыс. руб. Для сравнения: на 2019 год эти </a:t>
            </a:r>
            <a:r>
              <a:rPr lang="ru-RU" sz="1700" dirty="0" smtClean="0">
                <a:latin typeface="Times New Roman"/>
              </a:rPr>
              <a:t>величины </a:t>
            </a:r>
            <a:r>
              <a:rPr lang="ru-RU" sz="1700" dirty="0">
                <a:latin typeface="Times New Roman"/>
              </a:rPr>
              <a:t>- 865 тыс. руб. и 1 150 тыс. руб. соответственно.</a:t>
            </a:r>
          </a:p>
          <a:p>
            <a:pPr algn="just"/>
            <a:r>
              <a:rPr lang="ru-RU" sz="1700" dirty="0" smtClean="0">
                <a:latin typeface="Times New Roman"/>
              </a:rPr>
              <a:t>Напомню, </a:t>
            </a:r>
            <a:r>
              <a:rPr lang="ru-RU" sz="1700" dirty="0">
                <a:latin typeface="Times New Roman"/>
              </a:rPr>
              <a:t>что взносы на случай </a:t>
            </a:r>
            <a:r>
              <a:rPr lang="ru-RU" sz="1700" dirty="0" smtClean="0">
                <a:latin typeface="Times New Roman"/>
              </a:rPr>
              <a:t>временной нетрудоспособности </a:t>
            </a:r>
            <a:r>
              <a:rPr lang="ru-RU" sz="1700" dirty="0">
                <a:latin typeface="Times New Roman"/>
              </a:rPr>
              <a:t>не начисляются на суммы выплат и других вознаграждений, превышающие предельную величину базы. А вот пенсионные взносы после того, как исчерпан лимит, взимаются, но по меньшему тарифу - 10%.</a:t>
            </a:r>
          </a:p>
          <a:p>
            <a:pPr algn="just"/>
            <a:r>
              <a:rPr lang="ru-RU" sz="1700" dirty="0">
                <a:latin typeface="Times New Roman"/>
              </a:rPr>
              <a:t>Для медицинских взносов предельная база не устанавливается с 2015 года.</a:t>
            </a:r>
          </a:p>
          <a:p>
            <a:pPr algn="just"/>
            <a:r>
              <a:rPr lang="ru-RU" sz="1700" dirty="0" smtClean="0">
                <a:latin typeface="Times New Roman"/>
              </a:rPr>
              <a:t>Основание: </a:t>
            </a:r>
            <a:r>
              <a:rPr lang="ru-RU" sz="1700" dirty="0">
                <a:solidFill>
                  <a:srgbClr val="993300"/>
                </a:solidFill>
                <a:latin typeface="Times New Roman"/>
              </a:rPr>
              <a:t>Постановление Правительства РФ от 06.11.2019 N 1407</a:t>
            </a:r>
          </a:p>
          <a:p>
            <a:pPr algn="just"/>
            <a:endParaRPr lang="ru-RU" sz="1700" dirty="0">
              <a:solidFill>
                <a:srgbClr val="993300"/>
              </a:solidFill>
              <a:latin typeface="Times New Roman"/>
            </a:endParaRPr>
          </a:p>
          <a:p>
            <a:pPr algn="just"/>
            <a:endParaRPr lang="ru-RU" sz="1700" dirty="0">
              <a:solidFill>
                <a:srgbClr val="993300"/>
              </a:solidFill>
              <a:latin typeface="Times New Roman"/>
            </a:endParaRPr>
          </a:p>
          <a:p>
            <a:pPr algn="just"/>
            <a:endParaRPr lang="ru-RU" sz="1700" dirty="0">
              <a:solidFill>
                <a:srgbClr val="993300"/>
              </a:solidFill>
              <a:latin typeface="Times New Roman"/>
            </a:endParaRPr>
          </a:p>
          <a:p>
            <a:pPr algn="just"/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страховым взносам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вступающие в силу в 2020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3" y="1196821"/>
            <a:ext cx="8064895" cy="5239375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>
                <a:latin typeface="Times New Roman"/>
              </a:rPr>
              <a:t>4</a:t>
            </a:r>
            <a:r>
              <a:rPr lang="ru-RU" sz="1700" dirty="0">
                <a:latin typeface="Times New Roman"/>
              </a:rPr>
              <a:t>). </a:t>
            </a:r>
            <a:r>
              <a:rPr lang="ru-RU" sz="1700" dirty="0" smtClean="0">
                <a:latin typeface="Times New Roman"/>
              </a:rPr>
              <a:t>Начиная с отчетности за </a:t>
            </a:r>
            <a:r>
              <a:rPr lang="ru-RU" sz="1700" dirty="0">
                <a:latin typeface="Times New Roman"/>
              </a:rPr>
              <a:t>I </a:t>
            </a:r>
            <a:r>
              <a:rPr lang="ru-RU" sz="1700" dirty="0" smtClean="0">
                <a:latin typeface="Times New Roman"/>
              </a:rPr>
              <a:t>квартал 2020 года (не позднее 30.04.2020) отчитываться по страховым </a:t>
            </a:r>
            <a:r>
              <a:rPr lang="ru-RU" sz="1700" dirty="0">
                <a:latin typeface="Times New Roman"/>
              </a:rPr>
              <a:t>взносам нужно по новой </a:t>
            </a:r>
            <a:r>
              <a:rPr lang="ru-RU" sz="1700" dirty="0" smtClean="0">
                <a:latin typeface="Times New Roman"/>
              </a:rPr>
              <a:t>форме.</a:t>
            </a:r>
            <a:endParaRPr lang="ru-RU" sz="1700" dirty="0">
              <a:latin typeface="Times New Roman"/>
            </a:endParaRPr>
          </a:p>
          <a:p>
            <a:pPr algn="just"/>
            <a:r>
              <a:rPr lang="ru-RU" sz="1700" dirty="0">
                <a:latin typeface="Times New Roman"/>
              </a:rPr>
              <a:t>В новой форме расчета по страховым взносам учтены законодательные изменения в порядке исчисления страховых взносов. Общее количество показателей в расчете по страховым </a:t>
            </a:r>
            <a:r>
              <a:rPr lang="ru-RU" sz="1700" dirty="0" smtClean="0">
                <a:latin typeface="Times New Roman"/>
              </a:rPr>
              <a:t>взносам </a:t>
            </a:r>
            <a:r>
              <a:rPr lang="ru-RU" sz="1700" dirty="0">
                <a:latin typeface="Times New Roman"/>
              </a:rPr>
              <a:t>сокращено на 30%. </a:t>
            </a:r>
          </a:p>
          <a:p>
            <a:pPr algn="just"/>
            <a:r>
              <a:rPr lang="ru-RU" sz="1700" dirty="0" smtClean="0">
                <a:latin typeface="Times New Roman"/>
              </a:rPr>
              <a:t>Основание: </a:t>
            </a:r>
            <a:r>
              <a:rPr lang="ru-RU" sz="1700" dirty="0">
                <a:solidFill>
                  <a:srgbClr val="993300"/>
                </a:solidFill>
                <a:latin typeface="Times New Roman"/>
              </a:rPr>
              <a:t>Приказ ФНС России от 18.09.2019 N ММВ-7-11/470</a:t>
            </a:r>
            <a:r>
              <a:rPr lang="ru-RU" sz="1700" dirty="0" smtClean="0">
                <a:solidFill>
                  <a:srgbClr val="993300"/>
                </a:solidFill>
                <a:latin typeface="Times New Roman"/>
              </a:rPr>
              <a:t>@.</a:t>
            </a:r>
            <a:endParaRPr lang="ru-RU" sz="1700" dirty="0">
              <a:solidFill>
                <a:srgbClr val="993300"/>
              </a:solidFill>
              <a:latin typeface="Times New Roman"/>
            </a:endParaRPr>
          </a:p>
          <a:p>
            <a:pPr algn="just"/>
            <a:endParaRPr lang="ru-RU" sz="1700" dirty="0">
              <a:solidFill>
                <a:srgbClr val="993300"/>
              </a:solidFill>
              <a:latin typeface="Times New Roman"/>
            </a:endParaRPr>
          </a:p>
          <a:p>
            <a:pPr algn="just"/>
            <a:endParaRPr lang="ru-RU" sz="1700" dirty="0">
              <a:solidFill>
                <a:srgbClr val="993300"/>
              </a:solidFill>
              <a:latin typeface="Times New Roman"/>
            </a:endParaRPr>
          </a:p>
          <a:p>
            <a:pPr algn="just"/>
            <a:endParaRPr lang="ru-RU" sz="1700" dirty="0">
              <a:solidFill>
                <a:srgbClr val="993300"/>
              </a:solidFill>
              <a:latin typeface="Times New Roman"/>
            </a:endParaRPr>
          </a:p>
          <a:p>
            <a:pPr algn="just"/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страховым взносам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вступающие в силу в 2020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3" y="1196821"/>
            <a:ext cx="8064895" cy="5239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С 1 января 2020 года для целей применения ПСН не признается розничной торговлей реализация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товаров,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</a:rPr>
              <a:t>подлежащих обязательной маркировке средствами идентификации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:</a:t>
            </a:r>
          </a:p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ru-RU" sz="16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лекарственных </a:t>
            </a:r>
            <a:r>
              <a:rPr lang="ru-RU" sz="16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препаратов;</a:t>
            </a:r>
          </a:p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ru-RU" sz="16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обувных </a:t>
            </a:r>
            <a:r>
              <a:rPr lang="ru-RU" sz="16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товаров;</a:t>
            </a:r>
          </a:p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ru-RU" sz="16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изделий </a:t>
            </a:r>
            <a:r>
              <a:rPr lang="ru-RU" sz="16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 натурального меха,</a:t>
            </a:r>
          </a:p>
          <a:p>
            <a:pPr>
              <a:spcBef>
                <a:spcPts val="400"/>
              </a:spcBef>
            </a:pPr>
            <a:r>
              <a:rPr lang="ru-RU" sz="11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Нормативная </a:t>
            </a:r>
            <a:r>
              <a:rPr lang="ru-RU" sz="11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информация:</a:t>
            </a:r>
          </a:p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ru-RU" sz="11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sz="11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Правительства РФ от 24.01.2017 № </a:t>
            </a:r>
            <a:r>
              <a:rPr lang="ru-RU" sz="11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62 </a:t>
            </a:r>
            <a:r>
              <a:rPr lang="ru-RU" sz="11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"О проведении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</a:t>
            </a:r>
            <a:r>
              <a:rPr lang="ru-RU" sz="11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применения«;</a:t>
            </a:r>
            <a:endParaRPr lang="ru-RU" sz="1100" b="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ru-RU" sz="11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r>
              <a:rPr lang="ru-RU" sz="11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sz="11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Правительства РФ от 11.08.2016 № 787 </a:t>
            </a:r>
            <a:r>
              <a:rPr lang="ru-RU" sz="11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</a:t>
            </a:r>
            <a:r>
              <a:rPr lang="ru-RU" sz="11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 реализации пилотного проекта по введению маркировки товаров контрольными (идентификационными) знаками по товарной позиции "Предметы одежды, принадлежности к одежде и прочие изделия</a:t>
            </a:r>
            <a:r>
              <a:rPr lang="ru-RU" sz="11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,………»;</a:t>
            </a:r>
            <a:endParaRPr lang="ru-RU" sz="1100" b="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ru-RU" sz="11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Распоряжение </a:t>
            </a:r>
            <a:r>
              <a:rPr lang="ru-RU" sz="11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Правительства РФ от 28.04.2018 № 792-р </a:t>
            </a:r>
            <a:r>
              <a:rPr lang="ru-RU" sz="11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«Об </a:t>
            </a:r>
            <a:r>
              <a:rPr lang="ru-RU" sz="11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утверждении перечня отдельных товаров, подлежащих обязательной маркировке средствами </a:t>
            </a:r>
            <a:r>
              <a:rPr lang="ru-RU" sz="11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идентификации»</a:t>
            </a:r>
            <a:endParaRPr lang="ru-RU" sz="1100" b="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ru-RU" sz="11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Постановление Правительства РФ от 05.07.2019 </a:t>
            </a:r>
            <a:r>
              <a:rPr lang="ru-RU" sz="11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 860  "</a:t>
            </a:r>
            <a:r>
              <a:rPr lang="ru-RU" sz="11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 утверждении Правил маркировки обувных товаров средствами идентификации и особенностях внедрения государственной информационной системы мониторинга за оборотом товаров, подлежащих обязательной маркировке средствами идентификации, в отношении обувных товаров"</a:t>
            </a:r>
          </a:p>
          <a:p>
            <a:endParaRPr lang="ru-RU" sz="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патентной системе налогообложения,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вступающие в силу в 2020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7014" y="2060849"/>
            <a:ext cx="7627171" cy="4320480"/>
          </a:xfr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640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Субъекты </a:t>
            </a:r>
            <a:r>
              <a:rPr lang="ru-RU" sz="6400" dirty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РФ вправе у</a:t>
            </a:r>
            <a:r>
              <a:rPr lang="ru-RU" sz="6400" dirty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</a:rPr>
              <a:t>станавливать ограничения  для применения ПСН:</a:t>
            </a:r>
          </a:p>
          <a:p>
            <a:pPr marL="0" algn="just">
              <a:lnSpc>
                <a:spcPct val="17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64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по общей площади сдаваемых в аренду (наем) жилых и нежилых помещений, земельных участков, принадлежащих индивидуальному предпринимателю на праве </a:t>
            </a:r>
            <a:r>
              <a:rPr lang="ru-RU" sz="64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собственности;</a:t>
            </a:r>
            <a:endParaRPr lang="ru-RU" sz="6400" b="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  <a:hlinkClick r:id="rId3"/>
            </a:endParaRPr>
          </a:p>
          <a:p>
            <a:pPr marL="0" algn="just">
              <a:lnSpc>
                <a:spcPct val="17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64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по </a:t>
            </a:r>
            <a:r>
              <a:rPr lang="ru-RU" sz="64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общему количеству автотранспортных средств и судов водного транспорта - по видам предпринимательской деятельности, связанным с перевозкой пассажиров и </a:t>
            </a:r>
            <a:r>
              <a:rPr lang="ru-RU" sz="64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грузов;</a:t>
            </a:r>
            <a:endParaRPr lang="ru-RU" sz="6400" b="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  <a:hlinkClick r:id="rId4"/>
            </a:endParaRPr>
          </a:p>
          <a:p>
            <a:pPr marL="0" algn="just">
              <a:lnSpc>
                <a:spcPct val="17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64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по </a:t>
            </a:r>
            <a:r>
              <a:rPr lang="ru-RU" sz="64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общему количеству объектов стационарной и нестационарной торговой сети и объектов организации общественного питания и (или) их общей площади - по видам предпринимательской деятельности</a:t>
            </a:r>
            <a:r>
              <a:rPr lang="ru-RU" sz="64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связанным с розничной торговле и услугам общественного питания.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патентной системе налогообложения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014" y="1052736"/>
            <a:ext cx="7627171" cy="914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wrap="none" lIns="104306" tIns="52153" rIns="104306" bIns="52153" rtlCol="0" anchor="ctr">
            <a:noAutofit/>
          </a:bodyPr>
          <a:lstStyle/>
          <a:p>
            <a:pPr algn="just" defTabSz="891603">
              <a:spcBef>
                <a:spcPts val="300"/>
              </a:spcBef>
            </a:pP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 определении ограничения по средней численности работников (не более 15 человек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 defTabSz="891603">
              <a:spcBef>
                <a:spcPts val="300"/>
              </a:spcBef>
            </a:pP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целях применения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ПСН учитываются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только работники, привлекаемые для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осуществления</a:t>
            </a:r>
          </a:p>
          <a:p>
            <a:pPr algn="just" defTabSz="891603">
              <a:spcBef>
                <a:spcPts val="300"/>
              </a:spcBef>
            </a:pP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видов деятельности по ПСН.</a:t>
            </a:r>
          </a:p>
        </p:txBody>
      </p:sp>
    </p:spTree>
    <p:extLst>
      <p:ext uri="{BB962C8B-B14F-4D97-AF65-F5344CB8AC3E}">
        <p14:creationId xmlns:p14="http://schemas.microsoft.com/office/powerpoint/2010/main" val="30565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670" y="1196753"/>
            <a:ext cx="7640515" cy="518457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6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Trebuchet MS"/>
              </a:rPr>
              <a:t>Субъекты РФ вправе </a:t>
            </a:r>
            <a:r>
              <a:rPr lang="ru-RU" sz="6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Trebuchet MS"/>
              </a:rPr>
              <a:t>у</a:t>
            </a:r>
            <a:r>
              <a:rPr lang="ru-RU" sz="6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станавливать:</a:t>
            </a:r>
            <a:endParaRPr lang="ru-RU" sz="6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56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  <a:r>
              <a:rPr lang="ru-RU" sz="56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размер потенциально возможного к получению индивидуальным предпринимателем годового дохода: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56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  <a:r>
              <a:rPr lang="ru-RU" sz="5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5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единицу </a:t>
            </a:r>
            <a:r>
              <a:rPr lang="ru-RU" sz="56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средней численности наемных работников;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56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  <a:r>
              <a:rPr lang="ru-RU" sz="5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5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единицу </a:t>
            </a:r>
            <a:r>
              <a:rPr lang="ru-RU" sz="56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автотранспортных средств, судов водного транспорта;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56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  <a:r>
              <a:rPr lang="ru-RU" sz="5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5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тонну грузоподъемности </a:t>
            </a:r>
            <a:r>
              <a:rPr lang="ru-RU" sz="56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транспортных средств, на одно пассажирское место - по видам предпринимательской деятельности;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56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  <a:r>
              <a:rPr lang="ru-RU" sz="5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5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квадратный метр </a:t>
            </a:r>
            <a:r>
              <a:rPr lang="ru-RU" sz="56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площади сдаваемых в аренду (наем) жилых и нежилых помещений, земельных участков - по виду предпринимательской деятельности, указанному в подпункте 19 пункта 2 настоящей статьи;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56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на </a:t>
            </a:r>
            <a:r>
              <a:rPr lang="ru-RU" sz="56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один объект стационарной (нестационарной) торговой сети, объект организации общественного питания и (или) </a:t>
            </a:r>
            <a:r>
              <a:rPr lang="ru-RU" sz="5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1 квадратный метр площади </a:t>
            </a:r>
            <a:r>
              <a:rPr lang="ru-RU" sz="56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объекта стационарной (нестационарной) торговой сети, объекта организации общественного питания;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endParaRPr lang="ru-RU" sz="2400" b="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патентной системе налогообложения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вступающие в силу в 2020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051979"/>
            <a:ext cx="7848872" cy="5184576"/>
          </a:xfrm>
        </p:spPr>
        <p:txBody>
          <a:bodyPr>
            <a:normAutofit/>
          </a:bodyPr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 порядок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исчисления налога, уплачиваемого в связи с применением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патентной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налогообложения (пункт 1 статьи 346.51 НК РФ):</a:t>
            </a:r>
          </a:p>
          <a:p>
            <a:pPr indent="342900" algn="just">
              <a:lnSpc>
                <a:spcPct val="107000"/>
              </a:lnSpc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 получения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 патента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срок менее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календарного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налог рассчитывается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исходя из количества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осуществления деятельности в этом календарном году ;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1200"/>
              </a:spcAft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 прекращения предпринимательской деятельности, в отношении которой применяется патентная система налогообложения,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пересчитывается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исходя из фактического количества дней применения патентной системы налогообложения.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endParaRPr lang="ru-RU" sz="2400" b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патентной системе налогообложения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вступающие в силу в 2020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124744"/>
            <a:ext cx="7848872" cy="5328592"/>
          </a:xfrm>
        </p:spPr>
        <p:txBody>
          <a:bodyPr>
            <a:normAutofit fontScale="40000" lnSpcReduction="20000"/>
          </a:bodyPr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0" dirty="0" smtClean="0">
                <a:solidFill>
                  <a:srgbClr val="0000FF"/>
                </a:solidFill>
                <a:latin typeface="Times New Roman"/>
                <a:hlinkClick r:id="rId2"/>
              </a:rPr>
              <a:t>Законом </a:t>
            </a:r>
            <a:r>
              <a:rPr lang="ru-RU" sz="4000" b="0" dirty="0">
                <a:solidFill>
                  <a:srgbClr val="0000FF"/>
                </a:solidFill>
                <a:latin typeface="Times New Roman"/>
                <a:hlinkClick r:id="rId2"/>
              </a:rPr>
              <a:t>Мурманской области от 28.11.2019 N 2428-01-ЗМО</a:t>
            </a:r>
          </a:p>
          <a:p>
            <a:pPr algn="just"/>
            <a:r>
              <a:rPr lang="ru-RU" sz="4000" b="0" dirty="0">
                <a:latin typeface="Times New Roman"/>
              </a:rPr>
              <a:t>"О внесении изменений в Закон Мурманской области </a:t>
            </a:r>
            <a:r>
              <a:rPr lang="ru-RU" sz="4000" b="0" dirty="0" smtClean="0">
                <a:latin typeface="Times New Roman"/>
              </a:rPr>
              <a:t>«О </a:t>
            </a:r>
            <a:r>
              <a:rPr lang="ru-RU" sz="4000" b="0" dirty="0">
                <a:latin typeface="Times New Roman"/>
              </a:rPr>
              <a:t>патентной системе налогообложения на территории Мурманской </a:t>
            </a:r>
            <a:r>
              <a:rPr lang="ru-RU" sz="4000" b="0" dirty="0" smtClean="0">
                <a:latin typeface="Times New Roman"/>
              </a:rPr>
              <a:t>области» с 01.01.2020 года внесены следующие изменения:</a:t>
            </a:r>
            <a:endParaRPr lang="ru-RU" sz="4000" b="0" dirty="0">
              <a:latin typeface="Times New Roman"/>
            </a:endParaRPr>
          </a:p>
          <a:p>
            <a:pPr algn="just"/>
            <a:endParaRPr lang="ru-RU" sz="4000" b="0" dirty="0">
              <a:latin typeface="Times New Roman"/>
            </a:endParaRPr>
          </a:p>
          <a:p>
            <a:pPr marL="653652" indent="-342900" algn="just">
              <a:buFontTx/>
              <a:buChar char="-"/>
            </a:pPr>
            <a:r>
              <a:rPr lang="ru-RU" sz="4000" b="0" dirty="0" smtClean="0">
                <a:latin typeface="Times New Roman"/>
              </a:rPr>
              <a:t>установлено</a:t>
            </a:r>
            <a:r>
              <a:rPr lang="ru-RU" sz="4000" b="0" dirty="0">
                <a:latin typeface="Times New Roman"/>
              </a:rPr>
              <a:t>, что патентная система налогообложения применяется на территории Мурманской области по виду предпринимательской деятельности "</a:t>
            </a:r>
            <a:r>
              <a:rPr lang="ru-RU" sz="4000" b="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сдача в аренду (наем) жилых и нежилых помещений, садовых домов, земельных участков, принадлежащих индивидуальному предпринимателю на праве собственности</a:t>
            </a:r>
            <a:r>
              <a:rPr lang="ru-RU" sz="4000" b="0" dirty="0">
                <a:latin typeface="Times New Roman"/>
              </a:rPr>
              <a:t>" в случае сдачи в аренду </a:t>
            </a:r>
            <a:r>
              <a:rPr lang="ru-RU" sz="4000" b="0" dirty="0" smtClean="0">
                <a:latin typeface="Times New Roman"/>
              </a:rPr>
              <a:t>указанных объектов </a:t>
            </a:r>
            <a:r>
              <a:rPr lang="ru-RU" sz="4000" b="0" dirty="0">
                <a:latin typeface="Times New Roman"/>
              </a:rPr>
              <a:t>общей площадью до 4000 квадратных метров </a:t>
            </a:r>
            <a:r>
              <a:rPr lang="ru-RU" sz="4000" b="0" dirty="0" smtClean="0">
                <a:latin typeface="Times New Roman"/>
              </a:rPr>
              <a:t>включительно;</a:t>
            </a:r>
          </a:p>
          <a:p>
            <a:pPr marL="653652" indent="-342900" algn="just">
              <a:buFontTx/>
              <a:buChar char="-"/>
            </a:pPr>
            <a:r>
              <a:rPr lang="ru-RU" sz="4000" b="0" dirty="0" smtClean="0">
                <a:latin typeface="Times New Roman"/>
              </a:rPr>
              <a:t>установлен размер потенциально возможного годового дохода по данному виду деятельности на 1 квадратный метр сдаваемых площадей по каждому муниципальному образованию Мурманской области; </a:t>
            </a:r>
            <a:endParaRPr lang="ru-RU" sz="4000" b="0" dirty="0">
              <a:latin typeface="Times New Roman"/>
            </a:endParaRPr>
          </a:p>
          <a:p>
            <a:pPr marL="653652" indent="-342900" algn="just">
              <a:buFontTx/>
              <a:buChar char="-"/>
            </a:pPr>
            <a:r>
              <a:rPr lang="ru-RU" sz="4000" b="0" dirty="0" smtClean="0">
                <a:latin typeface="Times New Roman"/>
              </a:rPr>
              <a:t>введены 18 новых видов деятельности, относящихся к бытовым услугам, по которым с 01.01.2020 года может применяться патентная система налогообложения, такие как:  </a:t>
            </a:r>
            <a:r>
              <a:rPr lang="ru-RU" sz="4000" b="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предоставление услуг в области растениеводства, переработка и консервирование картофеля, производство масел и жиров, производство деревянной тары, изготовление кухонной мебели по индивидуальному заказу населения, разработка строительных проектов </a:t>
            </a:r>
            <a:r>
              <a:rPr lang="ru-RU" sz="4000" b="0" dirty="0" smtClean="0">
                <a:latin typeface="Times New Roman"/>
              </a:rPr>
              <a:t>и др.;</a:t>
            </a:r>
          </a:p>
          <a:p>
            <a:pPr marL="653652" indent="-342900" algn="just">
              <a:buFontTx/>
              <a:buChar char="-"/>
            </a:pPr>
            <a:r>
              <a:rPr lang="ru-RU" sz="4000" b="0" dirty="0" smtClean="0">
                <a:latin typeface="Times New Roman"/>
              </a:rPr>
              <a:t>установлены размеры </a:t>
            </a:r>
            <a:r>
              <a:rPr lang="ru-RU" sz="4000" b="0" dirty="0">
                <a:latin typeface="Times New Roman"/>
              </a:rPr>
              <a:t>потенциально возможного годового дохода по </a:t>
            </a:r>
            <a:r>
              <a:rPr lang="ru-RU" sz="4000" b="0" dirty="0" smtClean="0">
                <a:latin typeface="Times New Roman"/>
              </a:rPr>
              <a:t>данным видам </a:t>
            </a:r>
            <a:r>
              <a:rPr lang="ru-RU" sz="4000" b="0" dirty="0">
                <a:latin typeface="Times New Roman"/>
              </a:rPr>
              <a:t>деятельности </a:t>
            </a:r>
            <a:r>
              <a:rPr lang="ru-RU" sz="4000" b="0" dirty="0" smtClean="0">
                <a:latin typeface="Times New Roman"/>
              </a:rPr>
              <a:t>по </a:t>
            </a:r>
            <a:r>
              <a:rPr lang="ru-RU" sz="4000" b="0" dirty="0">
                <a:latin typeface="Times New Roman"/>
              </a:rPr>
              <a:t>каждому муниципальному образованию Мурманской </a:t>
            </a:r>
            <a:r>
              <a:rPr lang="ru-RU" sz="4000" b="0" dirty="0" smtClean="0">
                <a:latin typeface="Times New Roman"/>
              </a:rPr>
              <a:t>области. </a:t>
            </a:r>
            <a:endParaRPr lang="ru-RU" sz="4000" b="0" dirty="0">
              <a:latin typeface="Times New Roman"/>
            </a:endParaRPr>
          </a:p>
          <a:p>
            <a:pPr marL="653652" indent="-342900" algn="just">
              <a:buFontTx/>
              <a:buChar char="-"/>
            </a:pPr>
            <a:endParaRPr lang="ru-RU" sz="2600" b="0" dirty="0">
              <a:latin typeface="Times New Roman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endParaRPr lang="ru-RU" sz="2400" b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патентной системе налогообложения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Мурманской области, вступающие в силу в 2020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647" y="2060848"/>
            <a:ext cx="8058381" cy="417646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Ответ.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 вправе перенести остаток не использованного вычета в уменьшение налога по иным патентам вне зависимости от адреса места осуществления деятельности по таким патентам.</a:t>
            </a:r>
          </a:p>
          <a:p>
            <a:pPr indent="342900" algn="just">
              <a:lnSpc>
                <a:spcPct val="117000"/>
              </a:lnSpc>
            </a:pPr>
            <a:endPara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НК РФ – норма </a:t>
            </a:r>
          </a:p>
          <a:p>
            <a:pPr indent="342900" algn="just">
              <a:lnSpc>
                <a:spcPct val="117000"/>
              </a:lnSpc>
            </a:pP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Налогоплательщики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вправе уменьшить сумму налога на сумму расходов по приобретению контрольно-кассовой техники, включенной в реестр контрольно-кассовой техники, для использования при осуществлении расчетов в ходе предпринимательской деятельности,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отношении которой применяется патентная система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налогообложения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indent="342900" algn="just">
              <a:lnSpc>
                <a:spcPct val="117000"/>
              </a:lnSpc>
            </a:pP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налогоплательщик получил несколько патентов и при исчислении налога по одному из них расходы по приобретению ККТ с учетом ограничения 18 000 рублей превысили сумму этого налога,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он вправе уменьшить сумму налога, исчисленную по другому (другим) патенту, на сумму указанного превышения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-83288"/>
            <a:ext cx="8166394" cy="2144143"/>
          </a:xfrm>
        </p:spPr>
        <p:txBody>
          <a:bodyPr>
            <a:normAutofit/>
          </a:bodyPr>
          <a:lstStyle/>
          <a:p>
            <a:pPr marL="310752" indent="342900" algn="just">
              <a:lnSpc>
                <a:spcPct val="117000"/>
              </a:lnSpc>
              <a:spcBef>
                <a:spcPct val="20000"/>
              </a:spcBef>
            </a:pPr>
            <a:r>
              <a:rPr lang="ru-RU" sz="18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Вопрос.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несколько видов деятельности, например, розничную торговлю и оказание бытовых услуг, вправе ли он остаток расходов на приобретение ККТ, которое используется в розничной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торговле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перенести в уменьшение стоимости патента по оказанию бытовых услуг, при условии, что эти два вида деятельности осуществляются по разным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адресам?</a:t>
            </a:r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647" y="2060848"/>
            <a:ext cx="8058381" cy="417646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Ответ. </a:t>
            </a:r>
            <a:r>
              <a:rPr lang="ru-RU" sz="17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 </a:t>
            </a: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вправе одновременно осуществлять деятельность, например, в отношении розничной торговли в рамках следующих режимов </a:t>
            </a:r>
            <a:r>
              <a:rPr lang="ru-RU" sz="17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налогообложения</a:t>
            </a:r>
            <a:r>
              <a:rPr lang="ru-RU" sz="1700" b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7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7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7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через </a:t>
            </a: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магазин с площадью торгового зала не более 50 кв. м  - ПСН;</a:t>
            </a:r>
          </a:p>
          <a:p>
            <a:pPr algn="just">
              <a:lnSpc>
                <a:spcPct val="120000"/>
              </a:lnSpc>
            </a:pPr>
            <a:r>
              <a:rPr lang="ru-RU" sz="17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через </a:t>
            </a: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магазин с площадью торгового зала не более 150 кв. м  - ЕНВД;</a:t>
            </a:r>
          </a:p>
          <a:p>
            <a:pPr algn="just">
              <a:lnSpc>
                <a:spcPct val="120000"/>
              </a:lnSpc>
            </a:pPr>
            <a:r>
              <a:rPr lang="ru-RU" sz="17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через </a:t>
            </a: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магазин с площадью торгового зала более 150 кв. м  - УСН или общий режим налогообложения.</a:t>
            </a:r>
          </a:p>
          <a:p>
            <a:pPr indent="342900" algn="just">
              <a:lnSpc>
                <a:spcPct val="117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НК РФ – норма </a:t>
            </a:r>
          </a:p>
          <a:p>
            <a:pPr algn="just">
              <a:lnSpc>
                <a:spcPct val="120000"/>
              </a:lnSpc>
            </a:pP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ПСН и ЕНВД применяется наряду с иными режимами налогообложения; </a:t>
            </a:r>
          </a:p>
          <a:p>
            <a:pPr algn="just">
              <a:lnSpc>
                <a:spcPct val="120000"/>
              </a:lnSpc>
            </a:pP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ПСН и ЕНВД применяются в отношении отдельных видов деятельности, поименованных в соответствующих главах НК РФ;</a:t>
            </a:r>
          </a:p>
          <a:p>
            <a:pPr marL="596502" indent="-285750" algn="just">
              <a:lnSpc>
                <a:spcPct val="120000"/>
              </a:lnSpc>
              <a:buFontTx/>
              <a:buChar char="-"/>
            </a:pPr>
            <a:r>
              <a:rPr lang="ru-RU" sz="17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совмещении режима с иными режимами установлена обязанность ведения раздельного учета имущества, обязательств и хозяйственных </a:t>
            </a:r>
            <a:r>
              <a:rPr lang="ru-RU" sz="17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операций. </a:t>
            </a:r>
          </a:p>
          <a:p>
            <a:pPr algn="just">
              <a:lnSpc>
                <a:spcPct val="120000"/>
              </a:lnSpc>
            </a:pPr>
            <a:r>
              <a:rPr lang="ru-RU" sz="1700" b="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700" b="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ФНС России от 07.06.2013 № ЕД-4-3/10450</a:t>
            </a:r>
            <a:endParaRPr lang="ru-RU" sz="1700" b="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7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</a:pPr>
            <a:endParaRPr lang="ru-RU" sz="1600" dirty="0"/>
          </a:p>
          <a:p>
            <a:pPr indent="342900" algn="just">
              <a:lnSpc>
                <a:spcPct val="117000"/>
              </a:lnSpc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-83292"/>
            <a:ext cx="8166394" cy="2000127"/>
          </a:xfrm>
        </p:spPr>
        <p:txBody>
          <a:bodyPr>
            <a:normAutofit/>
          </a:bodyPr>
          <a:lstStyle/>
          <a:p>
            <a:pPr marL="310752" algn="just">
              <a:spcBef>
                <a:spcPct val="20000"/>
              </a:spcBef>
            </a:pPr>
            <a:r>
              <a:rPr lang="ru-RU" sz="20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Вопрос.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предприниматель, применяет патентную систему налогообложения и ЕНВД.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 осуществляет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в 2-х магазинах. Вправе ли он применять ЕНВД по одному магазину, а патентную систему налогообложения по другому магазину?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340768"/>
            <a:ext cx="7531869" cy="5095361"/>
          </a:xfrm>
        </p:spPr>
        <p:txBody>
          <a:bodyPr>
            <a:normAutofit/>
          </a:bodyPr>
          <a:lstStyle/>
          <a:p>
            <a:pPr marL="653652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соответствии с федеральным закон от </a:t>
            </a:r>
            <a:r>
              <a:rPr lang="ru-RU" sz="19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27.11.2018 № 422-ФЗ </a:t>
            </a: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1 января 2019 года 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проводится</a:t>
            </a: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эксперимент </a:t>
            </a:r>
            <a:r>
              <a:rPr lang="ru-RU" sz="19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установлению специального налогового режима «Налог на профессиональный доход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в 4 регионах Российской Федерации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pPr marL="653652" lvl="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Москве</a:t>
            </a:r>
            <a:r>
              <a:rPr lang="ru-RU" sz="19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Московской области, </a:t>
            </a:r>
          </a:p>
          <a:p>
            <a:pPr marL="653652" lvl="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Калужской области, Республике Татарстан</a:t>
            </a:r>
          </a:p>
          <a:p>
            <a:pPr marL="653652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653652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Запланировано распространение эксперимента на другие регионы </a:t>
            </a: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с 1 января 2020 года. 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Предполагается</a:t>
            </a:r>
            <a:r>
              <a:rPr lang="ru-RU" sz="1900" b="0" dirty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, что в этот перечень 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войдут еще 19 регионов - доноров: </a:t>
            </a:r>
            <a:r>
              <a:rPr lang="ru-RU" sz="1900" b="0" dirty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Санкт-Петербург, Воронежская, Волгоградская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, Ленинградская</a:t>
            </a:r>
            <a:r>
              <a:rPr lang="ru-RU" sz="1900" b="0" dirty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, Нижегородская, Новосибирская, 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Омская</a:t>
            </a:r>
            <a:r>
              <a:rPr lang="ru-RU" sz="1900" b="0" dirty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, Ростовская, Самарская, Сахалинская, 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Свердловская</a:t>
            </a:r>
            <a:r>
              <a:rPr lang="ru-RU" sz="1900" b="0" dirty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, Тюменская, Челябинская области, 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Красноярский и </a:t>
            </a:r>
            <a:r>
              <a:rPr lang="ru-RU" sz="1900" b="0" dirty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Пермский края, Ненецкий автономный округ, 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Ханты-Мансийский </a:t>
            </a:r>
            <a:r>
              <a:rPr lang="ru-RU" sz="1900" b="0" dirty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автономный округ — Югра, 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Ямало-Ненецкий </a:t>
            </a:r>
            <a:r>
              <a:rPr lang="ru-RU" sz="1900" b="0" dirty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автономный округ, 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Республика Башкортостан</a:t>
            </a:r>
          </a:p>
          <a:p>
            <a:pPr marL="653652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С 1 июля 2020 года </a:t>
            </a:r>
            <a:r>
              <a:rPr lang="ru-RU" sz="19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– на все регионы Российской Федерации</a:t>
            </a:r>
            <a:endParaRPr lang="ru-RU" sz="1900" b="0" dirty="0">
              <a:solidFill>
                <a:schemeClr val="tx1"/>
              </a:solidFill>
              <a:latin typeface="Arial Narrow" panose="020B0606020202030204" pitchFamily="34" charset="0"/>
              <a:ea typeface="Trebuchet MS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5" y="501141"/>
            <a:ext cx="7337192" cy="62360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7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егализация </a:t>
            </a:r>
            <a:r>
              <a:rPr lang="ru-RU" sz="2700" dirty="0" err="1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самозанятых</a:t>
            </a:r>
            <a:r>
              <a:rPr lang="ru-RU" sz="27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граждан</a:t>
            </a:r>
            <a:r>
              <a:rPr lang="en-US" sz="27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en-US" sz="27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19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Изображение" descr="Изображение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7920800" y="3068960"/>
            <a:ext cx="910197" cy="642492"/>
          </a:xfrm>
          <a:prstGeom prst="rect">
            <a:avLst/>
          </a:prstGeom>
          <a:noFill/>
          <a:ln w="3175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1547664" y="5733256"/>
            <a:ext cx="2376264" cy="7920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defTabSz="1043056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0259" y="2348880"/>
            <a:ext cx="2570076" cy="640708"/>
          </a:xfrm>
          <a:prstGeom prst="rect">
            <a:avLst/>
          </a:prstGeom>
          <a:noFill/>
          <a:ln>
            <a:noFill/>
          </a:ln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Целевой проект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на 2019 - </a:t>
            </a:r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200 тыс. </a:t>
            </a:r>
            <a:r>
              <a:rPr lang="ru-RU" sz="1740" dirty="0" err="1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самозанятых</a:t>
            </a:r>
            <a:endParaRPr lang="ru-RU" sz="174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81559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3" y="1196821"/>
            <a:ext cx="8064895" cy="5239375"/>
          </a:xfrm>
        </p:spPr>
        <p:txBody>
          <a:bodyPr>
            <a:noAutofit/>
          </a:bodyPr>
          <a:lstStyle/>
          <a:p>
            <a:r>
              <a:rPr lang="ru-RU" sz="1700" dirty="0" smtClean="0"/>
              <a:t>1</a:t>
            </a:r>
            <a:r>
              <a:rPr lang="ru-RU" sz="1700" dirty="0"/>
              <a:t>). Не позднее 2 </a:t>
            </a:r>
            <a:r>
              <a:rPr lang="ru-RU" sz="1700" dirty="0" smtClean="0"/>
              <a:t>марта 2020 года </a:t>
            </a:r>
            <a:r>
              <a:rPr lang="ru-RU" sz="1700" dirty="0"/>
              <a:t>нужно сдать 6-НДФЛ и 2-НДФЛ за 2019 </a:t>
            </a:r>
            <a:r>
              <a:rPr lang="ru-RU" sz="1700" dirty="0" smtClean="0"/>
              <a:t>год.</a:t>
            </a:r>
            <a:endParaRPr lang="ru-RU" sz="1700" dirty="0"/>
          </a:p>
          <a:p>
            <a:r>
              <a:rPr lang="ru-RU" sz="1700" dirty="0"/>
              <a:t>Срок сдачи годовой отчетности по НДФЛ </a:t>
            </a:r>
            <a:r>
              <a:rPr lang="ru-RU" sz="1700" dirty="0" smtClean="0"/>
              <a:t>сдвинут </a:t>
            </a:r>
            <a:r>
              <a:rPr lang="ru-RU" sz="1700" dirty="0"/>
              <a:t>на месяц раньше: на 1 марта вместо 1 апреля. Однако, поскольку в 2020 году 1 марта выпадает на выходной, срок продлевается до 2 марта.</a:t>
            </a:r>
          </a:p>
          <a:p>
            <a:r>
              <a:rPr lang="ru-RU" sz="1700" dirty="0" smtClean="0"/>
              <a:t>Основание: </a:t>
            </a:r>
            <a:r>
              <a:rPr lang="ru-RU" sz="1700" dirty="0">
                <a:solidFill>
                  <a:srgbClr val="993300"/>
                </a:solidFill>
              </a:rPr>
              <a:t>Федеральный закон от 29.09.2019 N </a:t>
            </a:r>
            <a:r>
              <a:rPr lang="ru-RU" sz="1700" dirty="0" smtClean="0">
                <a:solidFill>
                  <a:srgbClr val="993300"/>
                </a:solidFill>
              </a:rPr>
              <a:t>325-ФЗ</a:t>
            </a:r>
            <a:r>
              <a:rPr lang="ru-RU" sz="1700" dirty="0" smtClean="0"/>
              <a:t>.</a:t>
            </a:r>
            <a:endParaRPr lang="ru-RU" sz="1700" dirty="0"/>
          </a:p>
          <a:p>
            <a:endParaRPr lang="ru-RU" sz="1700" dirty="0" smtClean="0"/>
          </a:p>
          <a:p>
            <a:r>
              <a:rPr lang="ru-RU" sz="1700" dirty="0" smtClean="0"/>
              <a:t>2). В </a:t>
            </a:r>
            <a:r>
              <a:rPr lang="ru-RU" sz="1700" dirty="0"/>
              <a:t>контрольные соотношения </a:t>
            </a:r>
            <a:r>
              <a:rPr lang="ru-RU" sz="1700" dirty="0" smtClean="0"/>
              <a:t>по расчету </a:t>
            </a:r>
            <a:r>
              <a:rPr lang="ru-RU" sz="1700" dirty="0"/>
              <a:t>6-НДФЛ </a:t>
            </a:r>
            <a:r>
              <a:rPr lang="ru-RU" sz="1700" dirty="0" smtClean="0"/>
              <a:t>введены контрольные соотношения: сравнение средней зарплаты по организации </a:t>
            </a:r>
            <a:r>
              <a:rPr lang="ru-RU" sz="1700" dirty="0"/>
              <a:t>с МРОТ и средней зарплатой в регионе (по отрасли экономики за предыдущий год).</a:t>
            </a:r>
          </a:p>
          <a:p>
            <a:r>
              <a:rPr lang="ru-RU" sz="1700" dirty="0" smtClean="0"/>
              <a:t>Основание</a:t>
            </a:r>
            <a:r>
              <a:rPr lang="ru-RU" sz="1700" dirty="0"/>
              <a:t>: </a:t>
            </a:r>
            <a:r>
              <a:rPr lang="ru-RU" sz="1700" dirty="0" smtClean="0">
                <a:solidFill>
                  <a:srgbClr val="993300"/>
                </a:solidFill>
              </a:rPr>
              <a:t>Письмо </a:t>
            </a:r>
            <a:r>
              <a:rPr lang="ru-RU" sz="1700" dirty="0">
                <a:solidFill>
                  <a:srgbClr val="993300"/>
                </a:solidFill>
              </a:rPr>
              <a:t>ФНС России от 17.10.2019 N БС-4-11/21381</a:t>
            </a:r>
            <a:r>
              <a:rPr lang="ru-RU" sz="1700" dirty="0" smtClean="0">
                <a:solidFill>
                  <a:srgbClr val="993300"/>
                </a:solidFill>
              </a:rPr>
              <a:t>@.</a:t>
            </a:r>
            <a:endParaRPr lang="ru-RU" sz="1700" dirty="0">
              <a:solidFill>
                <a:srgbClr val="993300"/>
              </a:solidFill>
            </a:endParaRPr>
          </a:p>
          <a:p>
            <a:endParaRPr lang="ru-RU" sz="1700" dirty="0">
              <a:solidFill>
                <a:srgbClr val="C00000"/>
              </a:solidFill>
            </a:endParaRPr>
          </a:p>
          <a:p>
            <a:r>
              <a:rPr lang="ru-RU" sz="1700" dirty="0" smtClean="0">
                <a:solidFill>
                  <a:srgbClr val="4476B2"/>
                </a:solidFill>
              </a:rPr>
              <a:t>3). </a:t>
            </a:r>
            <a:r>
              <a:rPr lang="ru-RU" sz="1700" dirty="0">
                <a:solidFill>
                  <a:srgbClr val="4476B2"/>
                </a:solidFill>
              </a:rPr>
              <a:t>Сдавать отчетность в электронном виде придется большему числу </a:t>
            </a:r>
            <a:r>
              <a:rPr lang="ru-RU" sz="1700" dirty="0" smtClean="0">
                <a:solidFill>
                  <a:srgbClr val="4476B2"/>
                </a:solidFill>
              </a:rPr>
              <a:t>организаций.</a:t>
            </a:r>
            <a:endParaRPr lang="ru-RU" sz="1700" dirty="0">
              <a:solidFill>
                <a:srgbClr val="4476B2"/>
              </a:solidFill>
            </a:endParaRPr>
          </a:p>
          <a:p>
            <a:r>
              <a:rPr lang="ru-RU" sz="1700" dirty="0">
                <a:solidFill>
                  <a:srgbClr val="4476B2"/>
                </a:solidFill>
              </a:rPr>
              <a:t>Организации со штатом от 10 человек будут обязаны применять электронные формы 6-НДФЛ и 2-НДФЛ. Сейчас это касается компаний со штатом от 25 человек</a:t>
            </a:r>
            <a:r>
              <a:rPr lang="ru-RU" sz="1700" dirty="0" smtClean="0">
                <a:solidFill>
                  <a:srgbClr val="4476B2"/>
                </a:solidFill>
              </a:rPr>
              <a:t>. Данная </a:t>
            </a:r>
            <a:r>
              <a:rPr lang="ru-RU" sz="1700" dirty="0">
                <a:solidFill>
                  <a:srgbClr val="4476B2"/>
                </a:solidFill>
              </a:rPr>
              <a:t>поправка </a:t>
            </a:r>
            <a:r>
              <a:rPr lang="ru-RU" sz="1700" dirty="0" smtClean="0">
                <a:solidFill>
                  <a:srgbClr val="4476B2"/>
                </a:solidFill>
              </a:rPr>
              <a:t>затронет </a:t>
            </a:r>
            <a:r>
              <a:rPr lang="ru-RU" sz="1700" dirty="0">
                <a:solidFill>
                  <a:srgbClr val="4476B2"/>
                </a:solidFill>
              </a:rPr>
              <a:t>в том </a:t>
            </a:r>
            <a:r>
              <a:rPr lang="ru-RU" sz="1700" dirty="0" smtClean="0">
                <a:solidFill>
                  <a:srgbClr val="4476B2"/>
                </a:solidFill>
              </a:rPr>
              <a:t>числе и отчетность </a:t>
            </a:r>
            <a:r>
              <a:rPr lang="ru-RU" sz="1700" dirty="0">
                <a:solidFill>
                  <a:srgbClr val="4476B2"/>
                </a:solidFill>
              </a:rPr>
              <a:t>за 2019 год. </a:t>
            </a:r>
          </a:p>
          <a:p>
            <a:r>
              <a:rPr lang="ru-RU" sz="1700" dirty="0" smtClean="0">
                <a:solidFill>
                  <a:srgbClr val="4476B2"/>
                </a:solidFill>
              </a:rPr>
              <a:t>Основание: </a:t>
            </a:r>
            <a:r>
              <a:rPr lang="ru-RU" sz="1700" dirty="0">
                <a:solidFill>
                  <a:srgbClr val="993300"/>
                </a:solidFill>
              </a:rPr>
              <a:t>Федеральный закон от 29.09.2019 N 325-ФЗ, </a:t>
            </a:r>
            <a:r>
              <a:rPr lang="ru-RU" sz="1700" dirty="0" smtClean="0">
                <a:solidFill>
                  <a:srgbClr val="993300"/>
                </a:solidFill>
              </a:rPr>
              <a:t>Письмо </a:t>
            </a:r>
            <a:r>
              <a:rPr lang="ru-RU" sz="1700" dirty="0">
                <a:solidFill>
                  <a:srgbClr val="993300"/>
                </a:solidFill>
              </a:rPr>
              <a:t>ФНС России от 15.11.2019 N БС-4-11/23242</a:t>
            </a:r>
            <a:r>
              <a:rPr lang="ru-RU" sz="1700" dirty="0" smtClean="0">
                <a:solidFill>
                  <a:srgbClr val="993300"/>
                </a:solidFill>
              </a:rPr>
              <a:t>@.</a:t>
            </a:r>
            <a:endParaRPr lang="ru-RU" sz="1700" dirty="0">
              <a:solidFill>
                <a:srgbClr val="993300"/>
              </a:solidFill>
            </a:endParaRPr>
          </a:p>
          <a:p>
            <a:endParaRPr lang="ru-RU" sz="1700" dirty="0">
              <a:solidFill>
                <a:srgbClr val="4476B2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налогу на доходы физических лиц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вступающие в силу в 2020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 smtClean="0"/>
              <a:t> </a:t>
            </a:r>
            <a:r>
              <a:rPr lang="ru-RU" sz="2000" dirty="0" smtClean="0"/>
              <a:t>Регистрация в качестве </a:t>
            </a:r>
            <a:r>
              <a:rPr lang="ru-RU" sz="2000" dirty="0" err="1" smtClean="0"/>
              <a:t>самозанятого</a:t>
            </a:r>
            <a:endParaRPr lang="ru-RU" sz="2000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/>
            </a:pPr>
            <a:fld id="{894E732A-040A-44CA-A3DE-FF69B589BF6F}" type="slidenum">
              <a:rPr lang="ru-RU" smtClean="0">
                <a:solidFill>
                  <a:prstClr val="white"/>
                </a:solidFill>
              </a:rPr>
              <a:pPr fontAlgn="base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>
              <a:solidFill>
                <a:prstClr val="white"/>
              </a:solidFill>
            </a:endParaRPr>
          </a:p>
        </p:txBody>
      </p:sp>
      <p:pic>
        <p:nvPicPr>
          <p:cNvPr id="1026" name="Picture 2" descr="P:\СТАТЬИ,ПУБЛИКАЦИИ,ДОКЛАДЫ\2019\Самозанятые\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6845"/>
            <a:ext cx="1577972" cy="259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5000028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16174"/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Только для лиц, осуществляющих деятельность на территории Москвы, Московской и Калужской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областей, а также Республики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Татарстан.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82402" y="2060848"/>
            <a:ext cx="5369718" cy="1795995"/>
          </a:xfrm>
        </p:spPr>
        <p:txBody>
          <a:bodyPr/>
          <a:lstStyle/>
          <a:p>
            <a:pPr marL="570213" indent="-285750">
              <a:buFontTx/>
              <a:buChar char="-"/>
            </a:pPr>
            <a:r>
              <a:rPr lang="ru-RU" sz="1400" dirty="0" smtClean="0"/>
              <a:t>В мобильном приложении «Мой налог» </a:t>
            </a:r>
          </a:p>
          <a:p>
            <a:pPr marL="570213" indent="-285750">
              <a:buFontTx/>
              <a:buChar char="-"/>
            </a:pPr>
            <a:r>
              <a:rPr lang="ru-RU" sz="1400" dirty="0" smtClean="0"/>
              <a:t>Через кабинет налогоплательщика на сайте ФНС России</a:t>
            </a:r>
          </a:p>
          <a:p>
            <a:pPr marL="570213" indent="-285750">
              <a:buFontTx/>
              <a:buChar char="-"/>
            </a:pPr>
            <a:r>
              <a:rPr lang="ru-RU" sz="1400" dirty="0" smtClean="0"/>
              <a:t>Через уполномоченный  банк</a:t>
            </a:r>
          </a:p>
          <a:p>
            <a:pPr marL="570213" indent="-285750">
              <a:buFontTx/>
              <a:buChar char="-"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 rot="19977632">
            <a:off x="3322051" y="3620223"/>
            <a:ext cx="307004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816174"/>
            <a:r>
              <a:rPr lang="ru-RU" sz="1400" b="1" dirty="0">
                <a:solidFill>
                  <a:srgbClr val="FF0000"/>
                </a:solidFill>
              </a:rPr>
              <a:t>Налог на профессиональный доход</a:t>
            </a:r>
          </a:p>
        </p:txBody>
      </p:sp>
    </p:spTree>
    <p:extLst>
      <p:ext uri="{BB962C8B-B14F-4D97-AF65-F5344CB8AC3E}">
        <p14:creationId xmlns:p14="http://schemas.microsoft.com/office/powerpoint/2010/main" val="27112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9" y="745087"/>
            <a:ext cx="7548638" cy="379660"/>
          </a:xfrm>
        </p:spPr>
        <p:txBody>
          <a:bodyPr/>
          <a:lstStyle/>
          <a:p>
            <a:pPr algn="ctr"/>
            <a:r>
              <a:rPr lang="ru-RU" sz="2000" dirty="0" smtClean="0"/>
              <a:t>Кому подходит режим «Налог на профессиональный доход»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3383" t="12793" r="31440" b="9455"/>
          <a:stretch/>
        </p:blipFill>
        <p:spPr bwMode="auto">
          <a:xfrm>
            <a:off x="899593" y="1124745"/>
            <a:ext cx="6984776" cy="5427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53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9" y="745084"/>
            <a:ext cx="7548638" cy="667693"/>
          </a:xfrm>
        </p:spPr>
        <p:txBody>
          <a:bodyPr/>
          <a:lstStyle/>
          <a:p>
            <a:pPr algn="ctr"/>
            <a:r>
              <a:rPr lang="ru-RU" sz="2000" dirty="0" smtClean="0"/>
              <a:t>Кто имеет право применять режим </a:t>
            </a:r>
            <a:br>
              <a:rPr lang="ru-RU" sz="2000" dirty="0" smtClean="0"/>
            </a:br>
            <a:r>
              <a:rPr lang="ru-RU" sz="2000" dirty="0" smtClean="0"/>
              <a:t>«Налог на профессиональный доход»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rcRect l="11933" t="19686" r="31118" b="37346"/>
          <a:stretch/>
        </p:blipFill>
        <p:spPr bwMode="auto">
          <a:xfrm>
            <a:off x="649706" y="1484784"/>
            <a:ext cx="7738813" cy="4797485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flat">
            <a:bevelB w="165100" prst="coolSlan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38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4" y="501140"/>
            <a:ext cx="7493782" cy="695681"/>
          </a:xfrm>
        </p:spPr>
        <p:txBody>
          <a:bodyPr>
            <a:normAutofit/>
          </a:bodyPr>
          <a:lstStyle/>
          <a:p>
            <a:pPr algn="ctr"/>
            <a:r>
              <a:rPr lang="ru-RU" sz="2000" cap="all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ДОХОД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23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08086" y="1442956"/>
            <a:ext cx="7390229" cy="4580496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2340769" y="3572670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2410620" y="4258470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056733" y="4372769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2256633" y="4055270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988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139" name="Объект 138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88" y="1129527"/>
            <a:ext cx="7566099" cy="62685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algn="ctr"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Плательщики НПД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– ФЛ, в </a:t>
            </a: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т.ч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. ИП, не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имеют работодателя и не привлекают наемных работников по трудовым договорам</a:t>
            </a:r>
            <a:endParaRPr lang="ru-RU" sz="1700" dirty="0">
              <a:solidFill>
                <a:schemeClr val="tx1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088806" y="1593618"/>
            <a:ext cx="7200381" cy="47943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Ограничение для применения НПД :</a:t>
            </a:r>
          </a:p>
          <a:p>
            <a:pPr algn="ctr" defTabSz="1043056">
              <a:spcBef>
                <a:spcPct val="0"/>
              </a:spcBef>
            </a:pPr>
            <a:endParaRPr lang="ru-RU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buFontTx/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п</a:t>
            </a:r>
            <a:r>
              <a:rPr lang="ru-RU" sz="175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ерепродажа товаров</a:t>
            </a:r>
          </a:p>
          <a:p>
            <a:pPr marL="342900" indent="-342900" defTabSz="457200">
              <a:buFontTx/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посредническая деятельность</a:t>
            </a:r>
          </a:p>
          <a:p>
            <a:pPr marL="342900" indent="-342900" defTabSz="457200">
              <a:buFontTx/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применение других режимов налогообложения</a:t>
            </a:r>
          </a:p>
          <a:p>
            <a:pPr marL="342900" indent="-342900" defTabSz="457200">
              <a:buFontTx/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превышение выручки 2,4 млн. рублей за календарный год</a:t>
            </a:r>
            <a:endParaRPr lang="ru-RU" sz="1750" dirty="0">
              <a:solidFill>
                <a:prstClr val="black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  <a:p>
            <a:pPr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endParaRPr lang="ru-RU" sz="1750" dirty="0" smtClean="0">
              <a:solidFill>
                <a:prstClr val="black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  <a:p>
            <a:pPr algn="ctr"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90" b="1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Не являются объектом НПД следующие доходы:</a:t>
            </a:r>
          </a:p>
          <a:p>
            <a:pPr algn="ctr"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endParaRPr lang="ru-RU" sz="1900" b="1" dirty="0" smtClean="0">
              <a:solidFill>
                <a:prstClr val="black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  <a:p>
            <a:pPr marL="342900" indent="-342900" defTabSz="457200">
              <a:buFontTx/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в рамках трудовых отношений</a:t>
            </a:r>
          </a:p>
          <a:p>
            <a:pPr marL="342900" indent="-342900" defTabSz="457200">
              <a:buFontTx/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от продажи недвижимости (прав на нее), транспорта</a:t>
            </a:r>
          </a:p>
          <a:p>
            <a:pPr marL="342900" indent="-342900" defTabSz="457200">
              <a:buFontTx/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от продажи ЦБ, долей, уступка прав</a:t>
            </a:r>
          </a:p>
          <a:p>
            <a:pPr marL="342900" indent="-342900" defTabSz="457200">
              <a:buFontTx/>
              <a:buAutoNum type="arabicPeriod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50" dirty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п</a:t>
            </a:r>
            <a:r>
              <a:rPr lang="ru-RU" sz="175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о ГПХ, от бывших работодателей (менее 2-х лет назад)</a:t>
            </a:r>
            <a:endParaRPr lang="ru-RU" sz="1750" dirty="0">
              <a:solidFill>
                <a:prstClr val="black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  <a:p>
            <a:pPr algn="ctr"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endParaRPr lang="ru-RU" sz="2000" b="1" dirty="0" smtClean="0">
              <a:solidFill>
                <a:srgbClr val="C00000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  <a:p>
            <a:pPr algn="ctr"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Автоматизирован контроль отдельных ограничений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1165803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740704"/>
            <a:ext cx="7548638" cy="667693"/>
          </a:xfrm>
        </p:spPr>
        <p:txBody>
          <a:bodyPr/>
          <a:lstStyle/>
          <a:p>
            <a:pPr algn="ctr"/>
            <a:r>
              <a:rPr lang="ru-RU" sz="2000" dirty="0" smtClean="0"/>
              <a:t>Приложение «Мой налог»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6783"/>
            <a:ext cx="4947732" cy="5117369"/>
          </a:xfrm>
        </p:spPr>
      </p:pic>
      <p:sp>
        <p:nvSpPr>
          <p:cNvPr id="11" name="Прямоугольник 10"/>
          <p:cNvSpPr/>
          <p:nvPr/>
        </p:nvSpPr>
        <p:spPr>
          <a:xfrm>
            <a:off x="5508104" y="1568463"/>
            <a:ext cx="27264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174"/>
            <a:r>
              <a:rPr lang="ru-RU" sz="1400" dirty="0">
                <a:solidFill>
                  <a:prstClr val="black"/>
                </a:solidFill>
              </a:rPr>
              <a:t>Официальное мобильное приложение, разработанное ФГУП «ГНИВЦ ФНС РОССИИ</a:t>
            </a:r>
            <a:r>
              <a:rPr lang="ru-RU" sz="1400" dirty="0" smtClean="0">
                <a:solidFill>
                  <a:prstClr val="black"/>
                </a:solidFill>
              </a:rPr>
              <a:t>»</a:t>
            </a:r>
          </a:p>
          <a:p>
            <a:pPr defTabSz="816174"/>
            <a:endParaRPr lang="ru-RU" dirty="0">
              <a:solidFill>
                <a:prstClr val="black"/>
              </a:solidFill>
            </a:endParaRPr>
          </a:p>
          <a:p>
            <a:pPr defTabSz="816174"/>
            <a:r>
              <a:rPr lang="ru-RU" sz="1400" dirty="0" smtClean="0">
                <a:solidFill>
                  <a:prstClr val="black"/>
                </a:solidFill>
              </a:rPr>
              <a:t>Доступно на </a:t>
            </a:r>
            <a:r>
              <a:rPr lang="en-US" sz="1400" dirty="0" smtClean="0">
                <a:solidFill>
                  <a:prstClr val="black"/>
                </a:solidFill>
              </a:rPr>
              <a:t>IOS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Android</a:t>
            </a:r>
            <a:r>
              <a:rPr lang="ru-RU" sz="1400" dirty="0" smtClean="0">
                <a:solidFill>
                  <a:prstClr val="black"/>
                </a:solidFill>
              </a:rPr>
              <a:t> ,  а также веб-версия  сайте ФНС России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08789"/>
            <a:ext cx="5727406" cy="49925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087"/>
            <a:ext cx="7548638" cy="667692"/>
          </a:xfrm>
        </p:spPr>
        <p:txBody>
          <a:bodyPr/>
          <a:lstStyle/>
          <a:p>
            <a:pPr algn="ctr"/>
            <a:r>
              <a:rPr lang="ru-RU" sz="2000" dirty="0" smtClean="0"/>
              <a:t>Процедура регистрации в приложении «Мой налог»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744" y="452669"/>
            <a:ext cx="7548638" cy="763704"/>
          </a:xfrm>
        </p:spPr>
        <p:txBody>
          <a:bodyPr/>
          <a:lstStyle/>
          <a:p>
            <a:pPr algn="ctr"/>
            <a:r>
              <a:rPr lang="ru-RU" sz="2000" dirty="0" smtClean="0"/>
              <a:t>Функционал приложения «Мой налог»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2052" t="28862" r="32470" b="17131"/>
          <a:stretch/>
        </p:blipFill>
        <p:spPr bwMode="auto">
          <a:xfrm>
            <a:off x="298987" y="1028733"/>
            <a:ext cx="6120679" cy="4992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6084" t="26166" r="53475" b="15689"/>
          <a:stretch/>
        </p:blipFill>
        <p:spPr bwMode="auto">
          <a:xfrm>
            <a:off x="369293" y="1424759"/>
            <a:ext cx="2381250" cy="5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7063" t="28561" r="54474" b="15832"/>
          <a:stretch/>
        </p:blipFill>
        <p:spPr bwMode="auto">
          <a:xfrm>
            <a:off x="1331640" y="1735479"/>
            <a:ext cx="2016224" cy="5024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13260" t="23259" r="63065" b="6963"/>
          <a:stretch/>
        </p:blipFill>
        <p:spPr bwMode="auto">
          <a:xfrm>
            <a:off x="2385928" y="1188909"/>
            <a:ext cx="2205915" cy="5334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51681"/>
            <a:ext cx="2387079" cy="530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97" y="1410537"/>
            <a:ext cx="2378075" cy="49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5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1028734"/>
            <a:ext cx="3240732" cy="5253548"/>
          </a:xfrm>
        </p:spPr>
        <p:txBody>
          <a:bodyPr/>
          <a:lstStyle/>
          <a:p>
            <a:endParaRPr lang="ru-RU" sz="1400" dirty="0" smtClean="0"/>
          </a:p>
          <a:p>
            <a:r>
              <a:rPr lang="ru-RU" sz="1800" dirty="0" smtClean="0"/>
              <a:t>По инициативе налогоплательщика (отказ от использования специального режима)</a:t>
            </a:r>
          </a:p>
          <a:p>
            <a:endParaRPr lang="ru-RU" sz="1800" dirty="0" smtClean="0"/>
          </a:p>
          <a:p>
            <a:r>
              <a:rPr lang="ru-RU" sz="1800" dirty="0" smtClean="0"/>
              <a:t>По инициативе налогового органа  (в случае несоответствия требованиям ч.2 ст.4 Закона 422-ФЗ)</a:t>
            </a:r>
          </a:p>
          <a:p>
            <a:pPr marL="570213" indent="-285750">
              <a:buFontTx/>
              <a:buChar char="-"/>
            </a:pPr>
            <a:endParaRPr lang="ru-RU" sz="18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9" y="548681"/>
            <a:ext cx="7548638" cy="384043"/>
          </a:xfrm>
        </p:spPr>
        <p:txBody>
          <a:bodyPr/>
          <a:lstStyle/>
          <a:p>
            <a:pPr algn="ctr"/>
            <a:r>
              <a:rPr lang="ru-RU" sz="2000" dirty="0" smtClean="0"/>
              <a:t>Снятие с учета в качестве </a:t>
            </a:r>
            <a:r>
              <a:rPr lang="ru-RU" sz="2000" dirty="0" err="1" smtClean="0"/>
              <a:t>самозанятого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1026" name="Picture 2" descr="P:\СТАТЬИ,ПУБЛИКАЦИИ,ДОКЛАДЫ\2019\Самозанятые\5252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20756"/>
            <a:ext cx="2863598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452577" y="485995"/>
            <a:ext cx="8149686" cy="5505876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6" name="Freeform 55"/>
            <p:cNvSpPr>
              <a:spLocks/>
            </p:cNvSpPr>
            <p:nvPr/>
          </p:nvSpPr>
          <p:spPr bwMode="auto">
            <a:xfrm>
              <a:off x="2340769" y="3572670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2410620" y="4258470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1" name="Freeform 70"/>
            <p:cNvSpPr>
              <a:spLocks/>
            </p:cNvSpPr>
            <p:nvPr/>
          </p:nvSpPr>
          <p:spPr bwMode="auto">
            <a:xfrm>
              <a:off x="3056733" y="4372769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0" name="Freeform 79"/>
            <p:cNvSpPr>
              <a:spLocks/>
            </p:cNvSpPr>
            <p:nvPr/>
          </p:nvSpPr>
          <p:spPr bwMode="auto">
            <a:xfrm>
              <a:off x="2256633" y="4055270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900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900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8" y="332724"/>
            <a:ext cx="8005339" cy="10587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Преимущества налогового режима НАЛОГ </a:t>
            </a:r>
            <a:r>
              <a:rPr lang="ru-RU" sz="1800" cap="all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ПРОФЕССИОНАЛЬНЫЙ </a:t>
            </a:r>
            <a: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</a:t>
            </a:r>
            <a:b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 взаимодействие через мобильное приложение «мой налог»</a:t>
            </a:r>
            <a:endParaRPr lang="ru-RU" sz="1800" cap="all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25347" y="6173722"/>
            <a:ext cx="739141" cy="3442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ru-RU" sz="231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2310" dirty="0" smtClean="0">
                <a:solidFill>
                  <a:prstClr val="white"/>
                </a:solidFill>
              </a:rPr>
              <a:t>17</a:t>
            </a:r>
          </a:p>
          <a:p>
            <a:pPr>
              <a:defRPr/>
            </a:pPr>
            <a:endParaRPr lang="ru-RU" sz="231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1E13061-4194-4674-9E06-8F79C8067A23}"/>
              </a:ext>
            </a:extLst>
          </p:cNvPr>
          <p:cNvSpPr/>
          <p:nvPr/>
        </p:nvSpPr>
        <p:spPr>
          <a:xfrm>
            <a:off x="1340245" y="1421425"/>
            <a:ext cx="3576954" cy="117777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/>
            <a:r>
              <a:rPr lang="ru-RU" sz="1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Без визита в </a:t>
            </a:r>
            <a:r>
              <a:rPr lang="ru-RU" sz="1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налоговую</a:t>
            </a:r>
          </a:p>
          <a:p>
            <a:pPr defTabSz="1110052"/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онлайн регистрация/снятие с учета</a:t>
            </a:r>
          </a:p>
          <a:p>
            <a:pPr defTabSz="1110052"/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уплата налога, в </a:t>
            </a:r>
            <a:r>
              <a:rPr lang="ru-RU" sz="17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т.ч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 помощью карты в приложении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1474874" y="4748467"/>
            <a:ext cx="3442341" cy="1305506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Без статуса </a:t>
            </a:r>
            <a:r>
              <a:rPr lang="ru-RU" sz="190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ИП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доход подтверждается справкой из приложения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статус плательщика НПД подтверждается на сайте ФНС </a:t>
            </a:r>
            <a:endParaRPr lang="ru-RU" sz="1700" dirty="0">
              <a:solidFill>
                <a:prstClr val="black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777835" y="2334279"/>
            <a:ext cx="2616143" cy="83460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Без </a:t>
            </a:r>
            <a:r>
              <a:rPr lang="ru-RU" sz="190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кассы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формирование чеков в приложении</a:t>
            </a:r>
            <a:endParaRPr lang="ru-RU" sz="1700" dirty="0">
              <a:solidFill>
                <a:prstClr val="black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5819551" y="1391453"/>
            <a:ext cx="2651637" cy="59915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Без </a:t>
            </a:r>
            <a:r>
              <a:rPr lang="ru-RU" sz="190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отчетности</a:t>
            </a:r>
            <a:endParaRPr lang="en-US" sz="1900" dirty="0" smtClean="0">
              <a:solidFill>
                <a:prstClr val="black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у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чет доходов в приложении</a:t>
            </a:r>
            <a:endParaRPr lang="ru-RU" sz="1700" dirty="0">
              <a:solidFill>
                <a:prstClr val="black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789216" y="3354336"/>
            <a:ext cx="2616143" cy="1305506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Открытый </a:t>
            </a:r>
            <a:r>
              <a:rPr lang="en-US" sz="190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API</a:t>
            </a:r>
            <a:endParaRPr lang="ru-RU" sz="1900" dirty="0" smtClean="0">
              <a:solidFill>
                <a:prstClr val="black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возможна регистрация через банки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формирование чека площадками и банками</a:t>
            </a:r>
            <a:endParaRPr lang="ru-RU" sz="1700" dirty="0">
              <a:solidFill>
                <a:prstClr val="black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736063" y="4863716"/>
            <a:ext cx="2852749" cy="62685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Взаимодействие с налоговыми органами 24/7</a:t>
            </a:r>
          </a:p>
        </p:txBody>
      </p:sp>
      <p:pic>
        <p:nvPicPr>
          <p:cNvPr id="36" name="Изображение" descr="Изображение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805954" y="1505935"/>
            <a:ext cx="578473" cy="54267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400000"/>
          </a:ln>
        </p:spPr>
      </p:pic>
      <p:pic>
        <p:nvPicPr>
          <p:cNvPr id="37" name="Изображение" descr="Изображение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738313" y="4752351"/>
            <a:ext cx="554368" cy="457100"/>
          </a:xfrm>
          <a:prstGeom prst="rect">
            <a:avLst/>
          </a:prstGeom>
          <a:noFill/>
          <a:ln w="3175">
            <a:miter lim="400000"/>
          </a:ln>
        </p:spPr>
      </p:pic>
      <p:pic>
        <p:nvPicPr>
          <p:cNvPr id="42" name="Изображение" descr="Изображение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206809" y="1414296"/>
            <a:ext cx="517724" cy="563909"/>
          </a:xfrm>
          <a:prstGeom prst="rect">
            <a:avLst/>
          </a:prstGeom>
          <a:noFill/>
          <a:ln w="3175">
            <a:miter lim="400000"/>
          </a:ln>
        </p:spPr>
      </p:pic>
      <p:sp>
        <p:nvSpPr>
          <p:cNvPr id="43" name="Линия"/>
          <p:cNvSpPr/>
          <p:nvPr/>
        </p:nvSpPr>
        <p:spPr>
          <a:xfrm flipH="1" flipV="1">
            <a:off x="5087805" y="1878216"/>
            <a:ext cx="489511" cy="400423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95" tIns="41495" rIns="41495" bIns="41495" numCol="1" anchor="ctr">
            <a:noAutofit/>
          </a:bodyPr>
          <a:lstStyle/>
          <a:p>
            <a:pPr defTabSz="995939"/>
            <a:endParaRPr sz="1539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5" name="Линия"/>
          <p:cNvSpPr/>
          <p:nvPr/>
        </p:nvSpPr>
        <p:spPr>
          <a:xfrm flipV="1">
            <a:off x="5094663" y="1889681"/>
            <a:ext cx="468881" cy="432779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95" tIns="41495" rIns="41495" bIns="41495" numCol="1" anchor="ctr">
            <a:noAutofit/>
          </a:bodyPr>
          <a:lstStyle/>
          <a:p>
            <a:pPr defTabSz="995939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10">
              <a:solidFill>
                <a:srgbClr val="FFFFFF"/>
              </a:solidFill>
              <a:sym typeface="Helvetica Neue Medium"/>
            </a:endParaRPr>
          </a:p>
        </p:txBody>
      </p:sp>
      <p:pic>
        <p:nvPicPr>
          <p:cNvPr id="49" name="Рисунок 81" descr="Кассовый аппарат">
            <a:extLst>
              <a:ext uri="{FF2B5EF4-FFF2-40B4-BE49-F238E27FC236}">
                <a16:creationId xmlns:a16="http://schemas.microsoft.com/office/drawing/2014/main" xmlns="" id="{825052DE-A151-4165-9B60-DE85803D3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94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5002281" y="2451140"/>
            <a:ext cx="661871" cy="600277"/>
          </a:xfrm>
          <a:prstGeom prst="rect">
            <a:avLst/>
          </a:prstGeom>
        </p:spPr>
      </p:pic>
      <p:grpSp>
        <p:nvGrpSpPr>
          <p:cNvPr id="50" name="Группа"/>
          <p:cNvGrpSpPr/>
          <p:nvPr/>
        </p:nvGrpSpPr>
        <p:grpSpPr>
          <a:xfrm>
            <a:off x="5128052" y="2477392"/>
            <a:ext cx="423760" cy="529587"/>
            <a:chOff x="-3603353" y="550680"/>
            <a:chExt cx="892058" cy="895503"/>
          </a:xfrm>
        </p:grpSpPr>
        <p:sp>
          <p:nvSpPr>
            <p:cNvPr id="51" name="Линия"/>
            <p:cNvSpPr/>
            <p:nvPr/>
          </p:nvSpPr>
          <p:spPr>
            <a:xfrm flipV="1">
              <a:off x="-3603353" y="550680"/>
              <a:ext cx="892058" cy="861776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939"/>
              <a:endParaRPr sz="1539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52" name="Линия"/>
            <p:cNvSpPr/>
            <p:nvPr/>
          </p:nvSpPr>
          <p:spPr>
            <a:xfrm flipH="1" flipV="1">
              <a:off x="-3472183" y="588071"/>
              <a:ext cx="754638" cy="858112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939"/>
              <a:endParaRPr sz="1539">
                <a:solidFill>
                  <a:srgbClr val="F79646">
                    <a:lumMod val="75000"/>
                  </a:srgbClr>
                </a:solidFill>
              </a:endParaRPr>
            </a:p>
          </p:txBody>
        </p:sp>
      </p:grpSp>
      <p:pic>
        <p:nvPicPr>
          <p:cNvPr id="53" name="Изображение" descr="Изображение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051304" y="3371189"/>
            <a:ext cx="709276" cy="536299"/>
          </a:xfrm>
          <a:prstGeom prst="rect">
            <a:avLst/>
          </a:prstGeom>
          <a:noFill/>
          <a:ln w="3175">
            <a:miter lim="400000"/>
          </a:ln>
        </p:spPr>
      </p:pic>
      <p:grpSp>
        <p:nvGrpSpPr>
          <p:cNvPr id="54" name="Группа"/>
          <p:cNvGrpSpPr/>
          <p:nvPr/>
        </p:nvGrpSpPr>
        <p:grpSpPr>
          <a:xfrm>
            <a:off x="4982951" y="4694571"/>
            <a:ext cx="713962" cy="629672"/>
            <a:chOff x="0" y="123631"/>
            <a:chExt cx="619753" cy="619253"/>
          </a:xfrm>
        </p:grpSpPr>
        <p:pic>
          <p:nvPicPr>
            <p:cNvPr id="55" name="Изображение" descr="Изображение"/>
            <p:cNvPicPr>
              <a:picLocks noChangeAspect="1"/>
            </p:cNvPicPr>
            <p:nvPr/>
          </p:nvPicPr>
          <p:blipFill>
            <a:blip r:embed="rId25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0" y="123631"/>
              <a:ext cx="619753" cy="619253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56" name="24"/>
            <p:cNvSpPr txBox="1"/>
            <p:nvPr/>
          </p:nvSpPr>
          <p:spPr>
            <a:xfrm>
              <a:off x="71589" y="190232"/>
              <a:ext cx="302015" cy="36241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2580" tIns="32580" rIns="32580" bIns="32580" numCol="1" anchor="ctr">
              <a:spAutoFit/>
            </a:bodyPr>
            <a:lstStyle>
              <a:lvl1pPr algn="l" defTabSz="457200">
                <a:defRPr sz="2600" b="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sz="1967" dirty="0">
                  <a:solidFill>
                    <a:srgbClr val="F79646">
                      <a:lumMod val="75000"/>
                    </a:srgbClr>
                  </a:solidFill>
                </a:rPr>
                <a:t>24</a:t>
              </a:r>
            </a:p>
          </p:txBody>
        </p:sp>
      </p:grpSp>
      <p:sp>
        <p:nvSpPr>
          <p:cNvPr id="59" name="Ставка 4-6%, а не 13%"/>
          <p:cNvSpPr txBox="1"/>
          <p:nvPr/>
        </p:nvSpPr>
        <p:spPr>
          <a:xfrm>
            <a:off x="1646316" y="2817727"/>
            <a:ext cx="2670589" cy="582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495" tIns="41495" rIns="41495" bIns="41495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 b="0">
                <a:latin typeface="Avenir Next"/>
                <a:ea typeface="Avenir Next"/>
                <a:cs typeface="Avenir Next"/>
              </a:defRPr>
            </a:lvl1pPr>
          </a:lstStyle>
          <a:p>
            <a:pPr defTabSz="1110052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9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Ставка</a:t>
            </a:r>
            <a:r>
              <a:rPr sz="19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4-6</a:t>
            </a:r>
            <a:r>
              <a:rPr sz="19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%</a:t>
            </a:r>
            <a:r>
              <a:rPr lang="ru-RU" sz="19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от</a:t>
            </a:r>
            <a:r>
              <a:rPr lang="ru-RU" sz="19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выручки. без уплаты страховых взносов</a:t>
            </a:r>
            <a:endParaRPr sz="17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  <a:sym typeface="Avenir Next"/>
            </a:endParaRPr>
          </a:p>
        </p:txBody>
      </p:sp>
      <p:grpSp>
        <p:nvGrpSpPr>
          <p:cNvPr id="60" name="Группа"/>
          <p:cNvGrpSpPr/>
          <p:nvPr/>
        </p:nvGrpSpPr>
        <p:grpSpPr>
          <a:xfrm>
            <a:off x="749691" y="2560525"/>
            <a:ext cx="609351" cy="580075"/>
            <a:chOff x="-775387" y="-318352"/>
            <a:chExt cx="745037" cy="666211"/>
          </a:xfrm>
        </p:grpSpPr>
        <p:sp>
          <p:nvSpPr>
            <p:cNvPr id="61" name="%"/>
            <p:cNvSpPr txBox="1"/>
            <p:nvPr/>
          </p:nvSpPr>
          <p:spPr>
            <a:xfrm>
              <a:off x="-588285" y="-211059"/>
              <a:ext cx="260138" cy="51824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2580" tIns="32580" rIns="32580" bIns="32580" numCol="1" anchor="ctr">
              <a:noAutofit/>
            </a:bodyPr>
            <a:lstStyle>
              <a:lvl1pPr defTabSz="457200">
                <a:defRPr sz="2900" b="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1967" dirty="0">
                  <a:solidFill>
                    <a:srgbClr val="F79646">
                      <a:lumMod val="75000"/>
                    </a:srgbClr>
                  </a:solidFill>
                </a:rPr>
                <a:t>%</a:t>
              </a:r>
            </a:p>
          </p:txBody>
        </p:sp>
        <p:pic>
          <p:nvPicPr>
            <p:cNvPr id="62" name="Изображение" descr="Изображение"/>
            <p:cNvPicPr>
              <a:picLocks noChangeAspect="1"/>
            </p:cNvPicPr>
            <p:nvPr/>
          </p:nvPicPr>
          <p:blipFill>
            <a:blip r:embed="rId26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775387" y="-318352"/>
              <a:ext cx="745037" cy="666211"/>
            </a:xfrm>
            <a:prstGeom prst="rect">
              <a:avLst/>
            </a:prstGeom>
            <a:noFill/>
            <a:ln w="3175">
              <a:miter lim="400000"/>
            </a:ln>
          </p:spPr>
        </p:pic>
      </p:grpSp>
      <p:grpSp>
        <p:nvGrpSpPr>
          <p:cNvPr id="63" name="Группа"/>
          <p:cNvGrpSpPr/>
          <p:nvPr/>
        </p:nvGrpSpPr>
        <p:grpSpPr>
          <a:xfrm>
            <a:off x="700454" y="3622317"/>
            <a:ext cx="631290" cy="647296"/>
            <a:chOff x="-29330" y="141"/>
            <a:chExt cx="567194" cy="882471"/>
          </a:xfrm>
        </p:grpSpPr>
        <p:pic>
          <p:nvPicPr>
            <p:cNvPr id="64" name="Изображение" descr="Изображение"/>
            <p:cNvPicPr>
              <a:picLocks noChangeAspect="1"/>
            </p:cNvPicPr>
            <p:nvPr/>
          </p:nvPicPr>
          <p:blipFill>
            <a:blip r:embed="rId27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29330" y="141"/>
              <a:ext cx="567194" cy="882471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65" name="₽"/>
            <p:cNvSpPr txBox="1"/>
            <p:nvPr/>
          </p:nvSpPr>
          <p:spPr>
            <a:xfrm>
              <a:off x="111212" y="350942"/>
              <a:ext cx="282091" cy="41261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2580" tIns="32580" rIns="32580" bIns="32580" numCol="1" anchor="ctr">
              <a:spAutoFit/>
            </a:bodyPr>
            <a:lstStyle>
              <a:lvl1pPr algn="l" defTabSz="457200">
                <a:defRPr sz="28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algn="ctr"/>
              <a:r>
                <a:rPr sz="1539" dirty="0">
                  <a:solidFill>
                    <a:srgbClr val="F79646">
                      <a:lumMod val="75000"/>
                    </a:srgbClr>
                  </a:solidFill>
                </a:rPr>
                <a:t>₽</a:t>
              </a: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1384325" y="3799421"/>
            <a:ext cx="3653056" cy="59915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Налоговый капитал на </a:t>
            </a:r>
            <a:r>
              <a:rPr lang="ru-RU" sz="190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развитие</a:t>
            </a:r>
          </a:p>
          <a:p>
            <a:pPr algn="ctr"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solidFill>
                  <a:prstClr val="black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  <a:sym typeface="Avenir Next"/>
              </a:rPr>
              <a:t>10 тыс. рублей</a:t>
            </a:r>
            <a:endParaRPr lang="ru-RU" sz="1700" dirty="0">
              <a:solidFill>
                <a:prstClr val="black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  <a:sym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11663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9" y="2084875"/>
            <a:ext cx="1944215" cy="35628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9" y="745109"/>
            <a:ext cx="7548638" cy="763703"/>
          </a:xfrm>
        </p:spPr>
        <p:txBody>
          <a:bodyPr/>
          <a:lstStyle/>
          <a:p>
            <a:pPr algn="ctr"/>
            <a:r>
              <a:rPr lang="ru-RU" sz="2000" dirty="0" smtClean="0"/>
              <a:t>Количество жителей Мурманской области, в настоящее время применяющих режим налогообложения «Налог на профессиональный доход»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1986" y="3068991"/>
            <a:ext cx="630512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816174"/>
            <a:r>
              <a:rPr lang="ru-RU" sz="6000" dirty="0" smtClean="0">
                <a:solidFill>
                  <a:prstClr val="white"/>
                </a:solidFill>
              </a:rPr>
              <a:t>Более 200 человек</a:t>
            </a:r>
            <a:endParaRPr lang="ru-RU" sz="6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8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3" y="1196821"/>
            <a:ext cx="8064895" cy="5239375"/>
          </a:xfrm>
        </p:spPr>
        <p:txBody>
          <a:bodyPr>
            <a:noAutofit/>
          </a:bodyPr>
          <a:lstStyle/>
          <a:p>
            <a:r>
              <a:rPr lang="ru-RU" sz="1600" dirty="0" smtClean="0"/>
              <a:t>4). Если НДФЛ </a:t>
            </a:r>
            <a:r>
              <a:rPr lang="ru-RU" sz="1600" dirty="0" err="1"/>
              <a:t>доначислен</a:t>
            </a:r>
            <a:r>
              <a:rPr lang="ru-RU" sz="1600" dirty="0"/>
              <a:t> при проверке, организация может погасить недоимку за свой </a:t>
            </a:r>
            <a:r>
              <a:rPr lang="ru-RU" sz="1600" dirty="0" smtClean="0"/>
              <a:t>счет. Сейчас </a:t>
            </a:r>
            <a:r>
              <a:rPr lang="ru-RU" sz="1600" dirty="0"/>
              <a:t>НК РФ запрещает уплату НДФЛ за счет средств налогового агента. С 1 января </a:t>
            </a:r>
            <a:r>
              <a:rPr lang="ru-RU" sz="1600" dirty="0" smtClean="0"/>
              <a:t>вводится </a:t>
            </a:r>
            <a:r>
              <a:rPr lang="ru-RU" sz="1600" dirty="0"/>
              <a:t>исключение для случая, когда налог </a:t>
            </a:r>
            <a:r>
              <a:rPr lang="ru-RU" sz="1600" dirty="0" err="1"/>
              <a:t>доначислен</a:t>
            </a:r>
            <a:r>
              <a:rPr lang="ru-RU" sz="1600" dirty="0"/>
              <a:t> в результате проверки</a:t>
            </a:r>
            <a:r>
              <a:rPr lang="ru-RU" sz="1600" dirty="0" smtClean="0"/>
              <a:t>. При этом указанные суммы уплаченного налоговым агентом налога не будут являться доходом данного физического лица. </a:t>
            </a:r>
          </a:p>
          <a:p>
            <a:r>
              <a:rPr lang="ru-RU" sz="1600" dirty="0" smtClean="0"/>
              <a:t>Основание: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Федеральный закон от 29.09.2019 N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325-ФЗ.</a:t>
            </a:r>
          </a:p>
          <a:p>
            <a:endParaRPr lang="ru-RU" sz="1600" dirty="0" smtClean="0">
              <a:solidFill>
                <a:srgbClr val="4476B2"/>
              </a:solidFill>
            </a:endParaRPr>
          </a:p>
          <a:p>
            <a:r>
              <a:rPr lang="ru-RU" sz="1600" dirty="0" smtClean="0">
                <a:solidFill>
                  <a:srgbClr val="4476B2"/>
                </a:solidFill>
              </a:rPr>
              <a:t>5). </a:t>
            </a:r>
            <a:r>
              <a:rPr lang="ru-RU" sz="1600" dirty="0">
                <a:solidFill>
                  <a:srgbClr val="4476B2"/>
                </a:solidFill>
              </a:rPr>
              <a:t>Изменится перечень необлагаемых доходов, закрепленный в НК </a:t>
            </a:r>
            <a:r>
              <a:rPr lang="ru-RU" sz="1600" dirty="0" smtClean="0">
                <a:solidFill>
                  <a:srgbClr val="4476B2"/>
                </a:solidFill>
              </a:rPr>
              <a:t>РФ.</a:t>
            </a:r>
            <a:endParaRPr lang="ru-RU" sz="1600" dirty="0">
              <a:solidFill>
                <a:srgbClr val="4476B2"/>
              </a:solidFill>
            </a:endParaRPr>
          </a:p>
          <a:p>
            <a:r>
              <a:rPr lang="ru-RU" sz="1600" dirty="0">
                <a:solidFill>
                  <a:srgbClr val="4476B2"/>
                </a:solidFill>
              </a:rPr>
              <a:t>Среди доходов, которые с 1 января войдут в перечень необлагаемых:</a:t>
            </a:r>
          </a:p>
          <a:p>
            <a:r>
              <a:rPr lang="ru-RU" sz="1600" dirty="0">
                <a:solidFill>
                  <a:srgbClr val="4476B2"/>
                </a:solidFill>
              </a:rPr>
              <a:t>- </a:t>
            </a:r>
            <a:r>
              <a:rPr lang="ru-RU" sz="1600" dirty="0">
                <a:solidFill>
                  <a:schemeClr val="accent3"/>
                </a:solidFill>
              </a:rPr>
              <a:t>оплата проезда к месту отпуска и обратно работникам, проживающим в районах Крайнего Севера и приравненных к ним местностях</a:t>
            </a:r>
            <a:r>
              <a:rPr lang="ru-RU" sz="1600" dirty="0">
                <a:solidFill>
                  <a:srgbClr val="4476B2"/>
                </a:solidFill>
              </a:rPr>
              <a:t>. Сейчас эти выплаты в перечне прямо не названы. Минфин рекомендует руководствоваться судебной практикой, где стоимость проезда освобождают от обложения НДФЛ;</a:t>
            </a:r>
          </a:p>
          <a:p>
            <a:pPr marL="596502" indent="-285750">
              <a:buFontTx/>
              <a:buChar char="-"/>
            </a:pPr>
            <a:r>
              <a:rPr lang="ru-RU" sz="1600" dirty="0" smtClean="0">
                <a:solidFill>
                  <a:schemeClr val="accent3"/>
                </a:solidFill>
              </a:rPr>
              <a:t>оплата дополнительных выходных </a:t>
            </a:r>
            <a:r>
              <a:rPr lang="ru-RU" sz="1600" dirty="0">
                <a:solidFill>
                  <a:schemeClr val="accent3"/>
                </a:solidFill>
              </a:rPr>
              <a:t>для ухода за ребенком-инвалидом</a:t>
            </a:r>
            <a:r>
              <a:rPr lang="ru-RU" sz="1600" dirty="0">
                <a:solidFill>
                  <a:srgbClr val="4476B2"/>
                </a:solidFill>
              </a:rPr>
              <a:t>. Последняя практика судов и разъяснения </a:t>
            </a:r>
            <a:r>
              <a:rPr lang="ru-RU" sz="1600" dirty="0" smtClean="0">
                <a:solidFill>
                  <a:srgbClr val="4476B2"/>
                </a:solidFill>
              </a:rPr>
              <a:t>Минфина </a:t>
            </a:r>
            <a:r>
              <a:rPr lang="ru-RU" sz="1600" dirty="0">
                <a:solidFill>
                  <a:srgbClr val="4476B2"/>
                </a:solidFill>
              </a:rPr>
              <a:t>были </a:t>
            </a:r>
            <a:r>
              <a:rPr lang="ru-RU" sz="1600" dirty="0" smtClean="0">
                <a:solidFill>
                  <a:srgbClr val="4476B2"/>
                </a:solidFill>
              </a:rPr>
              <a:t>аналогичными. </a:t>
            </a:r>
            <a:r>
              <a:rPr lang="ru-RU" sz="1600" dirty="0">
                <a:solidFill>
                  <a:srgbClr val="4476B2"/>
                </a:solidFill>
              </a:rPr>
              <a:t>Новая норма касается доходов, полученных не ранее 2019 </a:t>
            </a:r>
            <a:r>
              <a:rPr lang="ru-RU" sz="1600" dirty="0" smtClean="0">
                <a:solidFill>
                  <a:srgbClr val="4476B2"/>
                </a:solidFill>
              </a:rPr>
              <a:t>года;</a:t>
            </a:r>
          </a:p>
          <a:p>
            <a:pPr marL="596502" indent="-285750">
              <a:buFontTx/>
              <a:buChar char="-"/>
            </a:pPr>
            <a:r>
              <a:rPr lang="ru-RU" sz="1600" dirty="0" smtClean="0">
                <a:solidFill>
                  <a:schemeClr val="accent3"/>
                </a:solidFill>
              </a:rPr>
              <a:t>единовременные </a:t>
            </a:r>
            <a:r>
              <a:rPr lang="ru-RU" sz="1600" dirty="0">
                <a:solidFill>
                  <a:schemeClr val="accent3"/>
                </a:solidFill>
              </a:rPr>
              <a:t>компенсации </a:t>
            </a:r>
            <a:r>
              <a:rPr lang="ru-RU" sz="1600" dirty="0" smtClean="0">
                <a:solidFill>
                  <a:schemeClr val="accent3"/>
                </a:solidFill>
              </a:rPr>
              <a:t>педагогическим работникам</a:t>
            </a:r>
            <a:r>
              <a:rPr lang="ru-RU" sz="1600" dirty="0">
                <a:solidFill>
                  <a:schemeClr val="accent3"/>
                </a:solidFill>
              </a:rPr>
              <a:t>, полученные в рамках госпрограммы</a:t>
            </a:r>
            <a:r>
              <a:rPr lang="ru-RU" sz="1600" dirty="0">
                <a:solidFill>
                  <a:srgbClr val="4476B2"/>
                </a:solidFill>
              </a:rPr>
              <a:t>. Необлагаемая сумма </a:t>
            </a:r>
            <a:r>
              <a:rPr lang="ru-RU" sz="1600" dirty="0" smtClean="0">
                <a:solidFill>
                  <a:srgbClr val="4476B2"/>
                </a:solidFill>
              </a:rPr>
              <a:t>составит </a:t>
            </a:r>
            <a:r>
              <a:rPr lang="ru-RU" sz="1600" dirty="0">
                <a:solidFill>
                  <a:srgbClr val="4476B2"/>
                </a:solidFill>
              </a:rPr>
              <a:t>1 000 000 руб</a:t>
            </a:r>
            <a:r>
              <a:rPr lang="ru-RU" sz="1600" dirty="0" smtClean="0">
                <a:solidFill>
                  <a:srgbClr val="4476B2"/>
                </a:solidFill>
              </a:rPr>
              <a:t>. Выплаты </a:t>
            </a:r>
            <a:r>
              <a:rPr lang="ru-RU" sz="1600" dirty="0">
                <a:solidFill>
                  <a:srgbClr val="4476B2"/>
                </a:solidFill>
              </a:rPr>
              <a:t>сверх нее будут облагаться налогом по ставке 13%.</a:t>
            </a:r>
          </a:p>
          <a:p>
            <a:r>
              <a:rPr lang="ru-RU" sz="1600" dirty="0" smtClean="0">
                <a:solidFill>
                  <a:srgbClr val="4476B2"/>
                </a:solidFill>
              </a:rPr>
              <a:t>Основание: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Федеральные законы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от 17.06.2019 N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147-ФЗ, от 29.09.2019 № 325-ФЗ.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налогу на доходы физических лиц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вступающие в силу в 2020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9" y="745084"/>
            <a:ext cx="7548638" cy="475672"/>
          </a:xfrm>
        </p:spPr>
        <p:txBody>
          <a:bodyPr/>
          <a:lstStyle/>
          <a:p>
            <a:pPr algn="ctr"/>
            <a:r>
              <a:rPr lang="ru-RU" sz="2000" dirty="0" smtClean="0"/>
              <a:t>Специальный информационный раздел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774" t="14433" r="1129" b="6872"/>
          <a:stretch/>
        </p:blipFill>
        <p:spPr bwMode="auto">
          <a:xfrm>
            <a:off x="874326" y="1700809"/>
            <a:ext cx="7514098" cy="4581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4572000" y="4005065"/>
            <a:ext cx="4176464" cy="960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8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549141" y="548883"/>
            <a:ext cx="8149686" cy="5907637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1944624" y="3782583"/>
              <a:ext cx="3957637" cy="675480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988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9" y="288053"/>
            <a:ext cx="8247384" cy="860409"/>
          </a:xfrm>
        </p:spPr>
        <p:txBody>
          <a:bodyPr>
            <a:normAutofit/>
          </a:bodyPr>
          <a:lstStyle/>
          <a:p>
            <a:pPr algn="ctr"/>
            <a:r>
              <a:rPr lang="ru-RU" sz="2000" cap="all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ДОХОД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1911" y="6173722"/>
            <a:ext cx="607484" cy="3442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2310" dirty="0" smtClean="0">
                <a:solidFill>
                  <a:prstClr val="white"/>
                </a:solidFill>
              </a:rPr>
              <a:t>31</a:t>
            </a:r>
            <a:endParaRPr lang="ru-RU" sz="2310" dirty="0">
              <a:solidFill>
                <a:prstClr val="white"/>
              </a:solidFill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919718" y="1536315"/>
            <a:ext cx="4300152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738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391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275</a:t>
            </a:r>
            <a:r>
              <a:rPr lang="ru-RU" altLang="ru-RU" sz="1449" dirty="0" smtClean="0">
                <a:solidFill>
                  <a:srgbClr val="E46C0A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738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тысяч </a:t>
            </a:r>
            <a:r>
              <a:rPr lang="ru-RU" altLang="ru-RU" sz="1738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зарегистрированных участников,</a:t>
            </a:r>
          </a:p>
          <a:p>
            <a:pPr algn="r">
              <a:defRPr/>
            </a:pPr>
            <a:r>
              <a:rPr lang="en-US" altLang="ru-RU" sz="2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36</a:t>
            </a:r>
            <a:r>
              <a:rPr lang="ru-RU" altLang="ru-RU" sz="1738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%</a:t>
            </a:r>
            <a:r>
              <a:rPr lang="ru-RU" altLang="ru-RU" sz="1738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в 2018 году не платили налоги вообще</a:t>
            </a:r>
          </a:p>
          <a:p>
            <a:pPr algn="r">
              <a:defRPr/>
            </a:pP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87</a:t>
            </a:r>
            <a:r>
              <a:rPr lang="en-US" sz="174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</a:t>
            </a:r>
            <a:r>
              <a:rPr lang="ru-RU" sz="1740" dirty="0" smtClean="0">
                <a:solidFill>
                  <a:srgbClr val="F7964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740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 </a:t>
            </a:r>
            <a:r>
              <a:rPr lang="ru-RU" sz="1740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имели статуса </a:t>
            </a:r>
            <a:r>
              <a:rPr lang="ru-RU" sz="1740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ИП</a:t>
            </a:r>
          </a:p>
          <a:p>
            <a:pPr algn="r">
              <a:defRPr/>
            </a:pPr>
            <a:endParaRPr lang="ru-RU" sz="174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8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30 </a:t>
            </a:r>
            <a:r>
              <a:rPr lang="ru-RU" altLang="ru-RU" sz="175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млрд рублей </a:t>
            </a:r>
            <a:r>
              <a:rPr lang="ru-RU" altLang="ru-RU" sz="175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полученный доход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1,1</a:t>
            </a:r>
            <a:r>
              <a:rPr lang="ru-RU" altLang="ru-RU" sz="1738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млрд </a:t>
            </a:r>
            <a:r>
              <a:rPr lang="ru-RU" altLang="ru-RU" sz="1738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рублей </a:t>
            </a:r>
            <a:r>
              <a:rPr lang="ru-RU" altLang="ru-RU" sz="1738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рассчитанный налог </a:t>
            </a:r>
            <a:endParaRPr lang="ru-RU" altLang="ru-RU" sz="1449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0116" y="999536"/>
            <a:ext cx="2961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Итоги реализации </a:t>
            </a:r>
            <a:r>
              <a:rPr lang="ru-RU" alt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проекта</a:t>
            </a:r>
            <a:endParaRPr lang="ru-RU" sz="2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1819" y="1447708"/>
            <a:ext cx="3447576" cy="154552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7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 пилотных региона</a:t>
            </a:r>
          </a:p>
          <a:p>
            <a:pPr defTabSz="1043056">
              <a:spcBef>
                <a:spcPct val="0"/>
              </a:spcBef>
            </a:pPr>
            <a:r>
              <a:rPr lang="ru-RU" sz="1700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Москва, Московская область и Калужская области, Татарстан</a:t>
            </a:r>
          </a:p>
        </p:txBody>
      </p:sp>
      <p:pic>
        <p:nvPicPr>
          <p:cNvPr id="190" name="Изображение" descr="Изображение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9442" y="1445336"/>
            <a:ext cx="364201" cy="538863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2459424" y="4367147"/>
            <a:ext cx="3114785" cy="196986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виды деятельности:</a:t>
            </a:r>
          </a:p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Перевозка пассажиров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18,4%</a:t>
            </a:r>
          </a:p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Сдача в аренду квартир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7,13%</a:t>
            </a:r>
          </a:p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4,9%</a:t>
            </a:r>
          </a:p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Репетиторство –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3,75%</a:t>
            </a:r>
          </a:p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Маркетинга и реклама  -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2,31%</a:t>
            </a:r>
          </a:p>
        </p:txBody>
      </p:sp>
      <p:pic>
        <p:nvPicPr>
          <p:cNvPr id="198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988" y="5060813"/>
            <a:ext cx="514468" cy="6984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65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 txBox="1">
            <a:spLocks noGrp="1"/>
          </p:cNvSpPr>
          <p:nvPr/>
        </p:nvSpPr>
        <p:spPr bwMode="auto">
          <a:xfrm>
            <a:off x="8402642" y="5865816"/>
            <a:ext cx="5048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lvl1pPr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1875"/>
              </a:lnSpc>
            </a:pPr>
            <a:fld id="{29397E44-2ED5-436A-9C08-2842B77023CD}" type="slidenum">
              <a:rPr lang="ru-RU" sz="2100">
                <a:solidFill>
                  <a:prstClr val="white"/>
                </a:solidFill>
                <a:latin typeface="Calibri" pitchFamily="34" charset="0"/>
              </a:rPr>
              <a:pPr algn="ctr" eaLnBrk="1" hangingPunct="1">
                <a:lnSpc>
                  <a:spcPts val="1875"/>
                </a:lnSpc>
              </a:pPr>
              <a:t>32</a:t>
            </a:fld>
            <a:endParaRPr lang="ru-RU" sz="210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27651" name="Picture 3" descr="C:\Documents and Settings\0003-00-267\Рабочий стол\Для презентации\человечек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7"/>
            <a:ext cx="36750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0803002">
            <a:off x="1835150" y="2708275"/>
            <a:ext cx="914400" cy="12192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>
              <a:defRPr/>
            </a:pPr>
            <a:r>
              <a:rPr lang="ru-RU" sz="4800" b="1" dirty="0">
                <a:solidFill>
                  <a:srgbClr val="005AA9"/>
                </a:solidFill>
              </a:rPr>
              <a:t>Спасибо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1638" y="1989139"/>
            <a:ext cx="914400" cy="12192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>
              <a:defRPr/>
            </a:pPr>
            <a:r>
              <a:rPr lang="ru-RU" sz="4800" b="1" dirty="0">
                <a:solidFill>
                  <a:srgbClr val="005AA9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239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3" y="1196821"/>
            <a:ext cx="8064895" cy="5239375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>
                <a:latin typeface="Times New Roman"/>
              </a:rPr>
              <a:t>6). Вступят </a:t>
            </a:r>
            <a:r>
              <a:rPr lang="ru-RU" sz="1700" dirty="0">
                <a:latin typeface="Times New Roman"/>
              </a:rPr>
              <a:t>в силу изменения, которые касаются списания безнадежного долга </a:t>
            </a:r>
            <a:r>
              <a:rPr lang="ru-RU" sz="1700" dirty="0" smtClean="0">
                <a:latin typeface="Times New Roman"/>
              </a:rPr>
              <a:t>физических лиц.</a:t>
            </a:r>
            <a:endParaRPr lang="ru-RU" sz="1700" b="0" dirty="0">
              <a:latin typeface="Times New Roman"/>
            </a:endParaRPr>
          </a:p>
          <a:p>
            <a:pPr algn="just"/>
            <a:r>
              <a:rPr lang="ru-RU" sz="1700" b="0" dirty="0">
                <a:latin typeface="Times New Roman"/>
              </a:rPr>
              <a:t>С 1 января списание безнадежного долга </a:t>
            </a:r>
            <a:r>
              <a:rPr lang="ru-RU" sz="1700" b="0" dirty="0">
                <a:solidFill>
                  <a:srgbClr val="0000FF"/>
                </a:solidFill>
                <a:latin typeface="Times New Roman"/>
                <a:hlinkClick r:id="rId3"/>
              </a:rPr>
              <a:t>не будет облагаться НДФЛ, если одновременно выполняются два условия:</a:t>
            </a:r>
          </a:p>
          <a:p>
            <a:pPr algn="just"/>
            <a:r>
              <a:rPr lang="ru-RU" sz="1700" b="0" dirty="0">
                <a:latin typeface="Times New Roman"/>
              </a:rPr>
              <a:t>- физлицо-должник не признается взаимозависимым с кредитором и не является его работником. Условие должно выполняться в течение всего периода задолженности;</a:t>
            </a:r>
          </a:p>
          <a:p>
            <a:pPr algn="just"/>
            <a:r>
              <a:rPr lang="ru-RU" sz="1700" b="0" dirty="0">
                <a:latin typeface="Times New Roman"/>
              </a:rPr>
              <a:t>- это не является матпомощью или встречным исполнением обязательств.</a:t>
            </a:r>
          </a:p>
          <a:p>
            <a:pPr algn="just"/>
            <a:r>
              <a:rPr lang="ru-RU" sz="1700" b="0" dirty="0">
                <a:latin typeface="Times New Roman"/>
              </a:rPr>
              <a:t>Если ситуация не подпадает под льготу, то датой получения дохода будет дата признания долга безнадежным. Это </a:t>
            </a:r>
            <a:r>
              <a:rPr lang="ru-RU" sz="1700" b="0" dirty="0">
                <a:solidFill>
                  <a:schemeClr val="accent6">
                    <a:lumMod val="50000"/>
                  </a:schemeClr>
                </a:solidFill>
                <a:latin typeface="Times New Roman"/>
                <a:hlinkClick r:id="rId4"/>
              </a:rPr>
              <a:t>правило не зависит от того, кто является кредитором: взаимозависимое лицо или нет.</a:t>
            </a:r>
          </a:p>
          <a:p>
            <a:pPr algn="just"/>
            <a:r>
              <a:rPr lang="ru-RU" sz="1700" b="0" dirty="0">
                <a:latin typeface="Times New Roman"/>
              </a:rPr>
              <a:t>Сейчас для взаимозависимых лиц датой получения дохода признается </a:t>
            </a:r>
            <a:r>
              <a:rPr lang="ru-RU" sz="1700" b="0" dirty="0">
                <a:solidFill>
                  <a:srgbClr val="0000FF"/>
                </a:solidFill>
                <a:latin typeface="Times New Roman"/>
                <a:hlinkClick r:id="rId5"/>
              </a:rPr>
              <a:t>дата списания долга с баланса организации, для других лиц - </a:t>
            </a:r>
            <a:r>
              <a:rPr lang="ru-RU" sz="1700" b="0" dirty="0">
                <a:solidFill>
                  <a:srgbClr val="0000FF"/>
                </a:solidFill>
                <a:latin typeface="Times New Roman"/>
                <a:hlinkClick r:id="rId6"/>
              </a:rPr>
              <a:t>дата прекращения обязательства.</a:t>
            </a:r>
          </a:p>
          <a:p>
            <a:pPr algn="just"/>
            <a:r>
              <a:rPr lang="ru-RU" sz="1700" b="0" dirty="0" smtClean="0">
                <a:latin typeface="Times New Roman"/>
              </a:rPr>
              <a:t>Основание:</a:t>
            </a:r>
            <a:r>
              <a:rPr lang="ru-RU" sz="1700" b="0" i="1" dirty="0" smtClean="0">
                <a:latin typeface="Times New Roman"/>
              </a:rPr>
              <a:t> </a:t>
            </a:r>
            <a:r>
              <a:rPr lang="ru-RU" sz="1700" b="0" dirty="0">
                <a:solidFill>
                  <a:srgbClr val="993300"/>
                </a:solidFill>
                <a:latin typeface="Times New Roman"/>
              </a:rPr>
              <a:t>Федеральный </a:t>
            </a:r>
            <a:r>
              <a:rPr lang="ru-RU" sz="1700" b="0" dirty="0" smtClean="0">
                <a:solidFill>
                  <a:srgbClr val="993300"/>
                </a:solidFill>
                <a:latin typeface="Times New Roman"/>
              </a:rPr>
              <a:t>закон от 26.07.2019 № 210-ФЗ.</a:t>
            </a:r>
            <a:endParaRPr lang="ru-RU" sz="1700" b="0" dirty="0">
              <a:solidFill>
                <a:srgbClr val="993300"/>
              </a:solidFill>
              <a:latin typeface="Times New Roman"/>
              <a:hlinkClick r:id="rId7"/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налогу на доходы физических лиц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вступающие в силу в 2020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3" y="1196821"/>
            <a:ext cx="8064895" cy="5239375"/>
          </a:xfrm>
        </p:spPr>
        <p:txBody>
          <a:bodyPr>
            <a:noAutofit/>
          </a:bodyPr>
          <a:lstStyle/>
          <a:p>
            <a:pPr algn="just"/>
            <a:r>
              <a:rPr lang="ru-RU" sz="1700" dirty="0">
                <a:latin typeface="Times New Roman"/>
              </a:rPr>
              <a:t>7). Налоговая база по доходам в виде выигрышей, полученных от участия в азартных играх, </a:t>
            </a:r>
            <a:r>
              <a:rPr lang="ru-RU" sz="1700" u="sng" dirty="0">
                <a:latin typeface="Times New Roman"/>
              </a:rPr>
              <a:t>проводимых в казино и залах игровых автоматов</a:t>
            </a:r>
            <a:r>
              <a:rPr lang="ru-RU" sz="1700" dirty="0">
                <a:latin typeface="Times New Roman"/>
              </a:rPr>
              <a:t>, </a:t>
            </a:r>
            <a:r>
              <a:rPr lang="ru-RU" sz="1700" dirty="0" smtClean="0">
                <a:latin typeface="Times New Roman"/>
              </a:rPr>
              <a:t>будет определяться </a:t>
            </a:r>
            <a:r>
              <a:rPr lang="ru-RU" sz="1700" dirty="0">
                <a:latin typeface="Times New Roman"/>
              </a:rPr>
              <a:t>как положительная разница между денежными средствами, полученными участником азартных игр от организаторов азартных игр, и денежными средствами, уплаченными участником азартных игр организаторам азартных игр в обмен на предъявленные обменные знаки игорного заведения в течение налогового периода, в порядке, предусмотренном настоящим пунктом.</a:t>
            </a:r>
          </a:p>
          <a:p>
            <a:pPr algn="just"/>
            <a:r>
              <a:rPr lang="ru-RU" sz="1700" dirty="0">
                <a:latin typeface="Times New Roman"/>
              </a:rPr>
              <a:t>Определение налоговой базы и исчисление суммы налога производятся налоговым органом по истечении налогового периода на основании данных, полученных от организаторов азартных игр, проводимых в казино и залах игровых автоматов, в соответствии с законодательством Российской Федерации о применении контрольно-кассовой техники.</a:t>
            </a:r>
          </a:p>
          <a:p>
            <a:pPr algn="just"/>
            <a:r>
              <a:rPr lang="ru-RU" sz="1700" u="sng" dirty="0">
                <a:latin typeface="Times New Roman"/>
              </a:rPr>
              <a:t>Налогоплательщики, получившие доходы в виде выигрышей от участия в азартных играх, проводимых в казино и залах игровых автоматов, уплачивают налог не позднее 1 декабря года, следующего за истекшим налоговым периодом, на основании направленного налоговым органом налогового уведомления об уплате налога.</a:t>
            </a:r>
            <a:endParaRPr lang="ru-RU" sz="1700" u="sng" dirty="0" smtClean="0">
              <a:latin typeface="Times New Roman"/>
            </a:endParaRPr>
          </a:p>
          <a:p>
            <a:pPr algn="just"/>
            <a:r>
              <a:rPr lang="ru-RU" sz="1700" b="0" dirty="0" smtClean="0">
                <a:latin typeface="Times New Roman"/>
              </a:rPr>
              <a:t>Основание:</a:t>
            </a:r>
            <a:r>
              <a:rPr lang="ru-RU" sz="1700" b="0" i="1" dirty="0" smtClean="0">
                <a:latin typeface="Times New Roman"/>
              </a:rPr>
              <a:t> </a:t>
            </a:r>
            <a:r>
              <a:rPr lang="ru-RU" sz="1700" b="0" dirty="0">
                <a:solidFill>
                  <a:srgbClr val="993300"/>
                </a:solidFill>
                <a:latin typeface="Times New Roman"/>
              </a:rPr>
              <a:t>Федеральный </a:t>
            </a:r>
            <a:r>
              <a:rPr lang="ru-RU" sz="1700" b="0" dirty="0" smtClean="0">
                <a:solidFill>
                  <a:srgbClr val="993300"/>
                </a:solidFill>
                <a:latin typeface="Times New Roman"/>
              </a:rPr>
              <a:t>закон от 29.09.2019 № 325-ФЗ.</a:t>
            </a:r>
            <a:endParaRPr lang="ru-RU" sz="1700" b="0" dirty="0">
              <a:solidFill>
                <a:srgbClr val="993300"/>
              </a:solidFill>
              <a:latin typeface="Times New Roman"/>
              <a:hlinkClick r:id="rId3"/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налогу на доходы физических лиц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вступающие в силу в 2020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3" y="1196821"/>
            <a:ext cx="8064895" cy="5239375"/>
          </a:xfrm>
        </p:spPr>
        <p:txBody>
          <a:bodyPr>
            <a:noAutofit/>
          </a:bodyPr>
          <a:lstStyle/>
          <a:p>
            <a:pPr algn="just"/>
            <a:r>
              <a:rPr lang="ru-RU" sz="1700" dirty="0">
                <a:latin typeface="Times New Roman"/>
              </a:rPr>
              <a:t>8). </a:t>
            </a:r>
            <a:r>
              <a:rPr lang="ru-RU" sz="1700" dirty="0" smtClean="0">
                <a:latin typeface="Times New Roman"/>
              </a:rPr>
              <a:t>Установлен </a:t>
            </a:r>
            <a:r>
              <a:rPr lang="ru-RU" sz="1700" dirty="0">
                <a:latin typeface="Times New Roman"/>
              </a:rPr>
              <a:t>алгоритм определения базы по НДФЛ в случае получения недвижимости в </a:t>
            </a:r>
            <a:r>
              <a:rPr lang="ru-RU" sz="1700" dirty="0" smtClean="0">
                <a:latin typeface="Times New Roman"/>
              </a:rPr>
              <a:t>дар.</a:t>
            </a:r>
            <a:endParaRPr lang="ru-RU" sz="1700" dirty="0">
              <a:latin typeface="Times New Roman"/>
            </a:endParaRPr>
          </a:p>
          <a:p>
            <a:pPr algn="just"/>
            <a:r>
              <a:rPr lang="ru-RU" sz="1700" dirty="0">
                <a:latin typeface="Times New Roman"/>
              </a:rPr>
              <a:t>Как и прежде, от обложения НДФЛ будут освобождаться доходы в натуральной форме, полученные физическими лицами в виде недвижимого имущества по договору дарения, если даритель и одаряемый являются членами семьи и (или) близкими родственниками (супругами, родителями и детьми, дедушкой, бабушкой и внуками, братьями и </a:t>
            </a:r>
            <a:r>
              <a:rPr lang="ru-RU" sz="1700" dirty="0" smtClean="0">
                <a:latin typeface="Times New Roman"/>
              </a:rPr>
              <a:t>сестрами). Если же </a:t>
            </a:r>
            <a:r>
              <a:rPr lang="ru-RU" sz="1700" dirty="0">
                <a:latin typeface="Times New Roman"/>
              </a:rPr>
              <a:t>в качестве дарителя выступает физическое лицо, не являющееся членом семьи или близким родственником одаряемого, должен быть исчислен и уплачен налог.</a:t>
            </a:r>
          </a:p>
          <a:p>
            <a:pPr algn="just"/>
            <a:r>
              <a:rPr lang="ru-RU" sz="1700" dirty="0">
                <a:latin typeface="Times New Roman"/>
              </a:rPr>
              <a:t>По новым правилам при определении налоговой базы доходы налогоплательщика при получении в порядке дарения объекта недвижимости будут приниматься равными кадастровой стоимости этого объекта, внесенной в ЕГРН и подлежащей применению с 1 января года, в котором осуществлена государственная регистрация перехода права собственности на соответствующий объект недвижимости (при получении доли в объекте недвижимости - соответствующей доле кадастровой стоимости этого объекта).</a:t>
            </a:r>
          </a:p>
          <a:p>
            <a:pPr algn="just"/>
            <a:r>
              <a:rPr lang="ru-RU" sz="1700" b="0" dirty="0" smtClean="0">
                <a:latin typeface="Times New Roman"/>
              </a:rPr>
              <a:t>Основание:</a:t>
            </a:r>
            <a:r>
              <a:rPr lang="ru-RU" sz="1700" b="0" i="1" dirty="0" smtClean="0">
                <a:latin typeface="Times New Roman"/>
              </a:rPr>
              <a:t> </a:t>
            </a:r>
            <a:r>
              <a:rPr lang="ru-RU" sz="1700" b="0" dirty="0">
                <a:solidFill>
                  <a:srgbClr val="993300"/>
                </a:solidFill>
                <a:latin typeface="Times New Roman"/>
              </a:rPr>
              <a:t>Федеральный </a:t>
            </a:r>
            <a:r>
              <a:rPr lang="ru-RU" sz="1700" b="0" dirty="0" smtClean="0">
                <a:solidFill>
                  <a:srgbClr val="993300"/>
                </a:solidFill>
                <a:latin typeface="Times New Roman"/>
              </a:rPr>
              <a:t>закон от 29.09.2019 № 325-ФЗ.</a:t>
            </a:r>
            <a:endParaRPr lang="ru-RU" sz="1700" b="0" dirty="0">
              <a:solidFill>
                <a:srgbClr val="993300"/>
              </a:solidFill>
              <a:latin typeface="Times New Roman"/>
              <a:hlinkClick r:id="rId3"/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налогу на доходы физических лиц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вступающие в силу в 2020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3" y="1196821"/>
            <a:ext cx="8064895" cy="5239375"/>
          </a:xfrm>
        </p:spPr>
        <p:txBody>
          <a:bodyPr>
            <a:noAutofit/>
          </a:bodyPr>
          <a:lstStyle/>
          <a:p>
            <a:pPr algn="just"/>
            <a:r>
              <a:rPr lang="ru-RU" sz="1700" dirty="0">
                <a:latin typeface="Times New Roman"/>
              </a:rPr>
              <a:t>9). Если </a:t>
            </a:r>
            <a:r>
              <a:rPr lang="ru-RU" sz="1700" dirty="0" smtClean="0">
                <a:latin typeface="Times New Roman"/>
              </a:rPr>
              <a:t>организация </a:t>
            </a:r>
            <a:r>
              <a:rPr lang="ru-RU" sz="1700" dirty="0">
                <a:latin typeface="Times New Roman"/>
              </a:rPr>
              <a:t>имеет несколько обособленных подразделений, находящихся на территории одного муниципального образования, </a:t>
            </a:r>
            <a:r>
              <a:rPr lang="ru-RU" sz="1700" dirty="0" smtClean="0">
                <a:latin typeface="Times New Roman"/>
              </a:rPr>
              <a:t>такая организация </a:t>
            </a:r>
            <a:r>
              <a:rPr lang="ru-RU" sz="1700" dirty="0">
                <a:latin typeface="Times New Roman"/>
              </a:rPr>
              <a:t>будет вправе выбрать </a:t>
            </a:r>
            <a:r>
              <a:rPr lang="ru-RU" sz="1700" dirty="0" smtClean="0">
                <a:latin typeface="Times New Roman"/>
              </a:rPr>
              <a:t>одно из них </a:t>
            </a:r>
            <a:r>
              <a:rPr lang="ru-RU" sz="1700" dirty="0">
                <a:latin typeface="Times New Roman"/>
              </a:rPr>
              <a:t>и представлять </a:t>
            </a:r>
            <a:r>
              <a:rPr lang="ru-RU" sz="1700" dirty="0" smtClean="0">
                <a:latin typeface="Times New Roman"/>
              </a:rPr>
              <a:t>отчетность </a:t>
            </a:r>
            <a:r>
              <a:rPr lang="ru-RU" sz="1700" dirty="0">
                <a:latin typeface="Times New Roman"/>
              </a:rPr>
              <a:t>по </a:t>
            </a:r>
            <a:r>
              <a:rPr lang="ru-RU" sz="1700" dirty="0" smtClean="0">
                <a:latin typeface="Times New Roman"/>
              </a:rPr>
              <a:t>НДФЛ по месту нахождения этого подразделения за все обособленные подразделения, расположенные на территории этого муниципального образования. О </a:t>
            </a:r>
            <a:r>
              <a:rPr lang="ru-RU" sz="1700" dirty="0">
                <a:latin typeface="Times New Roman"/>
              </a:rPr>
              <a:t>выборе такого подразделения налоговый агент обязан будет уведомить налоговый орган до 1 января. Уведомление о выборе налогового органа не подлежит изменению в течение </a:t>
            </a:r>
            <a:r>
              <a:rPr lang="ru-RU" sz="1700" dirty="0" smtClean="0">
                <a:latin typeface="Times New Roman"/>
              </a:rPr>
              <a:t>года.</a:t>
            </a:r>
            <a:endParaRPr lang="ru-RU" sz="1700" dirty="0">
              <a:latin typeface="Times New Roman"/>
            </a:endParaRPr>
          </a:p>
          <a:p>
            <a:pPr algn="just"/>
            <a:r>
              <a:rPr lang="ru-RU" sz="1700" b="0" dirty="0" smtClean="0">
                <a:latin typeface="Times New Roman"/>
              </a:rPr>
              <a:t>Основание:</a:t>
            </a:r>
            <a:r>
              <a:rPr lang="ru-RU" sz="1700" b="0" i="1" dirty="0" smtClean="0">
                <a:latin typeface="Times New Roman"/>
              </a:rPr>
              <a:t> </a:t>
            </a:r>
            <a:r>
              <a:rPr lang="ru-RU" sz="1700" b="0" dirty="0">
                <a:solidFill>
                  <a:srgbClr val="993300"/>
                </a:solidFill>
                <a:latin typeface="Times New Roman"/>
              </a:rPr>
              <a:t>Федеральный </a:t>
            </a:r>
            <a:r>
              <a:rPr lang="ru-RU" sz="1700" b="0" dirty="0" smtClean="0">
                <a:solidFill>
                  <a:srgbClr val="993300"/>
                </a:solidFill>
                <a:latin typeface="Times New Roman"/>
              </a:rPr>
              <a:t>закон от 29.09.2019 № 325-ФЗ.</a:t>
            </a:r>
            <a:endParaRPr lang="ru-RU" sz="1700" b="0" dirty="0">
              <a:solidFill>
                <a:srgbClr val="993300"/>
              </a:solidFill>
              <a:latin typeface="Times New Roman"/>
              <a:hlinkClick r:id="rId3"/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налогу на доходы физических лиц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вступающие в силу в 2020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3" y="1196821"/>
            <a:ext cx="8064895" cy="5239375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>
                <a:latin typeface="Times New Roman"/>
              </a:rPr>
              <a:t>1</a:t>
            </a:r>
            <a:r>
              <a:rPr lang="ru-RU" sz="1700" dirty="0">
                <a:latin typeface="Times New Roman"/>
              </a:rPr>
              <a:t>). С 01.01.2021 в случае, если налоговая декларация по НДФЛ в отношении доходов, полученных налогоплательщиком от продажи либо в результате дарения недвижимого имущества, </a:t>
            </a:r>
            <a:r>
              <a:rPr lang="ru-RU" sz="1700" dirty="0" smtClean="0">
                <a:latin typeface="Times New Roman"/>
              </a:rPr>
              <a:t>не будет </a:t>
            </a:r>
            <a:r>
              <a:rPr lang="ru-RU" sz="1700" dirty="0">
                <a:latin typeface="Times New Roman"/>
              </a:rPr>
              <a:t>представлена в налоговый орган в установленный </a:t>
            </a:r>
            <a:r>
              <a:rPr lang="ru-RU" sz="1700" dirty="0" smtClean="0">
                <a:latin typeface="Times New Roman"/>
              </a:rPr>
              <a:t>срок (30.04.2021), налоговый орган будет иметь право провести камеральную налоговую проверку без декларации </a:t>
            </a:r>
            <a:r>
              <a:rPr lang="ru-RU" sz="1700" dirty="0">
                <a:latin typeface="Times New Roman"/>
              </a:rPr>
              <a:t>на основе </a:t>
            </a:r>
            <a:r>
              <a:rPr lang="ru-RU" sz="1700" dirty="0" smtClean="0">
                <a:latin typeface="Times New Roman"/>
              </a:rPr>
              <a:t>имеющихся у налогового органа </a:t>
            </a:r>
            <a:r>
              <a:rPr lang="ru-RU" sz="1700" dirty="0">
                <a:latin typeface="Times New Roman"/>
              </a:rPr>
              <a:t>документов (информации) о таком налогоплательщике и об указанных доходах.</a:t>
            </a:r>
          </a:p>
          <a:p>
            <a:pPr lvl="0" algn="just"/>
            <a:r>
              <a:rPr lang="ru-RU" sz="1700" b="0" dirty="0">
                <a:latin typeface="Times New Roman"/>
              </a:rPr>
              <a:t>Основание:</a:t>
            </a:r>
            <a:r>
              <a:rPr lang="ru-RU" sz="1700" b="0" i="1" dirty="0">
                <a:latin typeface="Times New Roman"/>
              </a:rPr>
              <a:t> </a:t>
            </a:r>
            <a:r>
              <a:rPr lang="ru-RU" sz="1700" b="0" dirty="0">
                <a:solidFill>
                  <a:srgbClr val="993300"/>
                </a:solidFill>
                <a:latin typeface="Times New Roman"/>
              </a:rPr>
              <a:t>Федеральный закон от </a:t>
            </a:r>
            <a:r>
              <a:rPr lang="ru-RU" sz="1700" b="0" dirty="0" smtClean="0">
                <a:solidFill>
                  <a:srgbClr val="993300"/>
                </a:solidFill>
                <a:latin typeface="Times New Roman"/>
              </a:rPr>
              <a:t>29.09.2019 </a:t>
            </a:r>
            <a:r>
              <a:rPr lang="ru-RU" sz="1700" b="0" dirty="0">
                <a:solidFill>
                  <a:srgbClr val="993300"/>
                </a:solidFill>
                <a:latin typeface="Times New Roman"/>
              </a:rPr>
              <a:t>№ </a:t>
            </a:r>
            <a:r>
              <a:rPr lang="ru-RU" sz="1700" b="0" dirty="0" smtClean="0">
                <a:solidFill>
                  <a:srgbClr val="993300"/>
                </a:solidFill>
                <a:latin typeface="Times New Roman"/>
              </a:rPr>
              <a:t>325-ФЗ.</a:t>
            </a:r>
          </a:p>
          <a:p>
            <a:pPr lvl="0" algn="just"/>
            <a:endParaRPr lang="ru-RU" sz="1700" b="0" dirty="0" smtClean="0">
              <a:solidFill>
                <a:srgbClr val="993300"/>
              </a:solidFill>
              <a:latin typeface="Times New Roman"/>
              <a:hlinkClick r:id="rId3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2). Налоговые агенты будут обязаны по итогам года в налоговые органы документ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содержащий сведения о доходах физических лиц истекшего налогового периода и суммах налога, исчисленных, удержанных и перечисленных в бюджетную систему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РФ (сейчас это форма 2-НДФЛ),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 2021 год и последующие налоговые периоды,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представить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составе расчета сумм НДФЛ, исчисленных и удержанных налоговым агентом. То есть с 2021 года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формы 2-НДФЛ и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6-НДФЛ будут объединены.</a:t>
            </a:r>
          </a:p>
          <a:p>
            <a:pPr lvl="0" algn="just"/>
            <a:r>
              <a:rPr lang="ru-RU" sz="1700" b="0" dirty="0">
                <a:latin typeface="Times New Roman"/>
              </a:rPr>
              <a:t>Основание:</a:t>
            </a:r>
            <a:r>
              <a:rPr lang="ru-RU" sz="1700" b="0" i="1" dirty="0">
                <a:latin typeface="Times New Roman"/>
              </a:rPr>
              <a:t> </a:t>
            </a:r>
            <a:r>
              <a:rPr lang="ru-RU" sz="1700" b="0" dirty="0">
                <a:solidFill>
                  <a:srgbClr val="993300"/>
                </a:solidFill>
                <a:latin typeface="Times New Roman"/>
              </a:rPr>
              <a:t>Федеральный закон от 29.09.2019 № 325-ФЗ.</a:t>
            </a:r>
          </a:p>
          <a:p>
            <a:pPr lvl="0" algn="just"/>
            <a:endParaRPr lang="ru-RU" sz="1700" b="0" dirty="0">
              <a:solidFill>
                <a:srgbClr val="993300"/>
              </a:solidFill>
              <a:latin typeface="Times New Roman"/>
              <a:hlinkClick r:id="rId3"/>
            </a:endParaRPr>
          </a:p>
          <a:p>
            <a:pPr algn="just"/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налогу на доходы физических лиц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вступающие в силу в 2021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3" y="1196821"/>
            <a:ext cx="8064895" cy="5239375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>
                <a:latin typeface="Times New Roman"/>
              </a:rPr>
              <a:t>1</a:t>
            </a:r>
            <a:r>
              <a:rPr lang="ru-RU" sz="1700" dirty="0">
                <a:latin typeface="Times New Roman"/>
              </a:rPr>
              <a:t>). Сдавать </a:t>
            </a:r>
            <a:r>
              <a:rPr lang="ru-RU" sz="1700" dirty="0" smtClean="0">
                <a:latin typeface="Times New Roman"/>
              </a:rPr>
              <a:t>расчет по страховым взносам (РСВ) </a:t>
            </a:r>
            <a:r>
              <a:rPr lang="ru-RU" sz="1700" dirty="0">
                <a:latin typeface="Times New Roman"/>
              </a:rPr>
              <a:t>в электронном виде придется большему числу </a:t>
            </a:r>
            <a:r>
              <a:rPr lang="ru-RU" sz="1700" dirty="0" smtClean="0">
                <a:latin typeface="Times New Roman"/>
              </a:rPr>
              <a:t>организаций.</a:t>
            </a:r>
            <a:endParaRPr lang="ru-RU" sz="1700" dirty="0">
              <a:latin typeface="Times New Roman"/>
            </a:endParaRPr>
          </a:p>
          <a:p>
            <a:pPr algn="just"/>
            <a:r>
              <a:rPr lang="ru-RU" sz="1700" dirty="0">
                <a:latin typeface="Times New Roman"/>
              </a:rPr>
              <a:t>Для организаций, численность штата которых составляет от 11 человек, будет обязательна электронная форма расчета. Сейчас это касается компаний со штатом от 25 человек</a:t>
            </a:r>
            <a:r>
              <a:rPr lang="ru-RU" sz="1700" dirty="0" smtClean="0">
                <a:latin typeface="Times New Roman"/>
              </a:rPr>
              <a:t>. Поправка </a:t>
            </a:r>
            <a:r>
              <a:rPr lang="ru-RU" sz="1700" dirty="0">
                <a:latin typeface="Times New Roman"/>
              </a:rPr>
              <a:t>затронет отчетность в том числе за 2019 год. </a:t>
            </a:r>
          </a:p>
          <a:p>
            <a:pPr algn="just"/>
            <a:r>
              <a:rPr lang="ru-RU" sz="1700" dirty="0">
                <a:latin typeface="Times New Roman"/>
              </a:rPr>
              <a:t>Основание: </a:t>
            </a:r>
            <a:r>
              <a:rPr lang="ru-RU" sz="1700" dirty="0">
                <a:solidFill>
                  <a:srgbClr val="993300"/>
                </a:solidFill>
                <a:latin typeface="Times New Roman"/>
              </a:rPr>
              <a:t>Федеральный закон от 29.09.2019 N 325-ФЗ, </a:t>
            </a:r>
            <a:r>
              <a:rPr lang="ru-RU" sz="1700" dirty="0" smtClean="0">
                <a:solidFill>
                  <a:srgbClr val="993300"/>
                </a:solidFill>
                <a:latin typeface="Times New Roman"/>
              </a:rPr>
              <a:t>письмо </a:t>
            </a:r>
            <a:r>
              <a:rPr lang="ru-RU" sz="1700" dirty="0">
                <a:solidFill>
                  <a:srgbClr val="993300"/>
                </a:solidFill>
                <a:latin typeface="Times New Roman"/>
              </a:rPr>
              <a:t>ФНС России от 15.11.2019 N БС-4-11/23242</a:t>
            </a:r>
            <a:r>
              <a:rPr lang="ru-RU" sz="1700" dirty="0" smtClean="0">
                <a:solidFill>
                  <a:srgbClr val="993300"/>
                </a:solidFill>
                <a:latin typeface="Times New Roman"/>
              </a:rPr>
              <a:t>@.</a:t>
            </a:r>
          </a:p>
          <a:p>
            <a:pPr algn="just"/>
            <a:endParaRPr lang="ru-RU" sz="1700" dirty="0" smtClean="0">
              <a:solidFill>
                <a:srgbClr val="4476B2"/>
              </a:solidFill>
              <a:latin typeface="Times New Roman"/>
            </a:endParaRPr>
          </a:p>
          <a:p>
            <a:pPr algn="just"/>
            <a:r>
              <a:rPr lang="ru-RU" sz="1700" dirty="0" smtClean="0">
                <a:solidFill>
                  <a:srgbClr val="4476B2"/>
                </a:solidFill>
                <a:latin typeface="Times New Roman"/>
              </a:rPr>
              <a:t>2). </a:t>
            </a:r>
            <a:r>
              <a:rPr lang="ru-RU" sz="1700" dirty="0">
                <a:solidFill>
                  <a:srgbClr val="4476B2"/>
                </a:solidFill>
                <a:latin typeface="Times New Roman"/>
              </a:rPr>
              <a:t>В контрольные соотношения по расчету </a:t>
            </a:r>
            <a:r>
              <a:rPr lang="ru-RU" sz="1700" dirty="0" smtClean="0">
                <a:solidFill>
                  <a:srgbClr val="4476B2"/>
                </a:solidFill>
                <a:latin typeface="Times New Roman"/>
              </a:rPr>
              <a:t>по страховым взносам </a:t>
            </a:r>
            <a:r>
              <a:rPr lang="ru-RU" sz="1700" dirty="0">
                <a:solidFill>
                  <a:srgbClr val="4476B2"/>
                </a:solidFill>
                <a:latin typeface="Times New Roman"/>
              </a:rPr>
              <a:t>введены контрольные соотношения: сравнение средней зарплаты по организации с МРОТ и средней зарплатой в регионе (по отрасли экономики за предыдущий год).</a:t>
            </a:r>
          </a:p>
          <a:p>
            <a:pPr algn="just"/>
            <a:r>
              <a:rPr lang="ru-RU" sz="1700" dirty="0">
                <a:solidFill>
                  <a:srgbClr val="4476B2"/>
                </a:solidFill>
                <a:latin typeface="Times New Roman"/>
              </a:rPr>
              <a:t>Основание:</a:t>
            </a:r>
            <a:r>
              <a:rPr lang="ru-RU" sz="1700" dirty="0">
                <a:solidFill>
                  <a:srgbClr val="993300"/>
                </a:solidFill>
                <a:latin typeface="Times New Roman"/>
              </a:rPr>
              <a:t> Письмо ФНС России от 17.10.2019 N </a:t>
            </a:r>
            <a:r>
              <a:rPr lang="ru-RU" sz="1700" dirty="0" smtClean="0">
                <a:solidFill>
                  <a:srgbClr val="993300"/>
                </a:solidFill>
                <a:latin typeface="Times New Roman"/>
              </a:rPr>
              <a:t>БС-4-11/21382@.</a:t>
            </a:r>
            <a:endParaRPr lang="ru-RU" sz="1700" dirty="0">
              <a:solidFill>
                <a:srgbClr val="993300"/>
              </a:solidFill>
              <a:latin typeface="Times New Roman"/>
            </a:endParaRPr>
          </a:p>
          <a:p>
            <a:pPr algn="just"/>
            <a:endParaRPr lang="ru-RU" sz="1700" dirty="0">
              <a:solidFill>
                <a:srgbClr val="993300"/>
              </a:solidFill>
              <a:latin typeface="Times New Roman"/>
            </a:endParaRPr>
          </a:p>
          <a:p>
            <a:pPr algn="just"/>
            <a:endParaRPr lang="ru-RU" sz="1700" dirty="0">
              <a:solidFill>
                <a:srgbClr val="993300"/>
              </a:solidFill>
              <a:latin typeface="Times New Roman"/>
            </a:endParaRPr>
          </a:p>
          <a:p>
            <a:pPr algn="just"/>
            <a:endParaRPr lang="ru-RU" sz="1700" dirty="0">
              <a:solidFill>
                <a:srgbClr val="993300"/>
              </a:solidFill>
              <a:latin typeface="Times New Roman"/>
            </a:endParaRPr>
          </a:p>
          <a:p>
            <a:pPr algn="just"/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51" y="501140"/>
            <a:ext cx="7853821" cy="69568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страховым взносам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вступающие в силу в 2020 году</a:t>
            </a:r>
            <a: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  <a:t/>
            </a:r>
            <a:br>
              <a:rPr lang="ru-RU" sz="2400" dirty="0">
                <a:solidFill>
                  <a:schemeClr val="dk1"/>
                </a:solidFill>
                <a:latin typeface="Arial Narrow" panose="020B0606020202030204" pitchFamily="34" charset="0"/>
                <a:ea typeface="Trebuchet MS"/>
                <a:cs typeface="Times New Roman" panose="02020603050405020304" pitchFamily="18" charset="0"/>
                <a:sym typeface="Trebuchet MS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8_Петрушин 05.04.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9_Петрушин 05.04.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етрушин 05.04.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Петрушин 05.04.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Петрушин 05.04.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Петрушин 05.04.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Петрушин 05.04.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Петрушин 05.04.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6_Петрушин 05.04.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7_Петрушин 05.04.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11164</TotalTime>
  <Words>3067</Words>
  <Application>Microsoft Office PowerPoint</Application>
  <PresentationFormat>Экран (4:3)</PresentationFormat>
  <Paragraphs>295</Paragraphs>
  <Slides>32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9_Present_FNS2012_A4</vt:lpstr>
      <vt:lpstr>Петрушин 05.04.2017</vt:lpstr>
      <vt:lpstr>1_Петрушин 05.04.2017</vt:lpstr>
      <vt:lpstr>2_Петрушин 05.04.2017</vt:lpstr>
      <vt:lpstr>3_Петрушин 05.04.2017</vt:lpstr>
      <vt:lpstr>4_Петрушин 05.04.2017</vt:lpstr>
      <vt:lpstr>5_Петрушин 05.04.2017</vt:lpstr>
      <vt:lpstr>6_Петрушин 05.04.2017</vt:lpstr>
      <vt:lpstr>7_Петрушин 05.04.2017</vt:lpstr>
      <vt:lpstr>8_Петрушин 05.04.2017</vt:lpstr>
      <vt:lpstr>9_Петрушин 05.04.2017</vt:lpstr>
      <vt:lpstr>Презентация PowerPoint</vt:lpstr>
      <vt:lpstr> Основные изменения законодательства по налогу на доходы физических лиц, вступающие в силу в 2020 году </vt:lpstr>
      <vt:lpstr> Основные изменения законодательства по налогу на доходы физических лиц, вступающие в силу в 2020 году </vt:lpstr>
      <vt:lpstr> Основные изменения законодательства по налогу на доходы физических лиц, вступающие в силу в 2020 году </vt:lpstr>
      <vt:lpstr> Основные изменения законодательства по налогу на доходы физических лиц, вступающие в силу в 2020 году </vt:lpstr>
      <vt:lpstr> Основные изменения законодательства по налогу на доходы физических лиц, вступающие в силу в 2020 году </vt:lpstr>
      <vt:lpstr> Основные изменения законодательства по налогу на доходы физических лиц, вступающие в силу в 2020 году </vt:lpstr>
      <vt:lpstr> Основные изменения законодательства по налогу на доходы физических лиц, вступающие в силу в 2021 году </vt:lpstr>
      <vt:lpstr> Основные изменения законодательства по страховым взносам, вступающие в силу в 2020 году </vt:lpstr>
      <vt:lpstr> Основные изменения законодательства по страховым взносам, вступающие в силу в 2020 году </vt:lpstr>
      <vt:lpstr> Основные изменения законодательства по страховым взносам, вступающие в силу в 2020 году </vt:lpstr>
      <vt:lpstr> Основные изменения законодательства по  патентной системе налогообложения, вступающие в силу в 2020 году </vt:lpstr>
      <vt:lpstr> Основные изменения законодательства по патентной системе налогообложения </vt:lpstr>
      <vt:lpstr> Основные изменения законодательства по патентной системе налогообложения, вступающие в силу в 2020 году </vt:lpstr>
      <vt:lpstr> Основные изменения законодательства по патентной системе налогообложения, вступающие в силу в 2020 году </vt:lpstr>
      <vt:lpstr> Основные изменения законодательства по патентной системе налогообложения в Мурманской области, вступающие в силу в 2020 году </vt:lpstr>
      <vt:lpstr>Вопрос. ИП осуществляет несколько видов деятельности, например, розничную торговлю и оказание бытовых услуг, вправе ли он остаток расходов на приобретение ККТ, которое используется в розничной торговле перенести в уменьшение стоимости патента по оказанию бытовых услуг, при условии, что эти два вида деятельности осуществляются по разным адресам?</vt:lpstr>
      <vt:lpstr>Вопрос. Индивидуальный предприниматель, применяет патентную систему налогообложения и ЕНВД. Налогоплательщик осуществляет деятельность в 2-х магазинах. Вправе ли он применять ЕНВД по одному магазину, а патентную систему налогообложения по другому магазину?</vt:lpstr>
      <vt:lpstr>  Легализация самозанятых граждан </vt:lpstr>
      <vt:lpstr> Регистрация в качестве самозанятого</vt:lpstr>
      <vt:lpstr>Кому подходит режим «Налог на профессиональный доход»</vt:lpstr>
      <vt:lpstr>Кто имеет право применять режим  «Налог на профессиональный доход»</vt:lpstr>
      <vt:lpstr>НАЛОГ НА ПРОФЕССИОНАЛЬНЫЙ ДОХОД</vt:lpstr>
      <vt:lpstr>Приложение «Мой налог»</vt:lpstr>
      <vt:lpstr>Процедура регистрации в приложении «Мой налог»</vt:lpstr>
      <vt:lpstr>Функционал приложения «Мой налог»</vt:lpstr>
      <vt:lpstr>Снятие с учета в качестве самозанятого </vt:lpstr>
      <vt:lpstr>Преимущества налогового режима НАЛОГ НА ПРОФЕССИОНАЛЬНЫЙ ДОХОД  все взаимодействие через мобильное приложение «мой налог»</vt:lpstr>
      <vt:lpstr>Количество жителей Мурманской области, в настоящее время применяющих режим налогообложения «Налог на профессиональный доход»</vt:lpstr>
      <vt:lpstr>Специальный информационный раздел </vt:lpstr>
      <vt:lpstr>НАЛОГ НА ПРОФЕССИОНАЛЬНЫЙ ДОХОД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налогового консультирования</dc:title>
  <dc:creator>Коньков Андрей Юрьевич</dc:creator>
  <cp:lastModifiedBy>5100-30-285</cp:lastModifiedBy>
  <cp:revision>313</cp:revision>
  <cp:lastPrinted>2019-10-17T06:19:16Z</cp:lastPrinted>
  <dcterms:created xsi:type="dcterms:W3CDTF">2015-03-27T13:19:33Z</dcterms:created>
  <dcterms:modified xsi:type="dcterms:W3CDTF">2019-12-11T17:46:15Z</dcterms:modified>
</cp:coreProperties>
</file>