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78" r:id="rId2"/>
    <p:sldId id="310" r:id="rId3"/>
    <p:sldId id="328" r:id="rId4"/>
    <p:sldId id="335" r:id="rId5"/>
    <p:sldId id="337" r:id="rId6"/>
    <p:sldId id="334" r:id="rId7"/>
    <p:sldId id="338" r:id="rId8"/>
    <p:sldId id="336" r:id="rId9"/>
    <p:sldId id="339" r:id="rId10"/>
    <p:sldId id="346" r:id="rId11"/>
    <p:sldId id="340" r:id="rId12"/>
    <p:sldId id="341" r:id="rId13"/>
    <p:sldId id="342" r:id="rId14"/>
    <p:sldId id="343" r:id="rId15"/>
    <p:sldId id="344" r:id="rId16"/>
    <p:sldId id="345" r:id="rId17"/>
    <p:sldId id="333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3300"/>
    <a:srgbClr val="FF66CC"/>
    <a:srgbClr val="FF6600"/>
    <a:srgbClr val="00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41" autoAdjust="0"/>
    <p:restoredTop sz="93281" autoAdjust="0"/>
  </p:normalViewPr>
  <p:slideViewPr>
    <p:cSldViewPr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3412C-1BCB-48CC-A270-6589302FFA0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03ECCEE-F3B1-44B4-B288-9FA8EC89FA2C}" type="pres">
      <dgm:prSet presAssocID="{6BD3412C-1BCB-48CC-A270-6589302FFA0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785F055-DFAA-4792-9038-0E9C3CA00966}" type="presOf" srcId="{6BD3412C-1BCB-48CC-A270-6589302FFA0E}" destId="{903ECCEE-F3B1-44B4-B288-9FA8EC89FA2C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8071E0-ED3C-4937-B019-3BAA1D60D2C0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5CA262-DBF2-429B-A7E3-7838F025FC1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>
            <a:spcAft>
              <a:spcPts val="0"/>
            </a:spcAft>
          </a:pPr>
          <a:r>
            <a:rPr lang="ru-RU" sz="1400" dirty="0" smtClean="0"/>
            <a:t>В течение 2020 и  1 квартала 2021 года проведена сверка                с налогоплательщиками (10% ЮЛ):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 -   с 290 собственниками транспортных средств</a:t>
          </a:r>
        </a:p>
        <a:p>
          <a:pPr algn="just">
            <a:spcAft>
              <a:spcPts val="0"/>
            </a:spcAft>
          </a:pPr>
          <a:r>
            <a:rPr lang="ru-RU" sz="1400" dirty="0" smtClean="0"/>
            <a:t>   - со 194 собственниками  земельных участков </a:t>
          </a:r>
          <a:endParaRPr lang="ru-RU" sz="1400" dirty="0"/>
        </a:p>
      </dgm:t>
    </dgm:pt>
    <dgm:pt modelId="{5557FA57-A11F-4032-840E-FEEFF82282B9}" type="parTrans" cxnId="{4447B981-A735-4838-8B9C-1F9E55CD4168}">
      <dgm:prSet/>
      <dgm:spPr/>
      <dgm:t>
        <a:bodyPr/>
        <a:lstStyle/>
        <a:p>
          <a:endParaRPr lang="ru-RU"/>
        </a:p>
      </dgm:t>
    </dgm:pt>
    <dgm:pt modelId="{2140983C-27CD-446A-8A80-4C283E7EE4D9}" type="sibTrans" cxnId="{4447B981-A735-4838-8B9C-1F9E55CD4168}">
      <dgm:prSet/>
      <dgm:spPr>
        <a:solidFill>
          <a:schemeClr val="accent3">
            <a:lumMod val="40000"/>
            <a:lumOff val="6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64DA9FD9-6240-4383-92BE-941FB7ED647F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По результатам актуализированы сведения об объектах налогообложения:</a:t>
          </a:r>
        </a:p>
        <a:p>
          <a:pPr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 - 870 ТС</a:t>
          </a:r>
        </a:p>
        <a:p>
          <a:pPr>
            <a:spcAft>
              <a:spcPct val="35000"/>
            </a:spcAft>
          </a:pPr>
          <a:r>
            <a:rPr lang="ru-RU" sz="1400" dirty="0" smtClean="0">
              <a:solidFill>
                <a:schemeClr val="tx1"/>
              </a:solidFill>
            </a:rPr>
            <a:t> -  95 ЗУ</a:t>
          </a:r>
          <a:endParaRPr lang="ru-RU" sz="1400" dirty="0">
            <a:solidFill>
              <a:schemeClr val="tx1"/>
            </a:solidFill>
          </a:endParaRPr>
        </a:p>
      </dgm:t>
    </dgm:pt>
    <dgm:pt modelId="{7D7124BC-365F-4B81-80C0-C4E2D6065E17}" type="parTrans" cxnId="{1D6F1F57-8743-4646-854A-E9BB03E3383B}">
      <dgm:prSet/>
      <dgm:spPr/>
      <dgm:t>
        <a:bodyPr/>
        <a:lstStyle/>
        <a:p>
          <a:endParaRPr lang="ru-RU"/>
        </a:p>
      </dgm:t>
    </dgm:pt>
    <dgm:pt modelId="{5D36A9C5-D85E-4406-ADD0-6A1D9133A406}" type="sibTrans" cxnId="{1D6F1F57-8743-4646-854A-E9BB03E3383B}">
      <dgm:prSet/>
      <dgm:spPr>
        <a:solidFill>
          <a:schemeClr val="accent2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2A2ECA96-8654-49F4-A57F-8926A33273D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>
            <a:spcAft>
              <a:spcPct val="35000"/>
            </a:spcAft>
          </a:pP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Предоставлены льготы :</a:t>
          </a:r>
        </a:p>
        <a:p>
          <a:pPr>
            <a:spcAft>
              <a:spcPts val="0"/>
            </a:spcAft>
          </a:pP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400" b="0" i="0" u="sng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Освобождение  от уплаты налога за 2 кв. 2020 года  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организаций,  включенных в единый реестр субъектов МСП, и осуществляющих деятельность в отраслях  экономики, в наибольшей степени пострадавших в условиях </a:t>
          </a: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C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О</a:t>
          </a: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VID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:</a:t>
          </a:r>
          <a:endParaRPr kumimoji="0" lang="ru-RU" sz="1400" b="0" i="0" u="none" strike="noStrike" cap="none" normalizeH="0" baseline="0" dirty="0" smtClean="0">
            <a:ln/>
            <a:effectLst/>
            <a:latin typeface="+mn-lt"/>
          </a:endParaRPr>
        </a:p>
        <a:p>
          <a:pPr rtl="0">
            <a:spcAft>
              <a:spcPts val="0"/>
            </a:spcAft>
          </a:pP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 по ТН: 165 ЮЛ  на сумму 1,1 млн. руб., </a:t>
          </a:r>
        </a:p>
        <a:p>
          <a:pPr rtl="0">
            <a:spcAft>
              <a:spcPct val="35000"/>
            </a:spcAft>
          </a:pP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 по ЗН  - </a:t>
          </a: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3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7  ЮЛ на сумму  </a:t>
          </a: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0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,</a:t>
          </a: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5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млн. руб.</a:t>
          </a:r>
        </a:p>
        <a:p>
          <a:pPr rtl="0">
            <a:spcAft>
              <a:spcPts val="0"/>
            </a:spcAft>
          </a:pP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400" b="0" i="0" u="sng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льгота по ТН в размере 100% в отношении грузовых  и автобусов 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(ст. 6  Закона №368-01-ЗМО) организациям,  основным ОКВЭД  является вид экономической деятельности, указанный в перечнях отраслей экономики,          в наибольшей степени пострадавших в условиях  </a:t>
          </a: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COVID </a:t>
          </a:r>
        </a:p>
        <a:p>
          <a:pPr rtl="0">
            <a:spcAft>
              <a:spcPct val="35000"/>
            </a:spcAft>
          </a:pPr>
          <a:r>
            <a:rPr kumimoji="0" lang="en-US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льгота 32  ЮЛ    на сумму 2,9 </a:t>
          </a:r>
          <a:r>
            <a:rPr kumimoji="0" lang="ru-RU" sz="1400" b="0" i="0" u="none" strike="noStrike" cap="none" normalizeH="0" baseline="0" dirty="0" err="1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млн</a:t>
          </a:r>
          <a:r>
            <a:rPr kumimoji="0" lang="ru-RU" sz="1400" b="0" i="0" u="none" strike="noStrike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. руб.</a:t>
          </a:r>
        </a:p>
        <a:p>
          <a:pPr rtl="0">
            <a:spcAft>
              <a:spcPct val="35000"/>
            </a:spcAft>
          </a:pPr>
          <a:endParaRPr lang="ru-RU" sz="1200" dirty="0">
            <a:latin typeface="+mn-lt"/>
          </a:endParaRPr>
        </a:p>
      </dgm:t>
    </dgm:pt>
    <dgm:pt modelId="{851ADBD8-D96D-44B0-8103-D61F8CEACB50}" type="parTrans" cxnId="{88DF850C-F117-4A66-9E0D-A5FE2802425D}">
      <dgm:prSet/>
      <dgm:spPr/>
      <dgm:t>
        <a:bodyPr/>
        <a:lstStyle/>
        <a:p>
          <a:endParaRPr lang="ru-RU"/>
        </a:p>
      </dgm:t>
    </dgm:pt>
    <dgm:pt modelId="{5D29CE19-6009-4748-834B-D1D7F7EC905F}" type="sibTrans" cxnId="{88DF850C-F117-4A66-9E0D-A5FE2802425D}">
      <dgm:prSet/>
      <dgm:spPr/>
      <dgm:t>
        <a:bodyPr/>
        <a:lstStyle/>
        <a:p>
          <a:endParaRPr lang="ru-RU"/>
        </a:p>
      </dgm:t>
    </dgm:pt>
    <dgm:pt modelId="{5B27B5A6-BFCE-4410-9136-31F645478A6E}" type="pres">
      <dgm:prSet presAssocID="{DB8071E0-ED3C-4937-B019-3BAA1D60D2C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CF01E-29AA-4EBD-8FEC-A144EE5629B8}" type="pres">
      <dgm:prSet presAssocID="{DB8071E0-ED3C-4937-B019-3BAA1D60D2C0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 prst="angle"/>
        </a:sp3d>
      </dgm:spPr>
    </dgm:pt>
    <dgm:pt modelId="{800A0C46-8CEA-40E5-B674-E1B76C3CF97D}" type="pres">
      <dgm:prSet presAssocID="{DB8071E0-ED3C-4937-B019-3BAA1D60D2C0}" presName="ThreeNodes_1" presStyleLbl="node1" presStyleIdx="0" presStyleCnt="3" custScaleX="83341" custScaleY="58772" custLinFactNeighborX="-12545" custLinFactNeighborY="-17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48D9D-2A62-4116-9175-08DCB59A8589}" type="pres">
      <dgm:prSet presAssocID="{DB8071E0-ED3C-4937-B019-3BAA1D60D2C0}" presName="ThreeNodes_2" presStyleLbl="node1" presStyleIdx="1" presStyleCnt="3" custScaleX="87506" custScaleY="57896" custLinFactNeighborX="-5628" custLinFactNeighborY="-46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B4CC52-1C58-4D9D-B3EE-3F58CA0D5133}" type="pres">
      <dgm:prSet presAssocID="{DB8071E0-ED3C-4937-B019-3BAA1D60D2C0}" presName="ThreeNodes_3" presStyleLbl="node1" presStyleIdx="2" presStyleCnt="3" custScaleX="109780" custScaleY="171930" custLinFactNeighborX="-516" custLinFactNeighborY="-17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988BA-CD26-424F-BC2F-6C29834A9C9E}" type="pres">
      <dgm:prSet presAssocID="{DB8071E0-ED3C-4937-B019-3BAA1D60D2C0}" presName="ThreeConn_1-2" presStyleLbl="fgAccFollowNode1" presStyleIdx="0" presStyleCnt="2" custLinFactNeighborX="-76549" custLinFactNeighborY="-35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D2FB5B-CDF6-4BA3-BECD-A2F0C0638300}" type="pres">
      <dgm:prSet presAssocID="{DB8071E0-ED3C-4937-B019-3BAA1D60D2C0}" presName="ThreeConn_2-3" presStyleLbl="fgAccFollowNode1" presStyleIdx="1" presStyleCnt="2" custLinFactNeighborX="-57318" custLinFactNeighborY="-92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F62E9-1C48-41F5-A78C-B5379EBAF7B6}" type="pres">
      <dgm:prSet presAssocID="{DB8071E0-ED3C-4937-B019-3BAA1D60D2C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D91B92-B033-4A88-88B5-713B45AC9455}" type="pres">
      <dgm:prSet presAssocID="{DB8071E0-ED3C-4937-B019-3BAA1D60D2C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FCB9-C6DD-4C3D-B3A6-C472DA01F507}" type="pres">
      <dgm:prSet presAssocID="{DB8071E0-ED3C-4937-B019-3BAA1D60D2C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64D72B-ED35-4567-A8FF-5A8303E7F7D2}" type="presOf" srcId="{64DA9FD9-6240-4383-92BE-941FB7ED647F}" destId="{2CD91B92-B033-4A88-88B5-713B45AC9455}" srcOrd="1" destOrd="0" presId="urn:microsoft.com/office/officeart/2005/8/layout/vProcess5"/>
    <dgm:cxn modelId="{61FAB4BB-F97A-4D1E-A7D0-B6300BBCF23D}" type="presOf" srcId="{2A2ECA96-8654-49F4-A57F-8926A33273D8}" destId="{51B4CC52-1C58-4D9D-B3EE-3F58CA0D5133}" srcOrd="0" destOrd="0" presId="urn:microsoft.com/office/officeart/2005/8/layout/vProcess5"/>
    <dgm:cxn modelId="{1FD91B02-CF10-445B-8BC2-B01C1A6592FC}" type="presOf" srcId="{FA5CA262-DBF2-429B-A7E3-7838F025FC14}" destId="{5B9F62E9-1C48-41F5-A78C-B5379EBAF7B6}" srcOrd="1" destOrd="0" presId="urn:microsoft.com/office/officeart/2005/8/layout/vProcess5"/>
    <dgm:cxn modelId="{F2267E9A-7E2A-42DD-8ED5-1AB3D7BAC806}" type="presOf" srcId="{5D36A9C5-D85E-4406-ADD0-6A1D9133A406}" destId="{FBD2FB5B-CDF6-4BA3-BECD-A2F0C0638300}" srcOrd="0" destOrd="0" presId="urn:microsoft.com/office/officeart/2005/8/layout/vProcess5"/>
    <dgm:cxn modelId="{BE9F325D-8CB9-4B9E-BEB6-6A909EADCC09}" type="presOf" srcId="{FA5CA262-DBF2-429B-A7E3-7838F025FC14}" destId="{800A0C46-8CEA-40E5-B674-E1B76C3CF97D}" srcOrd="0" destOrd="0" presId="urn:microsoft.com/office/officeart/2005/8/layout/vProcess5"/>
    <dgm:cxn modelId="{4447B981-A735-4838-8B9C-1F9E55CD4168}" srcId="{DB8071E0-ED3C-4937-B019-3BAA1D60D2C0}" destId="{FA5CA262-DBF2-429B-A7E3-7838F025FC14}" srcOrd="0" destOrd="0" parTransId="{5557FA57-A11F-4032-840E-FEEFF82282B9}" sibTransId="{2140983C-27CD-446A-8A80-4C283E7EE4D9}"/>
    <dgm:cxn modelId="{5D59A532-AC65-4990-8413-D776250222E9}" type="presOf" srcId="{2140983C-27CD-446A-8A80-4C283E7EE4D9}" destId="{C51988BA-CD26-424F-BC2F-6C29834A9C9E}" srcOrd="0" destOrd="0" presId="urn:microsoft.com/office/officeart/2005/8/layout/vProcess5"/>
    <dgm:cxn modelId="{F9B1777D-C1A2-4B01-B834-C8BECCC80A1A}" type="presOf" srcId="{2A2ECA96-8654-49F4-A57F-8926A33273D8}" destId="{3BC4FCB9-C6DD-4C3D-B3A6-C472DA01F507}" srcOrd="1" destOrd="0" presId="urn:microsoft.com/office/officeart/2005/8/layout/vProcess5"/>
    <dgm:cxn modelId="{1D6F1F57-8743-4646-854A-E9BB03E3383B}" srcId="{DB8071E0-ED3C-4937-B019-3BAA1D60D2C0}" destId="{64DA9FD9-6240-4383-92BE-941FB7ED647F}" srcOrd="1" destOrd="0" parTransId="{7D7124BC-365F-4B81-80C0-C4E2D6065E17}" sibTransId="{5D36A9C5-D85E-4406-ADD0-6A1D9133A406}"/>
    <dgm:cxn modelId="{88DF850C-F117-4A66-9E0D-A5FE2802425D}" srcId="{DB8071E0-ED3C-4937-B019-3BAA1D60D2C0}" destId="{2A2ECA96-8654-49F4-A57F-8926A33273D8}" srcOrd="2" destOrd="0" parTransId="{851ADBD8-D96D-44B0-8103-D61F8CEACB50}" sibTransId="{5D29CE19-6009-4748-834B-D1D7F7EC905F}"/>
    <dgm:cxn modelId="{A6AAE7A2-3143-4FC5-B94D-7C088A186837}" type="presOf" srcId="{DB8071E0-ED3C-4937-B019-3BAA1D60D2C0}" destId="{5B27B5A6-BFCE-4410-9136-31F645478A6E}" srcOrd="0" destOrd="0" presId="urn:microsoft.com/office/officeart/2005/8/layout/vProcess5"/>
    <dgm:cxn modelId="{2672EBBC-B78A-4DF5-BBD5-F84389A14583}" type="presOf" srcId="{64DA9FD9-6240-4383-92BE-941FB7ED647F}" destId="{E1048D9D-2A62-4116-9175-08DCB59A8589}" srcOrd="0" destOrd="0" presId="urn:microsoft.com/office/officeart/2005/8/layout/vProcess5"/>
    <dgm:cxn modelId="{417756CF-8A0C-4F90-B7D6-0B81F1A57916}" type="presParOf" srcId="{5B27B5A6-BFCE-4410-9136-31F645478A6E}" destId="{098CF01E-29AA-4EBD-8FEC-A144EE5629B8}" srcOrd="0" destOrd="0" presId="urn:microsoft.com/office/officeart/2005/8/layout/vProcess5"/>
    <dgm:cxn modelId="{A61676C3-819C-4382-8253-9B0A62200287}" type="presParOf" srcId="{5B27B5A6-BFCE-4410-9136-31F645478A6E}" destId="{800A0C46-8CEA-40E5-B674-E1B76C3CF97D}" srcOrd="1" destOrd="0" presId="urn:microsoft.com/office/officeart/2005/8/layout/vProcess5"/>
    <dgm:cxn modelId="{2F36C223-263A-4232-A49E-5B557EAF4F11}" type="presParOf" srcId="{5B27B5A6-BFCE-4410-9136-31F645478A6E}" destId="{E1048D9D-2A62-4116-9175-08DCB59A8589}" srcOrd="2" destOrd="0" presId="urn:microsoft.com/office/officeart/2005/8/layout/vProcess5"/>
    <dgm:cxn modelId="{51D406EF-9EF6-44EA-8F97-6A845EC8943A}" type="presParOf" srcId="{5B27B5A6-BFCE-4410-9136-31F645478A6E}" destId="{51B4CC52-1C58-4D9D-B3EE-3F58CA0D5133}" srcOrd="3" destOrd="0" presId="urn:microsoft.com/office/officeart/2005/8/layout/vProcess5"/>
    <dgm:cxn modelId="{14197BB2-24EA-446D-B4EB-0407E2F4596B}" type="presParOf" srcId="{5B27B5A6-BFCE-4410-9136-31F645478A6E}" destId="{C51988BA-CD26-424F-BC2F-6C29834A9C9E}" srcOrd="4" destOrd="0" presId="urn:microsoft.com/office/officeart/2005/8/layout/vProcess5"/>
    <dgm:cxn modelId="{E09289E1-AC1A-456E-B798-1941942AEB75}" type="presParOf" srcId="{5B27B5A6-BFCE-4410-9136-31F645478A6E}" destId="{FBD2FB5B-CDF6-4BA3-BECD-A2F0C0638300}" srcOrd="5" destOrd="0" presId="urn:microsoft.com/office/officeart/2005/8/layout/vProcess5"/>
    <dgm:cxn modelId="{C310F458-80CF-4DD7-AA14-FB8305E71CA6}" type="presParOf" srcId="{5B27B5A6-BFCE-4410-9136-31F645478A6E}" destId="{5B9F62E9-1C48-41F5-A78C-B5379EBAF7B6}" srcOrd="6" destOrd="0" presId="urn:microsoft.com/office/officeart/2005/8/layout/vProcess5"/>
    <dgm:cxn modelId="{7EC195EE-8005-48A9-926D-AC546058A770}" type="presParOf" srcId="{5B27B5A6-BFCE-4410-9136-31F645478A6E}" destId="{2CD91B92-B033-4A88-88B5-713B45AC9455}" srcOrd="7" destOrd="0" presId="urn:microsoft.com/office/officeart/2005/8/layout/vProcess5"/>
    <dgm:cxn modelId="{B59F18C8-F347-498B-B3DD-9FBFB9310478}" type="presParOf" srcId="{5B27B5A6-BFCE-4410-9136-31F645478A6E}" destId="{3BC4FCB9-C6DD-4C3D-B3A6-C472DA01F50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513BC-691B-4456-BE16-9807E87090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88554-0749-438A-B746-3F3136AFAAAA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E56ABD-7959-4E9C-A5FF-09462BB55DB9}" type="parTrans" cxnId="{881B2806-8DF8-47B0-BDE9-9072DCEDCA0A}">
      <dgm:prSet/>
      <dgm:spPr/>
      <dgm:t>
        <a:bodyPr/>
        <a:lstStyle/>
        <a:p>
          <a:endParaRPr lang="ru-RU"/>
        </a:p>
      </dgm:t>
    </dgm:pt>
    <dgm:pt modelId="{FB26E509-C3BF-4994-890D-F6963D86D012}" type="sibTrans" cxnId="{881B2806-8DF8-47B0-BDE9-9072DCEDCA0A}">
      <dgm:prSet/>
      <dgm:spPr/>
      <dgm:t>
        <a:bodyPr/>
        <a:lstStyle/>
        <a:p>
          <a:endParaRPr lang="ru-RU"/>
        </a:p>
      </dgm:t>
    </dgm:pt>
    <dgm:pt modelId="{6EE4DB1F-DD0A-4BB5-8C4B-62E5339AFB2A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66861AB9-48DD-4070-922D-C8EC0E55C255}" type="parTrans" cxnId="{C52FCE12-01DB-4E3B-BBAE-6B3D2ADA8D77}">
      <dgm:prSet/>
      <dgm:spPr/>
      <dgm:t>
        <a:bodyPr/>
        <a:lstStyle/>
        <a:p>
          <a:endParaRPr lang="ru-RU"/>
        </a:p>
      </dgm:t>
    </dgm:pt>
    <dgm:pt modelId="{2CED5B0A-F809-4FBB-AFC3-E15EDBAD33C5}" type="sibTrans" cxnId="{C52FCE12-01DB-4E3B-BBAE-6B3D2ADA8D77}">
      <dgm:prSet/>
      <dgm:spPr/>
      <dgm:t>
        <a:bodyPr/>
        <a:lstStyle/>
        <a:p>
          <a:endParaRPr lang="ru-RU"/>
        </a:p>
      </dgm:t>
    </dgm:pt>
    <dgm:pt modelId="{61103BA6-E6B9-4CA1-94A1-47E188545457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Кол-во </a:t>
          </a:r>
        </a:p>
        <a:p>
          <a:r>
            <a:rPr lang="ru-RU" sz="1200" b="1" dirty="0" smtClean="0">
              <a:solidFill>
                <a:srgbClr val="FF0000"/>
              </a:solidFill>
            </a:rPr>
            <a:t>земельных</a:t>
          </a:r>
        </a:p>
        <a:p>
          <a:r>
            <a:rPr lang="ru-RU" sz="1200" b="1" dirty="0" smtClean="0">
              <a:solidFill>
                <a:srgbClr val="FF0000"/>
              </a:solidFill>
            </a:rPr>
            <a:t> участков</a:t>
          </a:r>
          <a:endParaRPr lang="ru-RU" sz="1200" b="1" dirty="0">
            <a:solidFill>
              <a:srgbClr val="FF0000"/>
            </a:solidFill>
          </a:endParaRPr>
        </a:p>
      </dgm:t>
    </dgm:pt>
    <dgm:pt modelId="{871285B9-F7D3-410D-8DAA-E204697B8E11}" type="parTrans" cxnId="{9900902A-695E-4E33-A11B-776CC6468969}">
      <dgm:prSet/>
      <dgm:spPr/>
      <dgm:t>
        <a:bodyPr/>
        <a:lstStyle/>
        <a:p>
          <a:endParaRPr lang="ru-RU"/>
        </a:p>
      </dgm:t>
    </dgm:pt>
    <dgm:pt modelId="{95DFD46C-E0D9-409D-A977-946A614383A9}" type="sibTrans" cxnId="{9900902A-695E-4E33-A11B-776CC6468969}">
      <dgm:prSet/>
      <dgm:spPr/>
      <dgm:t>
        <a:bodyPr/>
        <a:lstStyle/>
        <a:p>
          <a:endParaRPr lang="ru-RU"/>
        </a:p>
      </dgm:t>
    </dgm:pt>
    <dgm:pt modelId="{D3E1E610-B526-46CE-9E71-09D410BF7314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2019г. – 3,6 тыс.</a:t>
          </a:r>
          <a:endParaRPr lang="ru-RU" dirty="0"/>
        </a:p>
      </dgm:t>
    </dgm:pt>
    <dgm:pt modelId="{062A2E4A-27CF-4AEB-AE28-23B5306D9F32}" type="parTrans" cxnId="{F9D2C304-B02F-4868-89E9-B9CC4F751304}">
      <dgm:prSet/>
      <dgm:spPr/>
      <dgm:t>
        <a:bodyPr/>
        <a:lstStyle/>
        <a:p>
          <a:endParaRPr lang="ru-RU"/>
        </a:p>
      </dgm:t>
    </dgm:pt>
    <dgm:pt modelId="{DD764ABE-9447-45CD-977A-9405BB5D2ADE}" type="sibTrans" cxnId="{F9D2C304-B02F-4868-89E9-B9CC4F751304}">
      <dgm:prSet/>
      <dgm:spPr/>
      <dgm:t>
        <a:bodyPr/>
        <a:lstStyle/>
        <a:p>
          <a:endParaRPr lang="ru-RU"/>
        </a:p>
      </dgm:t>
    </dgm:pt>
    <dgm:pt modelId="{5F394F7E-B3E7-449E-9EED-83E42A64C543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>
              <a:solidFill>
                <a:srgbClr val="FF0000"/>
              </a:solidFill>
            </a:rPr>
            <a:t>Сумма налога, подлежащая уплате </a:t>
          </a:r>
        </a:p>
        <a:p>
          <a:r>
            <a:rPr lang="ru-RU" sz="1200" b="1" dirty="0" smtClean="0">
              <a:solidFill>
                <a:srgbClr val="FF0000"/>
              </a:solidFill>
            </a:rPr>
            <a:t>в бюджет </a:t>
          </a:r>
          <a:endParaRPr lang="ru-RU" sz="1200" b="1" dirty="0">
            <a:solidFill>
              <a:srgbClr val="FF0000"/>
            </a:solidFill>
          </a:endParaRPr>
        </a:p>
      </dgm:t>
    </dgm:pt>
    <dgm:pt modelId="{140D7B9E-2763-4865-9A3D-9CF96CDE2D00}" type="parTrans" cxnId="{EEDCEDF3-7C62-420C-8BDA-70898FC8AD9C}">
      <dgm:prSet/>
      <dgm:spPr/>
      <dgm:t>
        <a:bodyPr/>
        <a:lstStyle/>
        <a:p>
          <a:endParaRPr lang="ru-RU"/>
        </a:p>
      </dgm:t>
    </dgm:pt>
    <dgm:pt modelId="{9D3717B6-DC83-4918-93EE-5835018FB82B}" type="sibTrans" cxnId="{EEDCEDF3-7C62-420C-8BDA-70898FC8AD9C}">
      <dgm:prSet/>
      <dgm:spPr/>
      <dgm:t>
        <a:bodyPr/>
        <a:lstStyle/>
        <a:p>
          <a:endParaRPr lang="ru-RU"/>
        </a:p>
      </dgm:t>
    </dgm:pt>
    <dgm:pt modelId="{73E314F4-4A27-4D5B-86C9-EF185F182A47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2019г. – 753,1 млн.руб.</a:t>
          </a:r>
          <a:endParaRPr lang="ru-RU" dirty="0"/>
        </a:p>
      </dgm:t>
    </dgm:pt>
    <dgm:pt modelId="{72FDB972-3B67-471B-89E2-AB481DE152B4}" type="parTrans" cxnId="{2B0F6046-937F-4456-B494-E2BA66F12BC6}">
      <dgm:prSet/>
      <dgm:spPr/>
      <dgm:t>
        <a:bodyPr/>
        <a:lstStyle/>
        <a:p>
          <a:endParaRPr lang="ru-RU"/>
        </a:p>
      </dgm:t>
    </dgm:pt>
    <dgm:pt modelId="{4943EE77-3A92-4808-93E3-A03B92562A6E}" type="sibTrans" cxnId="{2B0F6046-937F-4456-B494-E2BA66F12BC6}">
      <dgm:prSet/>
      <dgm:spPr/>
      <dgm:t>
        <a:bodyPr/>
        <a:lstStyle/>
        <a:p>
          <a:endParaRPr lang="ru-RU"/>
        </a:p>
      </dgm:t>
    </dgm:pt>
    <dgm:pt modelId="{15B41391-BED5-4C08-B3DE-18ACB9AF053D}">
      <dgm:prSet phldrT="[Текст]"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2020г. – 3,7 тыс. </a:t>
          </a:r>
          <a:endParaRPr lang="ru-RU" dirty="0"/>
        </a:p>
      </dgm:t>
    </dgm:pt>
    <dgm:pt modelId="{CF3F63E2-F149-444F-86DF-8B395D4A630A}" type="parTrans" cxnId="{9298F76A-DAD2-4F99-BB17-4CB94270F61E}">
      <dgm:prSet/>
      <dgm:spPr/>
      <dgm:t>
        <a:bodyPr/>
        <a:lstStyle/>
        <a:p>
          <a:endParaRPr lang="ru-RU"/>
        </a:p>
      </dgm:t>
    </dgm:pt>
    <dgm:pt modelId="{2DFBA2BE-D2FA-44B9-BEAF-B88D83BA5847}" type="sibTrans" cxnId="{9298F76A-DAD2-4F99-BB17-4CB94270F61E}">
      <dgm:prSet/>
      <dgm:spPr/>
      <dgm:t>
        <a:bodyPr/>
        <a:lstStyle/>
        <a:p>
          <a:endParaRPr lang="ru-RU"/>
        </a:p>
      </dgm:t>
    </dgm:pt>
    <dgm:pt modelId="{1A8EF9E2-B17A-4CCC-85E8-B7007F13C775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2020г. – 747,9 млн.руб. </a:t>
          </a:r>
          <a:endParaRPr lang="ru-RU" dirty="0"/>
        </a:p>
      </dgm:t>
    </dgm:pt>
    <dgm:pt modelId="{74359C04-3DE6-41DA-9217-C5AE0D7A787E}" type="parTrans" cxnId="{C4FB0ADA-9561-45BE-97BA-1170A01ABB73}">
      <dgm:prSet/>
      <dgm:spPr/>
      <dgm:t>
        <a:bodyPr/>
        <a:lstStyle/>
        <a:p>
          <a:endParaRPr lang="ru-RU"/>
        </a:p>
      </dgm:t>
    </dgm:pt>
    <dgm:pt modelId="{1C9BB1F6-6049-4B5A-9E8B-B17EF614B294}" type="sibTrans" cxnId="{C4FB0ADA-9561-45BE-97BA-1170A01ABB73}">
      <dgm:prSet/>
      <dgm:spPr/>
      <dgm:t>
        <a:bodyPr/>
        <a:lstStyle/>
        <a:p>
          <a:endParaRPr lang="ru-RU"/>
        </a:p>
      </dgm:t>
    </dgm:pt>
    <dgm:pt modelId="{FEC9E13A-D519-43E6-A0B9-DDD91922C550}" type="pres">
      <dgm:prSet presAssocID="{B85513BC-691B-4456-BE16-9807E87090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A803F-1837-4828-9A77-5D1BCA3932F5}" type="pres">
      <dgm:prSet presAssocID="{75288554-0749-438A-B746-3F3136AFAAAA}" presName="composite" presStyleCnt="0"/>
      <dgm:spPr/>
    </dgm:pt>
    <dgm:pt modelId="{E49D5C9B-4638-4CF5-A99D-6B675B2A02A3}" type="pres">
      <dgm:prSet presAssocID="{75288554-0749-438A-B746-3F3136AFAA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D2B26-05E8-4B24-90E1-4E9E1927D1D0}" type="pres">
      <dgm:prSet presAssocID="{75288554-0749-438A-B746-3F3136AFAA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8C0E-8D9E-4640-BDBE-2D21C9E3BFF5}" type="pres">
      <dgm:prSet presAssocID="{FB26E509-C3BF-4994-890D-F6963D86D012}" presName="sp" presStyleCnt="0"/>
      <dgm:spPr/>
    </dgm:pt>
    <dgm:pt modelId="{009802C9-06A5-427A-BADF-700355BB5088}" type="pres">
      <dgm:prSet presAssocID="{61103BA6-E6B9-4CA1-94A1-47E188545457}" presName="composite" presStyleCnt="0"/>
      <dgm:spPr/>
    </dgm:pt>
    <dgm:pt modelId="{6BA38DBD-21A7-4658-9807-A4A7083CAA12}" type="pres">
      <dgm:prSet presAssocID="{61103BA6-E6B9-4CA1-94A1-47E1885454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30FF2-85D4-4BC9-B97E-218B461E1356}" type="pres">
      <dgm:prSet presAssocID="{61103BA6-E6B9-4CA1-94A1-47E1885454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A0909-BB17-4948-8755-B0285FE3ED5C}" type="pres">
      <dgm:prSet presAssocID="{95DFD46C-E0D9-409D-A977-946A614383A9}" presName="sp" presStyleCnt="0"/>
      <dgm:spPr/>
    </dgm:pt>
    <dgm:pt modelId="{2D8607C9-D225-4276-AD19-D26A2396BB22}" type="pres">
      <dgm:prSet presAssocID="{5F394F7E-B3E7-449E-9EED-83E42A64C543}" presName="composite" presStyleCnt="0"/>
      <dgm:spPr/>
    </dgm:pt>
    <dgm:pt modelId="{ADEEEAC1-85E1-4E21-94A8-306C8AF4D08E}" type="pres">
      <dgm:prSet presAssocID="{5F394F7E-B3E7-449E-9EED-83E42A64C5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D3B1A-988F-448C-9588-486309069D30}" type="pres">
      <dgm:prSet presAssocID="{5F394F7E-B3E7-449E-9EED-83E42A64C5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668B2-3399-4ECE-B0A7-A9B63B168888}" type="presOf" srcId="{73E314F4-4A27-4D5B-86C9-EF185F182A47}" destId="{344D3B1A-988F-448C-9588-486309069D30}" srcOrd="0" destOrd="0" presId="urn:microsoft.com/office/officeart/2005/8/layout/chevron2"/>
    <dgm:cxn modelId="{980542A9-8119-4587-8DE9-A58BE0741D13}" type="presOf" srcId="{61103BA6-E6B9-4CA1-94A1-47E188545457}" destId="{6BA38DBD-21A7-4658-9807-A4A7083CAA12}" srcOrd="0" destOrd="0" presId="urn:microsoft.com/office/officeart/2005/8/layout/chevron2"/>
    <dgm:cxn modelId="{F9D2C304-B02F-4868-89E9-B9CC4F751304}" srcId="{61103BA6-E6B9-4CA1-94A1-47E188545457}" destId="{D3E1E610-B526-46CE-9E71-09D410BF7314}" srcOrd="0" destOrd="0" parTransId="{062A2E4A-27CF-4AEB-AE28-23B5306D9F32}" sibTransId="{DD764ABE-9447-45CD-977A-9405BB5D2ADE}"/>
    <dgm:cxn modelId="{0DDFDA0D-BF8D-4076-BB5D-B9E1A50E15B1}" type="presOf" srcId="{1A8EF9E2-B17A-4CCC-85E8-B7007F13C775}" destId="{344D3B1A-988F-448C-9588-486309069D30}" srcOrd="0" destOrd="1" presId="urn:microsoft.com/office/officeart/2005/8/layout/chevron2"/>
    <dgm:cxn modelId="{99801582-42EB-44B6-87AB-D29A2EF1E38C}" type="presOf" srcId="{D3E1E610-B526-46CE-9E71-09D410BF7314}" destId="{45D30FF2-85D4-4BC9-B97E-218B461E1356}" srcOrd="0" destOrd="0" presId="urn:microsoft.com/office/officeart/2005/8/layout/chevron2"/>
    <dgm:cxn modelId="{22607085-963F-4198-A17D-EAC12EA973AB}" type="presOf" srcId="{5F394F7E-B3E7-449E-9EED-83E42A64C543}" destId="{ADEEEAC1-85E1-4E21-94A8-306C8AF4D08E}" srcOrd="0" destOrd="0" presId="urn:microsoft.com/office/officeart/2005/8/layout/chevron2"/>
    <dgm:cxn modelId="{881B2806-8DF8-47B0-BDE9-9072DCEDCA0A}" srcId="{B85513BC-691B-4456-BE16-9807E870900F}" destId="{75288554-0749-438A-B746-3F3136AFAAAA}" srcOrd="0" destOrd="0" parTransId="{CDE56ABD-7959-4E9C-A5FF-09462BB55DB9}" sibTransId="{FB26E509-C3BF-4994-890D-F6963D86D012}"/>
    <dgm:cxn modelId="{C4FB0ADA-9561-45BE-97BA-1170A01ABB73}" srcId="{5F394F7E-B3E7-449E-9EED-83E42A64C543}" destId="{1A8EF9E2-B17A-4CCC-85E8-B7007F13C775}" srcOrd="1" destOrd="0" parTransId="{74359C04-3DE6-41DA-9217-C5AE0D7A787E}" sibTransId="{1C9BB1F6-6049-4B5A-9E8B-B17EF614B294}"/>
    <dgm:cxn modelId="{2B0F6046-937F-4456-B494-E2BA66F12BC6}" srcId="{5F394F7E-B3E7-449E-9EED-83E42A64C543}" destId="{73E314F4-4A27-4D5B-86C9-EF185F182A47}" srcOrd="0" destOrd="0" parTransId="{72FDB972-3B67-471B-89E2-AB481DE152B4}" sibTransId="{4943EE77-3A92-4808-93E3-A03B92562A6E}"/>
    <dgm:cxn modelId="{C52FCE12-01DB-4E3B-BBAE-6B3D2ADA8D77}" srcId="{75288554-0749-438A-B746-3F3136AFAAAA}" destId="{6EE4DB1F-DD0A-4BB5-8C4B-62E5339AFB2A}" srcOrd="0" destOrd="0" parTransId="{66861AB9-48DD-4070-922D-C8EC0E55C255}" sibTransId="{2CED5B0A-F809-4FBB-AFC3-E15EDBAD33C5}"/>
    <dgm:cxn modelId="{8BACFB5B-65B0-47F6-9A59-647328AD9645}" type="presOf" srcId="{75288554-0749-438A-B746-3F3136AFAAAA}" destId="{E49D5C9B-4638-4CF5-A99D-6B675B2A02A3}" srcOrd="0" destOrd="0" presId="urn:microsoft.com/office/officeart/2005/8/layout/chevron2"/>
    <dgm:cxn modelId="{8D690714-F25D-44D9-9E66-6954E88C9C06}" type="presOf" srcId="{6EE4DB1F-DD0A-4BB5-8C4B-62E5339AFB2A}" destId="{1F6D2B26-05E8-4B24-90E1-4E9E1927D1D0}" srcOrd="0" destOrd="0" presId="urn:microsoft.com/office/officeart/2005/8/layout/chevron2"/>
    <dgm:cxn modelId="{9900902A-695E-4E33-A11B-776CC6468969}" srcId="{B85513BC-691B-4456-BE16-9807E870900F}" destId="{61103BA6-E6B9-4CA1-94A1-47E188545457}" srcOrd="1" destOrd="0" parTransId="{871285B9-F7D3-410D-8DAA-E204697B8E11}" sibTransId="{95DFD46C-E0D9-409D-A977-946A614383A9}"/>
    <dgm:cxn modelId="{EEDCEDF3-7C62-420C-8BDA-70898FC8AD9C}" srcId="{B85513BC-691B-4456-BE16-9807E870900F}" destId="{5F394F7E-B3E7-449E-9EED-83E42A64C543}" srcOrd="2" destOrd="0" parTransId="{140D7B9E-2763-4865-9A3D-9CF96CDE2D00}" sibTransId="{9D3717B6-DC83-4918-93EE-5835018FB82B}"/>
    <dgm:cxn modelId="{D1E91A64-993F-4EF3-AAB1-B67659436394}" type="presOf" srcId="{B85513BC-691B-4456-BE16-9807E870900F}" destId="{FEC9E13A-D519-43E6-A0B9-DDD91922C550}" srcOrd="0" destOrd="0" presId="urn:microsoft.com/office/officeart/2005/8/layout/chevron2"/>
    <dgm:cxn modelId="{BD18A518-73C4-455F-90B9-869A4281CC4D}" type="presOf" srcId="{15B41391-BED5-4C08-B3DE-18ACB9AF053D}" destId="{45D30FF2-85D4-4BC9-B97E-218B461E1356}" srcOrd="0" destOrd="1" presId="urn:microsoft.com/office/officeart/2005/8/layout/chevron2"/>
    <dgm:cxn modelId="{9298F76A-DAD2-4F99-BB17-4CB94270F61E}" srcId="{61103BA6-E6B9-4CA1-94A1-47E188545457}" destId="{15B41391-BED5-4C08-B3DE-18ACB9AF053D}" srcOrd="1" destOrd="0" parTransId="{CF3F63E2-F149-444F-86DF-8B395D4A630A}" sibTransId="{2DFBA2BE-D2FA-44B9-BEAF-B88D83BA5847}"/>
    <dgm:cxn modelId="{8FDDE398-E21F-40D7-BDE1-93E123190B8F}" type="presParOf" srcId="{FEC9E13A-D519-43E6-A0B9-DDD91922C550}" destId="{1C1A803F-1837-4828-9A77-5D1BCA3932F5}" srcOrd="0" destOrd="0" presId="urn:microsoft.com/office/officeart/2005/8/layout/chevron2"/>
    <dgm:cxn modelId="{1D8BF8C1-224E-45C2-8162-75BA21F57260}" type="presParOf" srcId="{1C1A803F-1837-4828-9A77-5D1BCA3932F5}" destId="{E49D5C9B-4638-4CF5-A99D-6B675B2A02A3}" srcOrd="0" destOrd="0" presId="urn:microsoft.com/office/officeart/2005/8/layout/chevron2"/>
    <dgm:cxn modelId="{256A2C0B-D591-479B-B7AD-6B9817E08669}" type="presParOf" srcId="{1C1A803F-1837-4828-9A77-5D1BCA3932F5}" destId="{1F6D2B26-05E8-4B24-90E1-4E9E1927D1D0}" srcOrd="1" destOrd="0" presId="urn:microsoft.com/office/officeart/2005/8/layout/chevron2"/>
    <dgm:cxn modelId="{6512BA66-D074-4A89-8750-60191571A1DB}" type="presParOf" srcId="{FEC9E13A-D519-43E6-A0B9-DDD91922C550}" destId="{41768C0E-8D9E-4640-BDBE-2D21C9E3BFF5}" srcOrd="1" destOrd="0" presId="urn:microsoft.com/office/officeart/2005/8/layout/chevron2"/>
    <dgm:cxn modelId="{59A9B0BC-181A-40A7-9556-3CDC93E14C42}" type="presParOf" srcId="{FEC9E13A-D519-43E6-A0B9-DDD91922C550}" destId="{009802C9-06A5-427A-BADF-700355BB5088}" srcOrd="2" destOrd="0" presId="urn:microsoft.com/office/officeart/2005/8/layout/chevron2"/>
    <dgm:cxn modelId="{EE494E19-55A3-4A16-94CE-525E3F472421}" type="presParOf" srcId="{009802C9-06A5-427A-BADF-700355BB5088}" destId="{6BA38DBD-21A7-4658-9807-A4A7083CAA12}" srcOrd="0" destOrd="0" presId="urn:microsoft.com/office/officeart/2005/8/layout/chevron2"/>
    <dgm:cxn modelId="{D9B3FEA5-137A-44C1-B066-5E4C9F867FA5}" type="presParOf" srcId="{009802C9-06A5-427A-BADF-700355BB5088}" destId="{45D30FF2-85D4-4BC9-B97E-218B461E1356}" srcOrd="1" destOrd="0" presId="urn:microsoft.com/office/officeart/2005/8/layout/chevron2"/>
    <dgm:cxn modelId="{B979FC53-39EE-42DE-9641-3398C74E39D4}" type="presParOf" srcId="{FEC9E13A-D519-43E6-A0B9-DDD91922C550}" destId="{0E8A0909-BB17-4948-8755-B0285FE3ED5C}" srcOrd="3" destOrd="0" presId="urn:microsoft.com/office/officeart/2005/8/layout/chevron2"/>
    <dgm:cxn modelId="{D20A603D-0807-4901-9665-78B74389EA5E}" type="presParOf" srcId="{FEC9E13A-D519-43E6-A0B9-DDD91922C550}" destId="{2D8607C9-D225-4276-AD19-D26A2396BB22}" srcOrd="4" destOrd="0" presId="urn:microsoft.com/office/officeart/2005/8/layout/chevron2"/>
    <dgm:cxn modelId="{F4829397-5D74-40EE-8C4C-C0946BC69D78}" type="presParOf" srcId="{2D8607C9-D225-4276-AD19-D26A2396BB22}" destId="{ADEEEAC1-85E1-4E21-94A8-306C8AF4D08E}" srcOrd="0" destOrd="0" presId="urn:microsoft.com/office/officeart/2005/8/layout/chevron2"/>
    <dgm:cxn modelId="{F0A9BF32-6B0E-4743-8E9E-5CA66DB007BC}" type="presParOf" srcId="{2D8607C9-D225-4276-AD19-D26A2396BB22}" destId="{344D3B1A-988F-448C-9588-486309069D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5513BC-691B-4456-BE16-9807E870900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88554-0749-438A-B746-3F3136AFAAAA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DE56ABD-7959-4E9C-A5FF-09462BB55DB9}" type="parTrans" cxnId="{881B2806-8DF8-47B0-BDE9-9072DCEDCA0A}">
      <dgm:prSet/>
      <dgm:spPr/>
      <dgm:t>
        <a:bodyPr/>
        <a:lstStyle/>
        <a:p>
          <a:endParaRPr lang="ru-RU"/>
        </a:p>
      </dgm:t>
    </dgm:pt>
    <dgm:pt modelId="{FB26E509-C3BF-4994-890D-F6963D86D012}" type="sibTrans" cxnId="{881B2806-8DF8-47B0-BDE9-9072DCEDCA0A}">
      <dgm:prSet/>
      <dgm:spPr/>
      <dgm:t>
        <a:bodyPr/>
        <a:lstStyle/>
        <a:p>
          <a:endParaRPr lang="ru-RU"/>
        </a:p>
      </dgm:t>
    </dgm:pt>
    <dgm:pt modelId="{6EE4DB1F-DD0A-4BB5-8C4B-62E5339AFB2A}">
      <dgm:prSet phldrT="[Текст]"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/>
            <a:t>Транспортный налог</a:t>
          </a:r>
          <a:endParaRPr lang="ru-RU" dirty="0"/>
        </a:p>
      </dgm:t>
    </dgm:pt>
    <dgm:pt modelId="{66861AB9-48DD-4070-922D-C8EC0E55C255}" type="parTrans" cxnId="{C52FCE12-01DB-4E3B-BBAE-6B3D2ADA8D77}">
      <dgm:prSet/>
      <dgm:spPr/>
      <dgm:t>
        <a:bodyPr/>
        <a:lstStyle/>
        <a:p>
          <a:endParaRPr lang="ru-RU"/>
        </a:p>
      </dgm:t>
    </dgm:pt>
    <dgm:pt modelId="{2CED5B0A-F809-4FBB-AFC3-E15EDBAD33C5}" type="sibTrans" cxnId="{C52FCE12-01DB-4E3B-BBAE-6B3D2ADA8D77}">
      <dgm:prSet/>
      <dgm:spPr/>
      <dgm:t>
        <a:bodyPr/>
        <a:lstStyle/>
        <a:p>
          <a:endParaRPr lang="ru-RU"/>
        </a:p>
      </dgm:t>
    </dgm:pt>
    <dgm:pt modelId="{61103BA6-E6B9-4CA1-94A1-47E188545457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b="1" dirty="0" smtClean="0">
              <a:solidFill>
                <a:srgbClr val="FF0000"/>
              </a:solidFill>
            </a:rPr>
            <a:t>Кол-во </a:t>
          </a:r>
        </a:p>
        <a:p>
          <a:r>
            <a:rPr lang="ru-RU" sz="1200" b="1" dirty="0" smtClean="0">
              <a:solidFill>
                <a:srgbClr val="FF0000"/>
              </a:solidFill>
            </a:rPr>
            <a:t>ТС</a:t>
          </a:r>
          <a:endParaRPr lang="ru-RU" sz="1200" b="1" dirty="0">
            <a:solidFill>
              <a:srgbClr val="FF0000"/>
            </a:solidFill>
          </a:endParaRPr>
        </a:p>
      </dgm:t>
    </dgm:pt>
    <dgm:pt modelId="{871285B9-F7D3-410D-8DAA-E204697B8E11}" type="parTrans" cxnId="{9900902A-695E-4E33-A11B-776CC6468969}">
      <dgm:prSet/>
      <dgm:spPr/>
      <dgm:t>
        <a:bodyPr/>
        <a:lstStyle/>
        <a:p>
          <a:endParaRPr lang="ru-RU"/>
        </a:p>
      </dgm:t>
    </dgm:pt>
    <dgm:pt modelId="{95DFD46C-E0D9-409D-A977-946A614383A9}" type="sibTrans" cxnId="{9900902A-695E-4E33-A11B-776CC6468969}">
      <dgm:prSet/>
      <dgm:spPr/>
      <dgm:t>
        <a:bodyPr/>
        <a:lstStyle/>
        <a:p>
          <a:endParaRPr lang="ru-RU"/>
        </a:p>
      </dgm:t>
    </dgm:pt>
    <dgm:pt modelId="{D3E1E610-B526-46CE-9E71-09D410BF7314}">
      <dgm:prSet phldrT="[Текст]"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/>
            <a:t>2019г. – 22,0 тыс.</a:t>
          </a:r>
          <a:endParaRPr lang="ru-RU" dirty="0"/>
        </a:p>
      </dgm:t>
    </dgm:pt>
    <dgm:pt modelId="{062A2E4A-27CF-4AEB-AE28-23B5306D9F32}" type="parTrans" cxnId="{F9D2C304-B02F-4868-89E9-B9CC4F751304}">
      <dgm:prSet/>
      <dgm:spPr/>
      <dgm:t>
        <a:bodyPr/>
        <a:lstStyle/>
        <a:p>
          <a:endParaRPr lang="ru-RU"/>
        </a:p>
      </dgm:t>
    </dgm:pt>
    <dgm:pt modelId="{DD764ABE-9447-45CD-977A-9405BB5D2ADE}" type="sibTrans" cxnId="{F9D2C304-B02F-4868-89E9-B9CC4F751304}">
      <dgm:prSet/>
      <dgm:spPr/>
      <dgm:t>
        <a:bodyPr/>
        <a:lstStyle/>
        <a:p>
          <a:endParaRPr lang="ru-RU"/>
        </a:p>
      </dgm:t>
    </dgm:pt>
    <dgm:pt modelId="{5F394F7E-B3E7-449E-9EED-83E42A64C54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>
              <a:solidFill>
                <a:srgbClr val="FF0000"/>
              </a:solidFill>
            </a:rPr>
            <a:t>Сумма налога, подлежащая уплате </a:t>
          </a:r>
        </a:p>
        <a:p>
          <a:r>
            <a:rPr lang="ru-RU" sz="1200" b="1" dirty="0" smtClean="0">
              <a:solidFill>
                <a:srgbClr val="FF0000"/>
              </a:solidFill>
            </a:rPr>
            <a:t>в бюджет </a:t>
          </a:r>
          <a:endParaRPr lang="ru-RU" sz="1200" b="1" dirty="0">
            <a:solidFill>
              <a:srgbClr val="FF0000"/>
            </a:solidFill>
          </a:endParaRPr>
        </a:p>
      </dgm:t>
    </dgm:pt>
    <dgm:pt modelId="{140D7B9E-2763-4865-9A3D-9CF96CDE2D00}" type="parTrans" cxnId="{EEDCEDF3-7C62-420C-8BDA-70898FC8AD9C}">
      <dgm:prSet/>
      <dgm:spPr/>
      <dgm:t>
        <a:bodyPr/>
        <a:lstStyle/>
        <a:p>
          <a:endParaRPr lang="ru-RU"/>
        </a:p>
      </dgm:t>
    </dgm:pt>
    <dgm:pt modelId="{9D3717B6-DC83-4918-93EE-5835018FB82B}" type="sibTrans" cxnId="{EEDCEDF3-7C62-420C-8BDA-70898FC8AD9C}">
      <dgm:prSet/>
      <dgm:spPr/>
      <dgm:t>
        <a:bodyPr/>
        <a:lstStyle/>
        <a:p>
          <a:endParaRPr lang="ru-RU"/>
        </a:p>
      </dgm:t>
    </dgm:pt>
    <dgm:pt modelId="{73E314F4-4A27-4D5B-86C9-EF185F182A47}">
      <dgm:prSet phldrT="[Текст]"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/>
            <a:t>2019г. – 100,0 млн.руб.</a:t>
          </a:r>
          <a:endParaRPr lang="ru-RU" dirty="0"/>
        </a:p>
      </dgm:t>
    </dgm:pt>
    <dgm:pt modelId="{72FDB972-3B67-471B-89E2-AB481DE152B4}" type="parTrans" cxnId="{2B0F6046-937F-4456-B494-E2BA66F12BC6}">
      <dgm:prSet/>
      <dgm:spPr/>
      <dgm:t>
        <a:bodyPr/>
        <a:lstStyle/>
        <a:p>
          <a:endParaRPr lang="ru-RU"/>
        </a:p>
      </dgm:t>
    </dgm:pt>
    <dgm:pt modelId="{4943EE77-3A92-4808-93E3-A03B92562A6E}" type="sibTrans" cxnId="{2B0F6046-937F-4456-B494-E2BA66F12BC6}">
      <dgm:prSet/>
      <dgm:spPr/>
      <dgm:t>
        <a:bodyPr/>
        <a:lstStyle/>
        <a:p>
          <a:endParaRPr lang="ru-RU"/>
        </a:p>
      </dgm:t>
    </dgm:pt>
    <dgm:pt modelId="{15B41391-BED5-4C08-B3DE-18ACB9AF053D}">
      <dgm:prSet phldrT="[Текст]"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/>
            <a:t>2020г. – 23,2 тыс. </a:t>
          </a:r>
          <a:endParaRPr lang="ru-RU" dirty="0"/>
        </a:p>
      </dgm:t>
    </dgm:pt>
    <dgm:pt modelId="{CF3F63E2-F149-444F-86DF-8B395D4A630A}" type="parTrans" cxnId="{9298F76A-DAD2-4F99-BB17-4CB94270F61E}">
      <dgm:prSet/>
      <dgm:spPr/>
      <dgm:t>
        <a:bodyPr/>
        <a:lstStyle/>
        <a:p>
          <a:endParaRPr lang="ru-RU"/>
        </a:p>
      </dgm:t>
    </dgm:pt>
    <dgm:pt modelId="{2DFBA2BE-D2FA-44B9-BEAF-B88D83BA5847}" type="sibTrans" cxnId="{9298F76A-DAD2-4F99-BB17-4CB94270F61E}">
      <dgm:prSet/>
      <dgm:spPr/>
      <dgm:t>
        <a:bodyPr/>
        <a:lstStyle/>
        <a:p>
          <a:endParaRPr lang="ru-RU"/>
        </a:p>
      </dgm:t>
    </dgm:pt>
    <dgm:pt modelId="{1A8EF9E2-B17A-4CCC-85E8-B7007F13C775}">
      <dgm:prSet/>
      <dgm:spPr>
        <a:ln>
          <a:solidFill>
            <a:srgbClr val="0000CC"/>
          </a:solidFill>
        </a:ln>
      </dgm:spPr>
      <dgm:t>
        <a:bodyPr/>
        <a:lstStyle/>
        <a:p>
          <a:r>
            <a:rPr lang="ru-RU" dirty="0" smtClean="0"/>
            <a:t>2020г. – 113,6 млн.руб. </a:t>
          </a:r>
          <a:endParaRPr lang="ru-RU" dirty="0"/>
        </a:p>
      </dgm:t>
    </dgm:pt>
    <dgm:pt modelId="{74359C04-3DE6-41DA-9217-C5AE0D7A787E}" type="parTrans" cxnId="{C4FB0ADA-9561-45BE-97BA-1170A01ABB73}">
      <dgm:prSet/>
      <dgm:spPr/>
      <dgm:t>
        <a:bodyPr/>
        <a:lstStyle/>
        <a:p>
          <a:endParaRPr lang="ru-RU"/>
        </a:p>
      </dgm:t>
    </dgm:pt>
    <dgm:pt modelId="{1C9BB1F6-6049-4B5A-9E8B-B17EF614B294}" type="sibTrans" cxnId="{C4FB0ADA-9561-45BE-97BA-1170A01ABB73}">
      <dgm:prSet/>
      <dgm:spPr/>
      <dgm:t>
        <a:bodyPr/>
        <a:lstStyle/>
        <a:p>
          <a:endParaRPr lang="ru-RU"/>
        </a:p>
      </dgm:t>
    </dgm:pt>
    <dgm:pt modelId="{FEC9E13A-D519-43E6-A0B9-DDD91922C550}" type="pres">
      <dgm:prSet presAssocID="{B85513BC-691B-4456-BE16-9807E870900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1A803F-1837-4828-9A77-5D1BCA3932F5}" type="pres">
      <dgm:prSet presAssocID="{75288554-0749-438A-B746-3F3136AFAAAA}" presName="composite" presStyleCnt="0"/>
      <dgm:spPr/>
    </dgm:pt>
    <dgm:pt modelId="{E49D5C9B-4638-4CF5-A99D-6B675B2A02A3}" type="pres">
      <dgm:prSet presAssocID="{75288554-0749-438A-B746-3F3136AFAAA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D2B26-05E8-4B24-90E1-4E9E1927D1D0}" type="pres">
      <dgm:prSet presAssocID="{75288554-0749-438A-B746-3F3136AFAAA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68C0E-8D9E-4640-BDBE-2D21C9E3BFF5}" type="pres">
      <dgm:prSet presAssocID="{FB26E509-C3BF-4994-890D-F6963D86D012}" presName="sp" presStyleCnt="0"/>
      <dgm:spPr/>
    </dgm:pt>
    <dgm:pt modelId="{009802C9-06A5-427A-BADF-700355BB5088}" type="pres">
      <dgm:prSet presAssocID="{61103BA6-E6B9-4CA1-94A1-47E188545457}" presName="composite" presStyleCnt="0"/>
      <dgm:spPr/>
    </dgm:pt>
    <dgm:pt modelId="{6BA38DBD-21A7-4658-9807-A4A7083CAA12}" type="pres">
      <dgm:prSet presAssocID="{61103BA6-E6B9-4CA1-94A1-47E18854545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30FF2-85D4-4BC9-B97E-218B461E1356}" type="pres">
      <dgm:prSet presAssocID="{61103BA6-E6B9-4CA1-94A1-47E18854545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A0909-BB17-4948-8755-B0285FE3ED5C}" type="pres">
      <dgm:prSet presAssocID="{95DFD46C-E0D9-409D-A977-946A614383A9}" presName="sp" presStyleCnt="0"/>
      <dgm:spPr/>
    </dgm:pt>
    <dgm:pt modelId="{2D8607C9-D225-4276-AD19-D26A2396BB22}" type="pres">
      <dgm:prSet presAssocID="{5F394F7E-B3E7-449E-9EED-83E42A64C543}" presName="composite" presStyleCnt="0"/>
      <dgm:spPr/>
    </dgm:pt>
    <dgm:pt modelId="{ADEEEAC1-85E1-4E21-94A8-306C8AF4D08E}" type="pres">
      <dgm:prSet presAssocID="{5F394F7E-B3E7-449E-9EED-83E42A64C54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D3B1A-988F-448C-9588-486309069D30}" type="pres">
      <dgm:prSet presAssocID="{5F394F7E-B3E7-449E-9EED-83E42A64C54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FB0ADA-9561-45BE-97BA-1170A01ABB73}" srcId="{5F394F7E-B3E7-449E-9EED-83E42A64C543}" destId="{1A8EF9E2-B17A-4CCC-85E8-B7007F13C775}" srcOrd="1" destOrd="0" parTransId="{74359C04-3DE6-41DA-9217-C5AE0D7A787E}" sibTransId="{1C9BB1F6-6049-4B5A-9E8B-B17EF614B294}"/>
    <dgm:cxn modelId="{9298F76A-DAD2-4F99-BB17-4CB94270F61E}" srcId="{61103BA6-E6B9-4CA1-94A1-47E188545457}" destId="{15B41391-BED5-4C08-B3DE-18ACB9AF053D}" srcOrd="1" destOrd="0" parTransId="{CF3F63E2-F149-444F-86DF-8B395D4A630A}" sibTransId="{2DFBA2BE-D2FA-44B9-BEAF-B88D83BA5847}"/>
    <dgm:cxn modelId="{EF12DD54-24DA-4D44-BE8F-F7BB6CE2B59C}" type="presOf" srcId="{5F394F7E-B3E7-449E-9EED-83E42A64C543}" destId="{ADEEEAC1-85E1-4E21-94A8-306C8AF4D08E}" srcOrd="0" destOrd="0" presId="urn:microsoft.com/office/officeart/2005/8/layout/chevron2"/>
    <dgm:cxn modelId="{D5FCD9FA-0617-4905-A408-E0D7894A84B5}" type="presOf" srcId="{1A8EF9E2-B17A-4CCC-85E8-B7007F13C775}" destId="{344D3B1A-988F-448C-9588-486309069D30}" srcOrd="0" destOrd="1" presId="urn:microsoft.com/office/officeart/2005/8/layout/chevron2"/>
    <dgm:cxn modelId="{5823C23F-5B48-4932-B254-A7064D24B511}" type="presOf" srcId="{D3E1E610-B526-46CE-9E71-09D410BF7314}" destId="{45D30FF2-85D4-4BC9-B97E-218B461E1356}" srcOrd="0" destOrd="0" presId="urn:microsoft.com/office/officeart/2005/8/layout/chevron2"/>
    <dgm:cxn modelId="{5264E1C1-C541-4B48-B4BC-96806DFED539}" type="presOf" srcId="{73E314F4-4A27-4D5B-86C9-EF185F182A47}" destId="{344D3B1A-988F-448C-9588-486309069D30}" srcOrd="0" destOrd="0" presId="urn:microsoft.com/office/officeart/2005/8/layout/chevron2"/>
    <dgm:cxn modelId="{2B0F6046-937F-4456-B494-E2BA66F12BC6}" srcId="{5F394F7E-B3E7-449E-9EED-83E42A64C543}" destId="{73E314F4-4A27-4D5B-86C9-EF185F182A47}" srcOrd="0" destOrd="0" parTransId="{72FDB972-3B67-471B-89E2-AB481DE152B4}" sibTransId="{4943EE77-3A92-4808-93E3-A03B92562A6E}"/>
    <dgm:cxn modelId="{C52FCE12-01DB-4E3B-BBAE-6B3D2ADA8D77}" srcId="{75288554-0749-438A-B746-3F3136AFAAAA}" destId="{6EE4DB1F-DD0A-4BB5-8C4B-62E5339AFB2A}" srcOrd="0" destOrd="0" parTransId="{66861AB9-48DD-4070-922D-C8EC0E55C255}" sibTransId="{2CED5B0A-F809-4FBB-AFC3-E15EDBAD33C5}"/>
    <dgm:cxn modelId="{32A3BE51-E518-4B95-928C-F15E20900551}" type="presOf" srcId="{6EE4DB1F-DD0A-4BB5-8C4B-62E5339AFB2A}" destId="{1F6D2B26-05E8-4B24-90E1-4E9E1927D1D0}" srcOrd="0" destOrd="0" presId="urn:microsoft.com/office/officeart/2005/8/layout/chevron2"/>
    <dgm:cxn modelId="{7E40317A-6E63-4F2A-81B8-BF650959470B}" type="presOf" srcId="{15B41391-BED5-4C08-B3DE-18ACB9AF053D}" destId="{45D30FF2-85D4-4BC9-B97E-218B461E1356}" srcOrd="0" destOrd="1" presId="urn:microsoft.com/office/officeart/2005/8/layout/chevron2"/>
    <dgm:cxn modelId="{E4584BD8-C8E8-4988-80C3-ED9E3356B0FE}" type="presOf" srcId="{61103BA6-E6B9-4CA1-94A1-47E188545457}" destId="{6BA38DBD-21A7-4658-9807-A4A7083CAA12}" srcOrd="0" destOrd="0" presId="urn:microsoft.com/office/officeart/2005/8/layout/chevron2"/>
    <dgm:cxn modelId="{EEE75C38-4616-4C9F-83A8-88AAF076DA72}" type="presOf" srcId="{B85513BC-691B-4456-BE16-9807E870900F}" destId="{FEC9E13A-D519-43E6-A0B9-DDD91922C550}" srcOrd="0" destOrd="0" presId="urn:microsoft.com/office/officeart/2005/8/layout/chevron2"/>
    <dgm:cxn modelId="{9900902A-695E-4E33-A11B-776CC6468969}" srcId="{B85513BC-691B-4456-BE16-9807E870900F}" destId="{61103BA6-E6B9-4CA1-94A1-47E188545457}" srcOrd="1" destOrd="0" parTransId="{871285B9-F7D3-410D-8DAA-E204697B8E11}" sibTransId="{95DFD46C-E0D9-409D-A977-946A614383A9}"/>
    <dgm:cxn modelId="{EEDCEDF3-7C62-420C-8BDA-70898FC8AD9C}" srcId="{B85513BC-691B-4456-BE16-9807E870900F}" destId="{5F394F7E-B3E7-449E-9EED-83E42A64C543}" srcOrd="2" destOrd="0" parTransId="{140D7B9E-2763-4865-9A3D-9CF96CDE2D00}" sibTransId="{9D3717B6-DC83-4918-93EE-5835018FB82B}"/>
    <dgm:cxn modelId="{6D6D0972-52F7-47F5-AB28-703E682B0EBF}" type="presOf" srcId="{75288554-0749-438A-B746-3F3136AFAAAA}" destId="{E49D5C9B-4638-4CF5-A99D-6B675B2A02A3}" srcOrd="0" destOrd="0" presId="urn:microsoft.com/office/officeart/2005/8/layout/chevron2"/>
    <dgm:cxn modelId="{881B2806-8DF8-47B0-BDE9-9072DCEDCA0A}" srcId="{B85513BC-691B-4456-BE16-9807E870900F}" destId="{75288554-0749-438A-B746-3F3136AFAAAA}" srcOrd="0" destOrd="0" parTransId="{CDE56ABD-7959-4E9C-A5FF-09462BB55DB9}" sibTransId="{FB26E509-C3BF-4994-890D-F6963D86D012}"/>
    <dgm:cxn modelId="{F9D2C304-B02F-4868-89E9-B9CC4F751304}" srcId="{61103BA6-E6B9-4CA1-94A1-47E188545457}" destId="{D3E1E610-B526-46CE-9E71-09D410BF7314}" srcOrd="0" destOrd="0" parTransId="{062A2E4A-27CF-4AEB-AE28-23B5306D9F32}" sibTransId="{DD764ABE-9447-45CD-977A-9405BB5D2ADE}"/>
    <dgm:cxn modelId="{B03FE44D-BC65-4D0A-B53E-8BACE158B086}" type="presParOf" srcId="{FEC9E13A-D519-43E6-A0B9-DDD91922C550}" destId="{1C1A803F-1837-4828-9A77-5D1BCA3932F5}" srcOrd="0" destOrd="0" presId="urn:microsoft.com/office/officeart/2005/8/layout/chevron2"/>
    <dgm:cxn modelId="{AF50FBDB-F82C-413D-B89A-ECA1466588F3}" type="presParOf" srcId="{1C1A803F-1837-4828-9A77-5D1BCA3932F5}" destId="{E49D5C9B-4638-4CF5-A99D-6B675B2A02A3}" srcOrd="0" destOrd="0" presId="urn:microsoft.com/office/officeart/2005/8/layout/chevron2"/>
    <dgm:cxn modelId="{3CF06EDC-79CE-44E7-9A86-27E75A0406DB}" type="presParOf" srcId="{1C1A803F-1837-4828-9A77-5D1BCA3932F5}" destId="{1F6D2B26-05E8-4B24-90E1-4E9E1927D1D0}" srcOrd="1" destOrd="0" presId="urn:microsoft.com/office/officeart/2005/8/layout/chevron2"/>
    <dgm:cxn modelId="{F57D0731-339B-4B26-BAE0-64968A2F0528}" type="presParOf" srcId="{FEC9E13A-D519-43E6-A0B9-DDD91922C550}" destId="{41768C0E-8D9E-4640-BDBE-2D21C9E3BFF5}" srcOrd="1" destOrd="0" presId="urn:microsoft.com/office/officeart/2005/8/layout/chevron2"/>
    <dgm:cxn modelId="{91DA808B-5496-47C1-9139-BE3E30D6964F}" type="presParOf" srcId="{FEC9E13A-D519-43E6-A0B9-DDD91922C550}" destId="{009802C9-06A5-427A-BADF-700355BB5088}" srcOrd="2" destOrd="0" presId="urn:microsoft.com/office/officeart/2005/8/layout/chevron2"/>
    <dgm:cxn modelId="{0B6A9178-A3F3-4C11-80F8-61D868A5B569}" type="presParOf" srcId="{009802C9-06A5-427A-BADF-700355BB5088}" destId="{6BA38DBD-21A7-4658-9807-A4A7083CAA12}" srcOrd="0" destOrd="0" presId="urn:microsoft.com/office/officeart/2005/8/layout/chevron2"/>
    <dgm:cxn modelId="{2B88332C-50AD-4E4B-BF33-EF32DDABC21C}" type="presParOf" srcId="{009802C9-06A5-427A-BADF-700355BB5088}" destId="{45D30FF2-85D4-4BC9-B97E-218B461E1356}" srcOrd="1" destOrd="0" presId="urn:microsoft.com/office/officeart/2005/8/layout/chevron2"/>
    <dgm:cxn modelId="{6403F39E-4DE6-4C28-B415-DD61FE13EFD5}" type="presParOf" srcId="{FEC9E13A-D519-43E6-A0B9-DDD91922C550}" destId="{0E8A0909-BB17-4948-8755-B0285FE3ED5C}" srcOrd="3" destOrd="0" presId="urn:microsoft.com/office/officeart/2005/8/layout/chevron2"/>
    <dgm:cxn modelId="{C9A70C47-2C85-4209-BC7F-B9AED89650E7}" type="presParOf" srcId="{FEC9E13A-D519-43E6-A0B9-DDD91922C550}" destId="{2D8607C9-D225-4276-AD19-D26A2396BB22}" srcOrd="4" destOrd="0" presId="urn:microsoft.com/office/officeart/2005/8/layout/chevron2"/>
    <dgm:cxn modelId="{56565A9C-C5B4-47F9-8E89-F2CF5F0653E0}" type="presParOf" srcId="{2D8607C9-D225-4276-AD19-D26A2396BB22}" destId="{ADEEEAC1-85E1-4E21-94A8-306C8AF4D08E}" srcOrd="0" destOrd="0" presId="urn:microsoft.com/office/officeart/2005/8/layout/chevron2"/>
    <dgm:cxn modelId="{1E5B668B-DF33-48EB-BB15-90F8E3A5EAAF}" type="presParOf" srcId="{2D8607C9-D225-4276-AD19-D26A2396BB22}" destId="{344D3B1A-988F-448C-9588-486309069D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065344-838C-4BAF-AFDC-922A57C29FB0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7470866-AE2F-44D0-97F2-9AB976E6BF40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 sz="1800" b="1" dirty="0">
            <a:solidFill>
              <a:srgbClr val="0000CC"/>
            </a:solidFill>
          </a:endParaRPr>
        </a:p>
      </dgm:t>
    </dgm:pt>
    <dgm:pt modelId="{7B534C5A-E141-4A35-8BA8-77E3C8EE63C9}" type="parTrans" cxnId="{0D12F2A2-57D4-4B6E-B482-AAC568F7B6C6}">
      <dgm:prSet/>
      <dgm:spPr/>
      <dgm:t>
        <a:bodyPr/>
        <a:lstStyle/>
        <a:p>
          <a:endParaRPr lang="ru-RU" sz="1400"/>
        </a:p>
      </dgm:t>
    </dgm:pt>
    <dgm:pt modelId="{E30B435F-95ED-49E8-8311-1FEF620AD5A3}" type="sibTrans" cxnId="{0D12F2A2-57D4-4B6E-B482-AAC568F7B6C6}">
      <dgm:prSet/>
      <dgm:spPr/>
      <dgm:t>
        <a:bodyPr/>
        <a:lstStyle/>
        <a:p>
          <a:endParaRPr lang="ru-RU" sz="1400"/>
        </a:p>
      </dgm:t>
    </dgm:pt>
    <dgm:pt modelId="{0D3C1F89-A4BF-4FED-960E-3C9CFE1DDDF4}">
      <dgm:prSet phldrT="[Текст]" custT="1"/>
      <dgm:spPr/>
      <dgm:t>
        <a:bodyPr/>
        <a:lstStyle/>
        <a:p>
          <a:r>
            <a:rPr lang="ru-RU" sz="1400" dirty="0" smtClean="0"/>
            <a:t>Направлено </a:t>
          </a:r>
        </a:p>
        <a:p>
          <a:r>
            <a:rPr lang="ru-RU" sz="1400" dirty="0" smtClean="0"/>
            <a:t>2798 сообщений</a:t>
          </a:r>
          <a:endParaRPr lang="ru-RU" sz="1400" dirty="0"/>
        </a:p>
      </dgm:t>
    </dgm:pt>
    <dgm:pt modelId="{CC5FE495-9AEE-43B7-B73E-8AA303029BD5}" type="parTrans" cxnId="{BFAD43D3-8731-4503-A5CA-45D27A557087}">
      <dgm:prSet/>
      <dgm:spPr/>
      <dgm:t>
        <a:bodyPr/>
        <a:lstStyle/>
        <a:p>
          <a:endParaRPr lang="ru-RU" sz="1400"/>
        </a:p>
      </dgm:t>
    </dgm:pt>
    <dgm:pt modelId="{5A5F0084-59F8-4AA8-B265-434F83B38736}" type="sibTrans" cxnId="{BFAD43D3-8731-4503-A5CA-45D27A557087}">
      <dgm:prSet/>
      <dgm:spPr/>
      <dgm:t>
        <a:bodyPr/>
        <a:lstStyle/>
        <a:p>
          <a:endParaRPr lang="ru-RU" sz="1400"/>
        </a:p>
      </dgm:t>
    </dgm:pt>
    <dgm:pt modelId="{BFE17346-68E5-4D22-B185-BC4328B01BCC}">
      <dgm:prSet phldrT="[Текст]" custT="1"/>
      <dgm:spPr/>
      <dgm:t>
        <a:bodyPr/>
        <a:lstStyle/>
        <a:p>
          <a:r>
            <a:rPr lang="ru-RU" sz="1400" dirty="0" smtClean="0"/>
            <a:t>Получено 482 пояснения (17,2%) </a:t>
          </a:r>
          <a:endParaRPr lang="ru-RU" sz="1400" dirty="0"/>
        </a:p>
      </dgm:t>
    </dgm:pt>
    <dgm:pt modelId="{952638BF-6CB4-4582-A39E-7C05721D768A}" type="parTrans" cxnId="{1E478D8D-362E-4911-824D-9B0E10188C68}">
      <dgm:prSet/>
      <dgm:spPr/>
      <dgm:t>
        <a:bodyPr/>
        <a:lstStyle/>
        <a:p>
          <a:endParaRPr lang="ru-RU" sz="1400"/>
        </a:p>
      </dgm:t>
    </dgm:pt>
    <dgm:pt modelId="{10F836F4-1284-4E35-805F-323613312903}" type="sibTrans" cxnId="{1E478D8D-362E-4911-824D-9B0E10188C68}">
      <dgm:prSet/>
      <dgm:spPr/>
      <dgm:t>
        <a:bodyPr/>
        <a:lstStyle/>
        <a:p>
          <a:endParaRPr lang="ru-RU" sz="1400"/>
        </a:p>
      </dgm:t>
    </dgm:pt>
    <dgm:pt modelId="{9AF224E0-4173-4A1F-BEE8-A67CEBA7E84A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228600">
            <a:schemeClr val="accent3">
              <a:satMod val="175000"/>
              <a:alpha val="40000"/>
            </a:schemeClr>
          </a:glow>
          <a:innerShdw blurRad="114300">
            <a:prstClr val="black"/>
          </a:innerShdw>
        </a:effectLst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                                                </a:t>
          </a:r>
          <a:r>
            <a:rPr lang="ru-RU" sz="1800" b="1" dirty="0" smtClean="0">
              <a:solidFill>
                <a:srgbClr val="FF0000"/>
              </a:solidFill>
            </a:rPr>
            <a:t>Земельный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b="1" dirty="0" smtClean="0">
              <a:solidFill>
                <a:srgbClr val="FF0000"/>
              </a:solidFill>
            </a:rPr>
            <a:t>                                                    налог</a:t>
          </a:r>
          <a:endParaRPr lang="ru-RU" sz="1800" b="1" dirty="0">
            <a:solidFill>
              <a:srgbClr val="FF0000"/>
            </a:solidFill>
          </a:endParaRPr>
        </a:p>
      </dgm:t>
    </dgm:pt>
    <dgm:pt modelId="{05A33E87-EB9B-492C-A917-45FD25F9A289}" type="parTrans" cxnId="{3F035CE1-5AEA-4E81-9BF4-B0CCC4DE1A58}">
      <dgm:prSet/>
      <dgm:spPr/>
      <dgm:t>
        <a:bodyPr/>
        <a:lstStyle/>
        <a:p>
          <a:endParaRPr lang="ru-RU" sz="1400"/>
        </a:p>
      </dgm:t>
    </dgm:pt>
    <dgm:pt modelId="{0525FE57-3B9D-437D-ADBC-BDE5E5D8B2CD}" type="sibTrans" cxnId="{3F035CE1-5AEA-4E81-9BF4-B0CCC4DE1A58}">
      <dgm:prSet/>
      <dgm:spPr/>
      <dgm:t>
        <a:bodyPr/>
        <a:lstStyle/>
        <a:p>
          <a:endParaRPr lang="ru-RU" sz="1400"/>
        </a:p>
      </dgm:t>
    </dgm:pt>
    <dgm:pt modelId="{AE22254B-F7AE-47EA-A96E-16965A905CB3}">
      <dgm:prSet phldrT="[Текст]" custT="1"/>
      <dgm:spPr/>
      <dgm:t>
        <a:bodyPr/>
        <a:lstStyle/>
        <a:p>
          <a:r>
            <a:rPr lang="ru-RU" sz="1400" dirty="0" smtClean="0"/>
            <a:t>Направлено </a:t>
          </a:r>
        </a:p>
        <a:p>
          <a:r>
            <a:rPr lang="ru-RU" sz="1400" dirty="0" smtClean="0"/>
            <a:t>1469 сообщений</a:t>
          </a:r>
          <a:endParaRPr lang="ru-RU" sz="1400" dirty="0"/>
        </a:p>
      </dgm:t>
    </dgm:pt>
    <dgm:pt modelId="{95CC1ADE-8478-48B0-95EE-4376B820730E}" type="parTrans" cxnId="{1B262CF6-049F-4212-A20B-E3C0710A0438}">
      <dgm:prSet/>
      <dgm:spPr/>
      <dgm:t>
        <a:bodyPr/>
        <a:lstStyle/>
        <a:p>
          <a:endParaRPr lang="ru-RU" sz="1400"/>
        </a:p>
      </dgm:t>
    </dgm:pt>
    <dgm:pt modelId="{322E0D06-E0AB-4983-B9A1-2764070CB558}" type="sibTrans" cxnId="{1B262CF6-049F-4212-A20B-E3C0710A0438}">
      <dgm:prSet/>
      <dgm:spPr/>
      <dgm:t>
        <a:bodyPr/>
        <a:lstStyle/>
        <a:p>
          <a:endParaRPr lang="ru-RU" sz="1400"/>
        </a:p>
      </dgm:t>
    </dgm:pt>
    <dgm:pt modelId="{FDA34385-CE5E-4EFD-BF8E-02D9D407B896}">
      <dgm:prSet phldrT="[Текст]" custT="1"/>
      <dgm:spPr/>
      <dgm:t>
        <a:bodyPr/>
        <a:lstStyle/>
        <a:p>
          <a:r>
            <a:rPr lang="ru-RU" sz="1400" dirty="0" smtClean="0"/>
            <a:t>Получено 121 пояснение (8,2 % )</a:t>
          </a:r>
          <a:endParaRPr lang="ru-RU" sz="1400" dirty="0"/>
        </a:p>
      </dgm:t>
    </dgm:pt>
    <dgm:pt modelId="{EFDB6E0A-F4F9-4B8C-80C8-196D08FD801F}" type="parTrans" cxnId="{64E99E3A-539D-43DB-A041-0E19FC3659E6}">
      <dgm:prSet/>
      <dgm:spPr/>
      <dgm:t>
        <a:bodyPr/>
        <a:lstStyle/>
        <a:p>
          <a:endParaRPr lang="ru-RU" sz="1400"/>
        </a:p>
      </dgm:t>
    </dgm:pt>
    <dgm:pt modelId="{74CDE4CF-00FB-4C51-A7E4-22BEA005C92A}" type="sibTrans" cxnId="{64E99E3A-539D-43DB-A041-0E19FC3659E6}">
      <dgm:prSet/>
      <dgm:spPr/>
      <dgm:t>
        <a:bodyPr/>
        <a:lstStyle/>
        <a:p>
          <a:endParaRPr lang="ru-RU" sz="1400"/>
        </a:p>
      </dgm:t>
    </dgm:pt>
    <dgm:pt modelId="{DF20AC2C-1B08-4D2C-9C72-FB59CA7D6724}">
      <dgm:prSet custT="1"/>
      <dgm:spPr/>
      <dgm:t>
        <a:bodyPr/>
        <a:lstStyle/>
        <a:p>
          <a:r>
            <a:rPr lang="ru-RU" sz="1400" dirty="0" smtClean="0"/>
            <a:t>На основании 386 пояснений произведен перерасчет</a:t>
          </a:r>
        </a:p>
      </dgm:t>
    </dgm:pt>
    <dgm:pt modelId="{A3A7F63E-A05C-4FC6-BD02-B4A2CAAE11DA}" type="parTrans" cxnId="{4743F718-2E6F-4EED-9F3F-116CC1AB127C}">
      <dgm:prSet/>
      <dgm:spPr/>
      <dgm:t>
        <a:bodyPr/>
        <a:lstStyle/>
        <a:p>
          <a:endParaRPr lang="ru-RU" sz="1400"/>
        </a:p>
      </dgm:t>
    </dgm:pt>
    <dgm:pt modelId="{C4A2DBF1-8692-42E5-8D37-8D7B802E4CD5}" type="sibTrans" cxnId="{4743F718-2E6F-4EED-9F3F-116CC1AB127C}">
      <dgm:prSet/>
      <dgm:spPr/>
      <dgm:t>
        <a:bodyPr/>
        <a:lstStyle/>
        <a:p>
          <a:endParaRPr lang="ru-RU" sz="1400"/>
        </a:p>
      </dgm:t>
    </dgm:pt>
    <dgm:pt modelId="{A0F320F8-D2D4-45A1-961E-9686DC85A9E0}">
      <dgm:prSet custT="1"/>
      <dgm:spPr/>
      <dgm:t>
        <a:bodyPr/>
        <a:lstStyle/>
        <a:p>
          <a:r>
            <a:rPr lang="ru-RU" sz="1400" dirty="0" smtClean="0"/>
            <a:t>На основании 86 пояснений произведен перерасчет</a:t>
          </a:r>
        </a:p>
      </dgm:t>
    </dgm:pt>
    <dgm:pt modelId="{232AB384-7020-407E-A29F-FC8854103B40}" type="parTrans" cxnId="{EB86AF12-ACCA-4C37-AFE8-A2810EF822B5}">
      <dgm:prSet/>
      <dgm:spPr/>
      <dgm:t>
        <a:bodyPr/>
        <a:lstStyle/>
        <a:p>
          <a:endParaRPr lang="ru-RU" sz="1400"/>
        </a:p>
      </dgm:t>
    </dgm:pt>
    <dgm:pt modelId="{EE0870DB-8C75-43E4-9A49-CCFBBD6E7564}" type="sibTrans" cxnId="{EB86AF12-ACCA-4C37-AFE8-A2810EF822B5}">
      <dgm:prSet/>
      <dgm:spPr/>
      <dgm:t>
        <a:bodyPr/>
        <a:lstStyle/>
        <a:p>
          <a:endParaRPr lang="ru-RU" sz="1400"/>
        </a:p>
      </dgm:t>
    </dgm:pt>
    <dgm:pt modelId="{CF8440A7-C840-447B-A66F-D1360F20E3BD}">
      <dgm:prSet custT="1"/>
      <dgm:spPr/>
      <dgm:t>
        <a:bodyPr/>
        <a:lstStyle/>
        <a:p>
          <a:r>
            <a:rPr lang="ru-RU" sz="1400" dirty="0" smtClean="0"/>
            <a:t>в т.ч. по причинам, не связанным        с применением налоговых льгот, -</a:t>
          </a:r>
        </a:p>
        <a:p>
          <a:r>
            <a:rPr lang="ru-RU" sz="1400" dirty="0" smtClean="0"/>
            <a:t>  262 ( 9,4% )</a:t>
          </a:r>
          <a:endParaRPr lang="ru-RU" sz="1400" dirty="0"/>
        </a:p>
      </dgm:t>
    </dgm:pt>
    <dgm:pt modelId="{598D384F-E59E-4B54-B689-A7967A9978F1}" type="parTrans" cxnId="{03A854A1-A92F-4B5F-A5C7-46EF41943244}">
      <dgm:prSet/>
      <dgm:spPr/>
      <dgm:t>
        <a:bodyPr/>
        <a:lstStyle/>
        <a:p>
          <a:endParaRPr lang="ru-RU" sz="1400"/>
        </a:p>
      </dgm:t>
    </dgm:pt>
    <dgm:pt modelId="{3CD44EEE-325D-44FD-B65D-295EF238B31F}" type="sibTrans" cxnId="{03A854A1-A92F-4B5F-A5C7-46EF41943244}">
      <dgm:prSet/>
      <dgm:spPr/>
      <dgm:t>
        <a:bodyPr/>
        <a:lstStyle/>
        <a:p>
          <a:endParaRPr lang="ru-RU" sz="1400"/>
        </a:p>
      </dgm:t>
    </dgm:pt>
    <dgm:pt modelId="{3AE4EED7-D555-4E91-88CF-F224D3CB9F58}">
      <dgm:prSet custT="1"/>
      <dgm:spPr/>
      <dgm:t>
        <a:bodyPr/>
        <a:lstStyle/>
        <a:p>
          <a:r>
            <a:rPr lang="ru-RU" sz="1400" dirty="0" smtClean="0"/>
            <a:t>в т.ч. по причинам, не связанным          с применением налоговых льгот, -  </a:t>
          </a:r>
        </a:p>
        <a:p>
          <a:r>
            <a:rPr lang="ru-RU" sz="1400" dirty="0" smtClean="0"/>
            <a:t>46 ( 3,1% )</a:t>
          </a:r>
          <a:endParaRPr lang="ru-RU" sz="1400" dirty="0"/>
        </a:p>
      </dgm:t>
    </dgm:pt>
    <dgm:pt modelId="{A7BD8CC0-9E1B-4BA1-AE23-49E83E71FCE1}" type="parTrans" cxnId="{77F08B9E-D908-4C50-9330-19CA087B2879}">
      <dgm:prSet/>
      <dgm:spPr/>
      <dgm:t>
        <a:bodyPr/>
        <a:lstStyle/>
        <a:p>
          <a:endParaRPr lang="ru-RU" sz="1400"/>
        </a:p>
      </dgm:t>
    </dgm:pt>
    <dgm:pt modelId="{0873C5AC-4322-4C7B-B880-123745211212}" type="sibTrans" cxnId="{77F08B9E-D908-4C50-9330-19CA087B2879}">
      <dgm:prSet/>
      <dgm:spPr/>
      <dgm:t>
        <a:bodyPr/>
        <a:lstStyle/>
        <a:p>
          <a:endParaRPr lang="ru-RU" sz="1400"/>
        </a:p>
      </dgm:t>
    </dgm:pt>
    <dgm:pt modelId="{FAAD8F71-E951-4BF5-9D31-A6FF8066587C}" type="pres">
      <dgm:prSet presAssocID="{12065344-838C-4BAF-AFDC-922A57C29FB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D6C2E1-0E50-447D-B641-D9984F53D1DF}" type="pres">
      <dgm:prSet presAssocID="{67470866-AE2F-44D0-97F2-9AB976E6BF40}" presName="root" presStyleCnt="0"/>
      <dgm:spPr/>
    </dgm:pt>
    <dgm:pt modelId="{A8DA136C-2687-4121-ACBC-625629350908}" type="pres">
      <dgm:prSet presAssocID="{67470866-AE2F-44D0-97F2-9AB976E6BF40}" presName="rootComposite" presStyleCnt="0"/>
      <dgm:spPr/>
    </dgm:pt>
    <dgm:pt modelId="{54F0720A-737F-4D15-9C05-4A7158A50F35}" type="pres">
      <dgm:prSet presAssocID="{67470866-AE2F-44D0-97F2-9AB976E6BF40}" presName="rootText" presStyleLbl="node1" presStyleIdx="0" presStyleCnt="2" custScaleX="199765" custScaleY="159641" custLinFactNeighborX="7192" custLinFactNeighborY="-18713"/>
      <dgm:spPr/>
      <dgm:t>
        <a:bodyPr/>
        <a:lstStyle/>
        <a:p>
          <a:endParaRPr lang="ru-RU"/>
        </a:p>
      </dgm:t>
    </dgm:pt>
    <dgm:pt modelId="{DAA51048-85EB-4789-AD03-7672FB93DF92}" type="pres">
      <dgm:prSet presAssocID="{67470866-AE2F-44D0-97F2-9AB976E6BF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3F45D537-5F6F-4A54-80A3-3886FFFEF76E}" type="pres">
      <dgm:prSet presAssocID="{67470866-AE2F-44D0-97F2-9AB976E6BF40}" presName="childShape" presStyleCnt="0"/>
      <dgm:spPr/>
    </dgm:pt>
    <dgm:pt modelId="{4965A454-EA30-42F7-AD1C-E057353E5F96}" type="pres">
      <dgm:prSet presAssocID="{CC5FE495-9AEE-43B7-B73E-8AA303029BD5}" presName="Name13" presStyleLbl="parChTrans1D2" presStyleIdx="0" presStyleCnt="8"/>
      <dgm:spPr/>
      <dgm:t>
        <a:bodyPr/>
        <a:lstStyle/>
        <a:p>
          <a:endParaRPr lang="ru-RU"/>
        </a:p>
      </dgm:t>
    </dgm:pt>
    <dgm:pt modelId="{83352B05-3A31-4C69-906C-EC4C11EBB9B8}" type="pres">
      <dgm:prSet presAssocID="{0D3C1F89-A4BF-4FED-960E-3C9CFE1DDDF4}" presName="childText" presStyleLbl="bgAcc1" presStyleIdx="0" presStyleCnt="8" custScaleX="195627" custScaleY="5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8452CD-C893-4CE5-902A-5D8A2949397C}" type="pres">
      <dgm:prSet presAssocID="{952638BF-6CB4-4582-A39E-7C05721D768A}" presName="Name13" presStyleLbl="parChTrans1D2" presStyleIdx="1" presStyleCnt="8"/>
      <dgm:spPr/>
      <dgm:t>
        <a:bodyPr/>
        <a:lstStyle/>
        <a:p>
          <a:endParaRPr lang="ru-RU"/>
        </a:p>
      </dgm:t>
    </dgm:pt>
    <dgm:pt modelId="{16DDC379-3FDE-4C09-8A1B-762FB399D1E8}" type="pres">
      <dgm:prSet presAssocID="{BFE17346-68E5-4D22-B185-BC4328B01BCC}" presName="childText" presStyleLbl="bgAcc1" presStyleIdx="1" presStyleCnt="8" custScaleX="194328" custScaleY="48888" custLinFactNeighborY="6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D584F-E5A3-46A1-AD42-631DF5748EB3}" type="pres">
      <dgm:prSet presAssocID="{A3A7F63E-A05C-4FC6-BD02-B4A2CAAE11DA}" presName="Name13" presStyleLbl="parChTrans1D2" presStyleIdx="2" presStyleCnt="8"/>
      <dgm:spPr/>
      <dgm:t>
        <a:bodyPr/>
        <a:lstStyle/>
        <a:p>
          <a:endParaRPr lang="ru-RU"/>
        </a:p>
      </dgm:t>
    </dgm:pt>
    <dgm:pt modelId="{1C6CED55-160B-492B-852A-AF043C4B3D36}" type="pres">
      <dgm:prSet presAssocID="{DF20AC2C-1B08-4D2C-9C72-FB59CA7D6724}" presName="childText" presStyleLbl="bgAcc1" presStyleIdx="2" presStyleCnt="8" custScaleX="192276" custScaleY="71487" custLinFactNeighborY="12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2340-3679-4D59-A304-2C31EB6BB597}" type="pres">
      <dgm:prSet presAssocID="{598D384F-E59E-4B54-B689-A7967A9978F1}" presName="Name13" presStyleLbl="parChTrans1D2" presStyleIdx="3" presStyleCnt="8"/>
      <dgm:spPr/>
      <dgm:t>
        <a:bodyPr/>
        <a:lstStyle/>
        <a:p>
          <a:endParaRPr lang="ru-RU"/>
        </a:p>
      </dgm:t>
    </dgm:pt>
    <dgm:pt modelId="{081935C5-FD2D-4F2E-A6DE-457651864885}" type="pres">
      <dgm:prSet presAssocID="{CF8440A7-C840-447B-A66F-D1360F20E3BD}" presName="childText" presStyleLbl="bgAcc1" presStyleIdx="3" presStyleCnt="8" custScaleX="189805" custScaleY="93551" custLinFactNeighborX="2996" custLinFactNeighborY="2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8910D-C28C-441F-9856-584FECF4C321}" type="pres">
      <dgm:prSet presAssocID="{9AF224E0-4173-4A1F-BEE8-A67CEBA7E84A}" presName="root" presStyleCnt="0"/>
      <dgm:spPr/>
    </dgm:pt>
    <dgm:pt modelId="{EF2D4B2A-40E0-4BCD-83AA-F8D1329DFF42}" type="pres">
      <dgm:prSet presAssocID="{9AF224E0-4173-4A1F-BEE8-A67CEBA7E84A}" presName="rootComposite" presStyleCnt="0"/>
      <dgm:spPr/>
    </dgm:pt>
    <dgm:pt modelId="{DEBD9B57-03E2-450C-9587-4F99DC8C24FB}" type="pres">
      <dgm:prSet presAssocID="{9AF224E0-4173-4A1F-BEE8-A67CEBA7E84A}" presName="rootText" presStyleLbl="node1" presStyleIdx="1" presStyleCnt="2" custScaleX="200290" custScaleY="157691" custLinFactNeighborX="2429" custLinFactNeighborY="-11380"/>
      <dgm:spPr/>
      <dgm:t>
        <a:bodyPr/>
        <a:lstStyle/>
        <a:p>
          <a:endParaRPr lang="ru-RU"/>
        </a:p>
      </dgm:t>
    </dgm:pt>
    <dgm:pt modelId="{CA02690D-5EA9-4473-9A28-C15A02E3278F}" type="pres">
      <dgm:prSet presAssocID="{9AF224E0-4173-4A1F-BEE8-A67CEBA7E84A}" presName="rootConnector" presStyleLbl="node1" presStyleIdx="1" presStyleCnt="2"/>
      <dgm:spPr/>
      <dgm:t>
        <a:bodyPr/>
        <a:lstStyle/>
        <a:p>
          <a:endParaRPr lang="ru-RU"/>
        </a:p>
      </dgm:t>
    </dgm:pt>
    <dgm:pt modelId="{95809794-74E2-49B3-B450-6C9F7227506E}" type="pres">
      <dgm:prSet presAssocID="{9AF224E0-4173-4A1F-BEE8-A67CEBA7E84A}" presName="childShape" presStyleCnt="0"/>
      <dgm:spPr/>
    </dgm:pt>
    <dgm:pt modelId="{BF402714-A00D-454B-970A-CA5340D6288F}" type="pres">
      <dgm:prSet presAssocID="{95CC1ADE-8478-48B0-95EE-4376B820730E}" presName="Name13" presStyleLbl="parChTrans1D2" presStyleIdx="4" presStyleCnt="8"/>
      <dgm:spPr/>
      <dgm:t>
        <a:bodyPr/>
        <a:lstStyle/>
        <a:p>
          <a:endParaRPr lang="ru-RU"/>
        </a:p>
      </dgm:t>
    </dgm:pt>
    <dgm:pt modelId="{65DC0116-706A-4DDE-94B3-09A650A88AC0}" type="pres">
      <dgm:prSet presAssocID="{AE22254B-F7AE-47EA-A96E-16965A905CB3}" presName="childText" presStyleLbl="bgAcc1" presStyleIdx="4" presStyleCnt="8" custScaleX="185377" custScaleY="63252" custLinFactNeighborX="-1202" custLinFactNeighborY="-1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46F77-9015-49C9-8A4F-C469264A6FC0}" type="pres">
      <dgm:prSet presAssocID="{EFDB6E0A-F4F9-4B8C-80C8-196D08FD801F}" presName="Name13" presStyleLbl="parChTrans1D2" presStyleIdx="5" presStyleCnt="8"/>
      <dgm:spPr/>
      <dgm:t>
        <a:bodyPr/>
        <a:lstStyle/>
        <a:p>
          <a:endParaRPr lang="ru-RU"/>
        </a:p>
      </dgm:t>
    </dgm:pt>
    <dgm:pt modelId="{D4294037-2AE8-49D0-AA5E-49769D1A5BAF}" type="pres">
      <dgm:prSet presAssocID="{FDA34385-CE5E-4EFD-BF8E-02D9D407B896}" presName="childText" presStyleLbl="bgAcc1" presStyleIdx="5" presStyleCnt="8" custScaleX="181594" custScaleY="49331" custLinFactNeighborX="3381" custLinFactNeighborY="1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F0448-D3A0-4A02-B4ED-DF4131928E34}" type="pres">
      <dgm:prSet presAssocID="{232AB384-7020-407E-A29F-FC8854103B40}" presName="Name13" presStyleLbl="parChTrans1D2" presStyleIdx="6" presStyleCnt="8"/>
      <dgm:spPr/>
      <dgm:t>
        <a:bodyPr/>
        <a:lstStyle/>
        <a:p>
          <a:endParaRPr lang="ru-RU"/>
        </a:p>
      </dgm:t>
    </dgm:pt>
    <dgm:pt modelId="{2CD9739A-0B43-4266-BF13-1E594F815163}" type="pres">
      <dgm:prSet presAssocID="{A0F320F8-D2D4-45A1-961E-9686DC85A9E0}" presName="childText" presStyleLbl="bgAcc1" presStyleIdx="6" presStyleCnt="8" custScaleX="190783" custScaleY="66303" custLinFactNeighborX="517" custLinFactNeighborY="12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ABE50-2FA9-42B2-BABC-A6B9C31E7242}" type="pres">
      <dgm:prSet presAssocID="{A7BD8CC0-9E1B-4BA1-AE23-49E83E71FCE1}" presName="Name13" presStyleLbl="parChTrans1D2" presStyleIdx="7" presStyleCnt="8"/>
      <dgm:spPr/>
      <dgm:t>
        <a:bodyPr/>
        <a:lstStyle/>
        <a:p>
          <a:endParaRPr lang="ru-RU"/>
        </a:p>
      </dgm:t>
    </dgm:pt>
    <dgm:pt modelId="{7B9B6101-2F49-4B3B-8A88-A8ADA0E236CC}" type="pres">
      <dgm:prSet presAssocID="{3AE4EED7-D555-4E91-88CF-F224D3CB9F58}" presName="childText" presStyleLbl="bgAcc1" presStyleIdx="7" presStyleCnt="8" custScaleX="186156" custScaleY="90668" custLinFactNeighborX="-1202" custLinFactNeighborY="16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E99E3A-539D-43DB-A041-0E19FC3659E6}" srcId="{9AF224E0-4173-4A1F-BEE8-A67CEBA7E84A}" destId="{FDA34385-CE5E-4EFD-BF8E-02D9D407B896}" srcOrd="1" destOrd="0" parTransId="{EFDB6E0A-F4F9-4B8C-80C8-196D08FD801F}" sibTransId="{74CDE4CF-00FB-4C51-A7E4-22BEA005C92A}"/>
    <dgm:cxn modelId="{C736F1A1-9CD8-49FC-9141-85CE59B4C243}" type="presOf" srcId="{A0F320F8-D2D4-45A1-961E-9686DC85A9E0}" destId="{2CD9739A-0B43-4266-BF13-1E594F815163}" srcOrd="0" destOrd="0" presId="urn:microsoft.com/office/officeart/2005/8/layout/hierarchy3"/>
    <dgm:cxn modelId="{1A43C9E9-8371-4DB5-9286-DA835F3B8DF3}" type="presOf" srcId="{0D3C1F89-A4BF-4FED-960E-3C9CFE1DDDF4}" destId="{83352B05-3A31-4C69-906C-EC4C11EBB9B8}" srcOrd="0" destOrd="0" presId="urn:microsoft.com/office/officeart/2005/8/layout/hierarchy3"/>
    <dgm:cxn modelId="{C0E05250-316F-4B90-8BDC-C66B2D18EB87}" type="presOf" srcId="{FDA34385-CE5E-4EFD-BF8E-02D9D407B896}" destId="{D4294037-2AE8-49D0-AA5E-49769D1A5BAF}" srcOrd="0" destOrd="0" presId="urn:microsoft.com/office/officeart/2005/8/layout/hierarchy3"/>
    <dgm:cxn modelId="{104A131E-8C76-4003-AD47-B7D2E47454B3}" type="presOf" srcId="{DF20AC2C-1B08-4D2C-9C72-FB59CA7D6724}" destId="{1C6CED55-160B-492B-852A-AF043C4B3D36}" srcOrd="0" destOrd="0" presId="urn:microsoft.com/office/officeart/2005/8/layout/hierarchy3"/>
    <dgm:cxn modelId="{DAEB3BF1-57B0-4D4E-B51A-65E5541A4058}" type="presOf" srcId="{EFDB6E0A-F4F9-4B8C-80C8-196D08FD801F}" destId="{5B546F77-9015-49C9-8A4F-C469264A6FC0}" srcOrd="0" destOrd="0" presId="urn:microsoft.com/office/officeart/2005/8/layout/hierarchy3"/>
    <dgm:cxn modelId="{C780D8A9-1A97-4A06-9C9E-7BFD291D831E}" type="presOf" srcId="{232AB384-7020-407E-A29F-FC8854103B40}" destId="{07EF0448-D3A0-4A02-B4ED-DF4131928E34}" srcOrd="0" destOrd="0" presId="urn:microsoft.com/office/officeart/2005/8/layout/hierarchy3"/>
    <dgm:cxn modelId="{52CE827D-673A-4D39-A23D-B36E0C021F85}" type="presOf" srcId="{9AF224E0-4173-4A1F-BEE8-A67CEBA7E84A}" destId="{CA02690D-5EA9-4473-9A28-C15A02E3278F}" srcOrd="1" destOrd="0" presId="urn:microsoft.com/office/officeart/2005/8/layout/hierarchy3"/>
    <dgm:cxn modelId="{0D12F2A2-57D4-4B6E-B482-AAC568F7B6C6}" srcId="{12065344-838C-4BAF-AFDC-922A57C29FB0}" destId="{67470866-AE2F-44D0-97F2-9AB976E6BF40}" srcOrd="0" destOrd="0" parTransId="{7B534C5A-E141-4A35-8BA8-77E3C8EE63C9}" sibTransId="{E30B435F-95ED-49E8-8311-1FEF620AD5A3}"/>
    <dgm:cxn modelId="{4F49FAEA-1FC7-4870-AD6C-8049102090DA}" type="presOf" srcId="{A3A7F63E-A05C-4FC6-BD02-B4A2CAAE11DA}" destId="{46DD584F-E5A3-46A1-AD42-631DF5748EB3}" srcOrd="0" destOrd="0" presId="urn:microsoft.com/office/officeart/2005/8/layout/hierarchy3"/>
    <dgm:cxn modelId="{25EF2AB9-6B15-4D8D-A456-C7BC276FBAD0}" type="presOf" srcId="{67470866-AE2F-44D0-97F2-9AB976E6BF40}" destId="{DAA51048-85EB-4789-AD03-7672FB93DF92}" srcOrd="1" destOrd="0" presId="urn:microsoft.com/office/officeart/2005/8/layout/hierarchy3"/>
    <dgm:cxn modelId="{30E125E7-BDC5-49B4-B2AD-506AAEA26F8D}" type="presOf" srcId="{598D384F-E59E-4B54-B689-A7967A9978F1}" destId="{80A72340-3679-4D59-A304-2C31EB6BB597}" srcOrd="0" destOrd="0" presId="urn:microsoft.com/office/officeart/2005/8/layout/hierarchy3"/>
    <dgm:cxn modelId="{BA0B7EBD-B1E8-4518-9670-B382772D1CF8}" type="presOf" srcId="{CF8440A7-C840-447B-A66F-D1360F20E3BD}" destId="{081935C5-FD2D-4F2E-A6DE-457651864885}" srcOrd="0" destOrd="0" presId="urn:microsoft.com/office/officeart/2005/8/layout/hierarchy3"/>
    <dgm:cxn modelId="{BE8E7E88-B981-4CB6-B0FD-4FE33FF18006}" type="presOf" srcId="{95CC1ADE-8478-48B0-95EE-4376B820730E}" destId="{BF402714-A00D-454B-970A-CA5340D6288F}" srcOrd="0" destOrd="0" presId="urn:microsoft.com/office/officeart/2005/8/layout/hierarchy3"/>
    <dgm:cxn modelId="{3F035CE1-5AEA-4E81-9BF4-B0CCC4DE1A58}" srcId="{12065344-838C-4BAF-AFDC-922A57C29FB0}" destId="{9AF224E0-4173-4A1F-BEE8-A67CEBA7E84A}" srcOrd="1" destOrd="0" parTransId="{05A33E87-EB9B-492C-A917-45FD25F9A289}" sibTransId="{0525FE57-3B9D-437D-ADBC-BDE5E5D8B2CD}"/>
    <dgm:cxn modelId="{232394C9-9BE5-40CF-8527-055AB794DD9B}" type="presOf" srcId="{67470866-AE2F-44D0-97F2-9AB976E6BF40}" destId="{54F0720A-737F-4D15-9C05-4A7158A50F35}" srcOrd="0" destOrd="0" presId="urn:microsoft.com/office/officeart/2005/8/layout/hierarchy3"/>
    <dgm:cxn modelId="{8E6BD094-887C-45ED-8F25-8723521E2425}" type="presOf" srcId="{12065344-838C-4BAF-AFDC-922A57C29FB0}" destId="{FAAD8F71-E951-4BF5-9D31-A6FF8066587C}" srcOrd="0" destOrd="0" presId="urn:microsoft.com/office/officeart/2005/8/layout/hierarchy3"/>
    <dgm:cxn modelId="{11575262-4700-435B-9A66-9669CAE49B3F}" type="presOf" srcId="{CC5FE495-9AEE-43B7-B73E-8AA303029BD5}" destId="{4965A454-EA30-42F7-AD1C-E057353E5F96}" srcOrd="0" destOrd="0" presId="urn:microsoft.com/office/officeart/2005/8/layout/hierarchy3"/>
    <dgm:cxn modelId="{03A854A1-A92F-4B5F-A5C7-46EF41943244}" srcId="{67470866-AE2F-44D0-97F2-9AB976E6BF40}" destId="{CF8440A7-C840-447B-A66F-D1360F20E3BD}" srcOrd="3" destOrd="0" parTransId="{598D384F-E59E-4B54-B689-A7967A9978F1}" sibTransId="{3CD44EEE-325D-44FD-B65D-295EF238B31F}"/>
    <dgm:cxn modelId="{1E052B8A-FA0A-4B34-9B22-3D533F9D643C}" type="presOf" srcId="{A7BD8CC0-9E1B-4BA1-AE23-49E83E71FCE1}" destId="{17FABE50-2FA9-42B2-BABC-A6B9C31E7242}" srcOrd="0" destOrd="0" presId="urn:microsoft.com/office/officeart/2005/8/layout/hierarchy3"/>
    <dgm:cxn modelId="{4743F718-2E6F-4EED-9F3F-116CC1AB127C}" srcId="{67470866-AE2F-44D0-97F2-9AB976E6BF40}" destId="{DF20AC2C-1B08-4D2C-9C72-FB59CA7D6724}" srcOrd="2" destOrd="0" parTransId="{A3A7F63E-A05C-4FC6-BD02-B4A2CAAE11DA}" sibTransId="{C4A2DBF1-8692-42E5-8D37-8D7B802E4CD5}"/>
    <dgm:cxn modelId="{77F08B9E-D908-4C50-9330-19CA087B2879}" srcId="{9AF224E0-4173-4A1F-BEE8-A67CEBA7E84A}" destId="{3AE4EED7-D555-4E91-88CF-F224D3CB9F58}" srcOrd="3" destOrd="0" parTransId="{A7BD8CC0-9E1B-4BA1-AE23-49E83E71FCE1}" sibTransId="{0873C5AC-4322-4C7B-B880-123745211212}"/>
    <dgm:cxn modelId="{1B262CF6-049F-4212-A20B-E3C0710A0438}" srcId="{9AF224E0-4173-4A1F-BEE8-A67CEBA7E84A}" destId="{AE22254B-F7AE-47EA-A96E-16965A905CB3}" srcOrd="0" destOrd="0" parTransId="{95CC1ADE-8478-48B0-95EE-4376B820730E}" sibTransId="{322E0D06-E0AB-4983-B9A1-2764070CB558}"/>
    <dgm:cxn modelId="{2A1B6C8E-0B42-44BB-B4A3-3C7CB7FB5CE9}" type="presOf" srcId="{952638BF-6CB4-4582-A39E-7C05721D768A}" destId="{388452CD-C893-4CE5-902A-5D8A2949397C}" srcOrd="0" destOrd="0" presId="urn:microsoft.com/office/officeart/2005/8/layout/hierarchy3"/>
    <dgm:cxn modelId="{EB86AF12-ACCA-4C37-AFE8-A2810EF822B5}" srcId="{9AF224E0-4173-4A1F-BEE8-A67CEBA7E84A}" destId="{A0F320F8-D2D4-45A1-961E-9686DC85A9E0}" srcOrd="2" destOrd="0" parTransId="{232AB384-7020-407E-A29F-FC8854103B40}" sibTransId="{EE0870DB-8C75-43E4-9A49-CCFBBD6E7564}"/>
    <dgm:cxn modelId="{728A63D2-84EF-4DD3-8F4E-44C3CFD369AC}" type="presOf" srcId="{AE22254B-F7AE-47EA-A96E-16965A905CB3}" destId="{65DC0116-706A-4DDE-94B3-09A650A88AC0}" srcOrd="0" destOrd="0" presId="urn:microsoft.com/office/officeart/2005/8/layout/hierarchy3"/>
    <dgm:cxn modelId="{D8BCAAFA-8CD9-403A-92F6-FC1CCF24F8B3}" type="presOf" srcId="{9AF224E0-4173-4A1F-BEE8-A67CEBA7E84A}" destId="{DEBD9B57-03E2-450C-9587-4F99DC8C24FB}" srcOrd="0" destOrd="0" presId="urn:microsoft.com/office/officeart/2005/8/layout/hierarchy3"/>
    <dgm:cxn modelId="{BFAD43D3-8731-4503-A5CA-45D27A557087}" srcId="{67470866-AE2F-44D0-97F2-9AB976E6BF40}" destId="{0D3C1F89-A4BF-4FED-960E-3C9CFE1DDDF4}" srcOrd="0" destOrd="0" parTransId="{CC5FE495-9AEE-43B7-B73E-8AA303029BD5}" sibTransId="{5A5F0084-59F8-4AA8-B265-434F83B38736}"/>
    <dgm:cxn modelId="{1E478D8D-362E-4911-824D-9B0E10188C68}" srcId="{67470866-AE2F-44D0-97F2-9AB976E6BF40}" destId="{BFE17346-68E5-4D22-B185-BC4328B01BCC}" srcOrd="1" destOrd="0" parTransId="{952638BF-6CB4-4582-A39E-7C05721D768A}" sibTransId="{10F836F4-1284-4E35-805F-323613312903}"/>
    <dgm:cxn modelId="{D939CE68-827D-4DA8-8041-CBC8BE97DA38}" type="presOf" srcId="{BFE17346-68E5-4D22-B185-BC4328B01BCC}" destId="{16DDC379-3FDE-4C09-8A1B-762FB399D1E8}" srcOrd="0" destOrd="0" presId="urn:microsoft.com/office/officeart/2005/8/layout/hierarchy3"/>
    <dgm:cxn modelId="{450FDE25-BCD9-47BE-99A6-353D4D9EE792}" type="presOf" srcId="{3AE4EED7-D555-4E91-88CF-F224D3CB9F58}" destId="{7B9B6101-2F49-4B3B-8A88-A8ADA0E236CC}" srcOrd="0" destOrd="0" presId="urn:microsoft.com/office/officeart/2005/8/layout/hierarchy3"/>
    <dgm:cxn modelId="{464C21DA-7AD6-4C74-A6DC-CAB7587C9D72}" type="presParOf" srcId="{FAAD8F71-E951-4BF5-9D31-A6FF8066587C}" destId="{CDD6C2E1-0E50-447D-B641-D9984F53D1DF}" srcOrd="0" destOrd="0" presId="urn:microsoft.com/office/officeart/2005/8/layout/hierarchy3"/>
    <dgm:cxn modelId="{AD3AF2D5-8CE2-4FC5-83F2-8BB441456DFC}" type="presParOf" srcId="{CDD6C2E1-0E50-447D-B641-D9984F53D1DF}" destId="{A8DA136C-2687-4121-ACBC-625629350908}" srcOrd="0" destOrd="0" presId="urn:microsoft.com/office/officeart/2005/8/layout/hierarchy3"/>
    <dgm:cxn modelId="{CD2A936B-25C4-4275-9629-3725C432983E}" type="presParOf" srcId="{A8DA136C-2687-4121-ACBC-625629350908}" destId="{54F0720A-737F-4D15-9C05-4A7158A50F35}" srcOrd="0" destOrd="0" presId="urn:microsoft.com/office/officeart/2005/8/layout/hierarchy3"/>
    <dgm:cxn modelId="{0F605D0D-853E-48B0-8D45-0B619449537F}" type="presParOf" srcId="{A8DA136C-2687-4121-ACBC-625629350908}" destId="{DAA51048-85EB-4789-AD03-7672FB93DF92}" srcOrd="1" destOrd="0" presId="urn:microsoft.com/office/officeart/2005/8/layout/hierarchy3"/>
    <dgm:cxn modelId="{B49D3D6D-2011-4809-92FB-4800B26014AB}" type="presParOf" srcId="{CDD6C2E1-0E50-447D-B641-D9984F53D1DF}" destId="{3F45D537-5F6F-4A54-80A3-3886FFFEF76E}" srcOrd="1" destOrd="0" presId="urn:microsoft.com/office/officeart/2005/8/layout/hierarchy3"/>
    <dgm:cxn modelId="{00737408-D82B-4B5A-BA5A-C707F97807EE}" type="presParOf" srcId="{3F45D537-5F6F-4A54-80A3-3886FFFEF76E}" destId="{4965A454-EA30-42F7-AD1C-E057353E5F96}" srcOrd="0" destOrd="0" presId="urn:microsoft.com/office/officeart/2005/8/layout/hierarchy3"/>
    <dgm:cxn modelId="{269F2B96-56A2-4964-8910-0050321C690D}" type="presParOf" srcId="{3F45D537-5F6F-4A54-80A3-3886FFFEF76E}" destId="{83352B05-3A31-4C69-906C-EC4C11EBB9B8}" srcOrd="1" destOrd="0" presId="urn:microsoft.com/office/officeart/2005/8/layout/hierarchy3"/>
    <dgm:cxn modelId="{5982019F-711E-4C5C-AAD1-A282285EDBB8}" type="presParOf" srcId="{3F45D537-5F6F-4A54-80A3-3886FFFEF76E}" destId="{388452CD-C893-4CE5-902A-5D8A2949397C}" srcOrd="2" destOrd="0" presId="urn:microsoft.com/office/officeart/2005/8/layout/hierarchy3"/>
    <dgm:cxn modelId="{F17F2271-CCBC-4F1E-A51D-4EBF92183A92}" type="presParOf" srcId="{3F45D537-5F6F-4A54-80A3-3886FFFEF76E}" destId="{16DDC379-3FDE-4C09-8A1B-762FB399D1E8}" srcOrd="3" destOrd="0" presId="urn:microsoft.com/office/officeart/2005/8/layout/hierarchy3"/>
    <dgm:cxn modelId="{23D25461-B734-4F0A-BBBE-98FB623B2228}" type="presParOf" srcId="{3F45D537-5F6F-4A54-80A3-3886FFFEF76E}" destId="{46DD584F-E5A3-46A1-AD42-631DF5748EB3}" srcOrd="4" destOrd="0" presId="urn:microsoft.com/office/officeart/2005/8/layout/hierarchy3"/>
    <dgm:cxn modelId="{58CED040-939C-4D6A-817F-CDDC37C01067}" type="presParOf" srcId="{3F45D537-5F6F-4A54-80A3-3886FFFEF76E}" destId="{1C6CED55-160B-492B-852A-AF043C4B3D36}" srcOrd="5" destOrd="0" presId="urn:microsoft.com/office/officeart/2005/8/layout/hierarchy3"/>
    <dgm:cxn modelId="{25244F45-1F72-4F6C-82AF-446574483B78}" type="presParOf" srcId="{3F45D537-5F6F-4A54-80A3-3886FFFEF76E}" destId="{80A72340-3679-4D59-A304-2C31EB6BB597}" srcOrd="6" destOrd="0" presId="urn:microsoft.com/office/officeart/2005/8/layout/hierarchy3"/>
    <dgm:cxn modelId="{6D369CBC-059C-4A7C-8A0E-A8B852BD7AF7}" type="presParOf" srcId="{3F45D537-5F6F-4A54-80A3-3886FFFEF76E}" destId="{081935C5-FD2D-4F2E-A6DE-457651864885}" srcOrd="7" destOrd="0" presId="urn:microsoft.com/office/officeart/2005/8/layout/hierarchy3"/>
    <dgm:cxn modelId="{B5EF4C1C-1D62-4B47-BF7B-CF4A99700C3B}" type="presParOf" srcId="{FAAD8F71-E951-4BF5-9D31-A6FF8066587C}" destId="{93E8910D-C28C-441F-9856-584FECF4C321}" srcOrd="1" destOrd="0" presId="urn:microsoft.com/office/officeart/2005/8/layout/hierarchy3"/>
    <dgm:cxn modelId="{F576BFFC-1035-45D5-9412-EAF137BF4979}" type="presParOf" srcId="{93E8910D-C28C-441F-9856-584FECF4C321}" destId="{EF2D4B2A-40E0-4BCD-83AA-F8D1329DFF42}" srcOrd="0" destOrd="0" presId="urn:microsoft.com/office/officeart/2005/8/layout/hierarchy3"/>
    <dgm:cxn modelId="{792B3E2C-7666-4CF1-835B-6F272DCA49D4}" type="presParOf" srcId="{EF2D4B2A-40E0-4BCD-83AA-F8D1329DFF42}" destId="{DEBD9B57-03E2-450C-9587-4F99DC8C24FB}" srcOrd="0" destOrd="0" presId="urn:microsoft.com/office/officeart/2005/8/layout/hierarchy3"/>
    <dgm:cxn modelId="{20F97FC0-F50B-4A5E-A152-841F670CC08F}" type="presParOf" srcId="{EF2D4B2A-40E0-4BCD-83AA-F8D1329DFF42}" destId="{CA02690D-5EA9-4473-9A28-C15A02E3278F}" srcOrd="1" destOrd="0" presId="urn:microsoft.com/office/officeart/2005/8/layout/hierarchy3"/>
    <dgm:cxn modelId="{D568EE8C-712F-4802-8E4E-5EE7559A1019}" type="presParOf" srcId="{93E8910D-C28C-441F-9856-584FECF4C321}" destId="{95809794-74E2-49B3-B450-6C9F7227506E}" srcOrd="1" destOrd="0" presId="urn:microsoft.com/office/officeart/2005/8/layout/hierarchy3"/>
    <dgm:cxn modelId="{A6B51BDC-B5EC-45A4-9245-F69ED1327186}" type="presParOf" srcId="{95809794-74E2-49B3-B450-6C9F7227506E}" destId="{BF402714-A00D-454B-970A-CA5340D6288F}" srcOrd="0" destOrd="0" presId="urn:microsoft.com/office/officeart/2005/8/layout/hierarchy3"/>
    <dgm:cxn modelId="{302C0CBB-B291-4D69-978D-E63617AD7020}" type="presParOf" srcId="{95809794-74E2-49B3-B450-6C9F7227506E}" destId="{65DC0116-706A-4DDE-94B3-09A650A88AC0}" srcOrd="1" destOrd="0" presId="urn:microsoft.com/office/officeart/2005/8/layout/hierarchy3"/>
    <dgm:cxn modelId="{1CA2B766-DB1F-43D4-A741-0947DC0A6B21}" type="presParOf" srcId="{95809794-74E2-49B3-B450-6C9F7227506E}" destId="{5B546F77-9015-49C9-8A4F-C469264A6FC0}" srcOrd="2" destOrd="0" presId="urn:microsoft.com/office/officeart/2005/8/layout/hierarchy3"/>
    <dgm:cxn modelId="{D49AECC9-F7A8-4E1B-8884-7BAFCFEE3741}" type="presParOf" srcId="{95809794-74E2-49B3-B450-6C9F7227506E}" destId="{D4294037-2AE8-49D0-AA5E-49769D1A5BAF}" srcOrd="3" destOrd="0" presId="urn:microsoft.com/office/officeart/2005/8/layout/hierarchy3"/>
    <dgm:cxn modelId="{99604276-EA9B-4E5E-B96D-FB0501DB1C92}" type="presParOf" srcId="{95809794-74E2-49B3-B450-6C9F7227506E}" destId="{07EF0448-D3A0-4A02-B4ED-DF4131928E34}" srcOrd="4" destOrd="0" presId="urn:microsoft.com/office/officeart/2005/8/layout/hierarchy3"/>
    <dgm:cxn modelId="{7809441B-27C3-48A9-909F-7325F4080BD3}" type="presParOf" srcId="{95809794-74E2-49B3-B450-6C9F7227506E}" destId="{2CD9739A-0B43-4266-BF13-1E594F815163}" srcOrd="5" destOrd="0" presId="urn:microsoft.com/office/officeart/2005/8/layout/hierarchy3"/>
    <dgm:cxn modelId="{D25FF734-927A-42CD-9B33-C4E1C494732D}" type="presParOf" srcId="{95809794-74E2-49B3-B450-6C9F7227506E}" destId="{17FABE50-2FA9-42B2-BABC-A6B9C31E7242}" srcOrd="6" destOrd="0" presId="urn:microsoft.com/office/officeart/2005/8/layout/hierarchy3"/>
    <dgm:cxn modelId="{6B385D83-59A3-4924-9FF8-2D9B0D00C940}" type="presParOf" srcId="{95809794-74E2-49B3-B450-6C9F7227506E}" destId="{7B9B6101-2F49-4B3B-8A88-A8ADA0E236CC}" srcOrd="7" destOrd="0" presId="urn:microsoft.com/office/officeart/2005/8/layout/hierarchy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5EC63-C166-420F-BE5E-71C165C5BAA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26353-1766-411E-9CCC-5A6BF9A0BBA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ЮЛ не включают в налоговую декларацию  сведения об объектах</a:t>
          </a:r>
        </a:p>
        <a:p>
          <a:r>
            <a:rPr lang="ru-RU" sz="1400" b="1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налогообложения,  налоговая база по которым определяется</a:t>
          </a:r>
        </a:p>
        <a:p>
          <a:r>
            <a:rPr lang="ru-RU" sz="1400" b="1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как их кадастровая стоимость </a:t>
          </a:r>
          <a:r>
            <a:rPr lang="ru-RU" sz="1400" dirty="0" smtClean="0">
              <a:latin typeface="+mj-lt"/>
            </a:rPr>
            <a:t>(п. 6 ст. 386 НК) </a:t>
          </a:r>
          <a:endParaRPr lang="ru-RU" sz="1400" dirty="0"/>
        </a:p>
      </dgm:t>
    </dgm:pt>
    <dgm:pt modelId="{2E125686-F89E-4501-ABAE-33C6BF0BE21F}" type="parTrans" cxnId="{5AFCFFDD-A372-4FA2-B2C9-9A17F4EA77EB}">
      <dgm:prSet/>
      <dgm:spPr/>
      <dgm:t>
        <a:bodyPr/>
        <a:lstStyle/>
        <a:p>
          <a:endParaRPr lang="ru-RU" sz="1400"/>
        </a:p>
      </dgm:t>
    </dgm:pt>
    <dgm:pt modelId="{4895020C-BBA9-4B24-ACEA-1E5E899EB8B1}" type="sibTrans" cxnId="{5AFCFFDD-A372-4FA2-B2C9-9A17F4EA77EB}">
      <dgm:prSet/>
      <dgm:spPr/>
      <dgm:t>
        <a:bodyPr/>
        <a:lstStyle/>
        <a:p>
          <a:endParaRPr lang="ru-RU" sz="1400"/>
        </a:p>
      </dgm:t>
    </dgm:pt>
    <dgm:pt modelId="{F5E0B7ED-25F9-4333-83D5-685540612896}">
      <dgm:prSet phldrT="[Текст]" custT="1"/>
      <dgm:spPr/>
      <dgm:t>
        <a:bodyPr/>
        <a:lstStyle/>
        <a:p>
          <a:r>
            <a:rPr lang="ru-RU" sz="1400" b="0" dirty="0" smtClean="0"/>
            <a:t>- Если у ЮЛ  в налоговом периоде были </a:t>
          </a:r>
          <a:r>
            <a:rPr lang="ru-RU" sz="1400" b="1" dirty="0" smtClean="0">
              <a:solidFill>
                <a:srgbClr val="FF0000"/>
              </a:solidFill>
            </a:rPr>
            <a:t>только ОН, </a:t>
          </a:r>
          <a:r>
            <a:rPr lang="ru-RU" sz="1400" b="1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налоговая база по которым определяется</a:t>
          </a:r>
        </a:p>
        <a:p>
          <a:r>
            <a:rPr lang="ru-RU" sz="1400" b="1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как их кадастровая стоимость </a:t>
          </a:r>
          <a:r>
            <a:rPr lang="ru-RU" sz="1400" b="0" dirty="0" smtClean="0"/>
            <a:t>  </a:t>
          </a:r>
          <a:endParaRPr lang="ru-RU" sz="1400" dirty="0"/>
        </a:p>
      </dgm:t>
    </dgm:pt>
    <dgm:pt modelId="{E2A0ADC0-9FAD-4E41-A926-15A7B82E6EDF}" type="parTrans" cxnId="{9229E118-2F0A-4B11-8574-FF7E2FB15BC4}">
      <dgm:prSet/>
      <dgm:spPr/>
      <dgm:t>
        <a:bodyPr/>
        <a:lstStyle/>
        <a:p>
          <a:endParaRPr lang="ru-RU" sz="1400"/>
        </a:p>
      </dgm:t>
    </dgm:pt>
    <dgm:pt modelId="{888F7EB8-ACBA-4F78-8803-949DAC445478}" type="sibTrans" cxnId="{9229E118-2F0A-4B11-8574-FF7E2FB15BC4}">
      <dgm:prSet/>
      <dgm:spPr/>
      <dgm:t>
        <a:bodyPr/>
        <a:lstStyle/>
        <a:p>
          <a:endParaRPr lang="ru-RU" sz="1400"/>
        </a:p>
      </dgm:t>
    </dgm:pt>
    <dgm:pt modelId="{6A62A048-A22C-487C-80A0-C580771B346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ЗА 2021 год </a:t>
          </a:r>
        </a:p>
        <a:p>
          <a:r>
            <a:rPr lang="ru-RU" sz="1400" b="1" dirty="0" smtClean="0">
              <a:solidFill>
                <a:srgbClr val="FF0000"/>
              </a:solidFill>
            </a:rPr>
            <a:t>! </a:t>
          </a:r>
          <a:r>
            <a:rPr lang="ru-RU" sz="1400" b="0" i="0" dirty="0" smtClean="0"/>
            <a:t>налоговая декларация  представляется</a:t>
          </a:r>
          <a:endParaRPr lang="ru-RU" sz="1400" dirty="0"/>
        </a:p>
      </dgm:t>
    </dgm:pt>
    <dgm:pt modelId="{9D8FA229-33EB-4B77-B9C6-6115D6AC4DDB}" type="parTrans" cxnId="{A547F83A-F784-454F-931B-0FD00DEE7A67}">
      <dgm:prSet/>
      <dgm:spPr/>
      <dgm:t>
        <a:bodyPr/>
        <a:lstStyle/>
        <a:p>
          <a:endParaRPr lang="ru-RU" sz="1400"/>
        </a:p>
      </dgm:t>
    </dgm:pt>
    <dgm:pt modelId="{8308709B-4562-441C-B3CE-89D17EC7DFFF}" type="sibTrans" cxnId="{A547F83A-F784-454F-931B-0FD00DEE7A67}">
      <dgm:prSet/>
      <dgm:spPr/>
      <dgm:t>
        <a:bodyPr/>
        <a:lstStyle/>
        <a:p>
          <a:endParaRPr lang="ru-RU" sz="1400"/>
        </a:p>
      </dgm:t>
    </dgm:pt>
    <dgm:pt modelId="{2B36FDC5-BCBA-42E1-A8D1-DDEE3A0EE74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/>
            <a:t>За 2022 год</a:t>
          </a:r>
        </a:p>
        <a:p>
          <a:r>
            <a:rPr lang="ru-RU" sz="1400" b="0" i="0" dirty="0" smtClean="0"/>
            <a:t>налоговая декларация не представляется</a:t>
          </a:r>
          <a:endParaRPr lang="ru-RU" sz="1400" dirty="0"/>
        </a:p>
      </dgm:t>
    </dgm:pt>
    <dgm:pt modelId="{2451A60F-0251-476C-9FF6-26CB7785120C}" type="parTrans" cxnId="{D18B89AF-286F-44BC-965E-49A8F3B84ABB}">
      <dgm:prSet/>
      <dgm:spPr/>
      <dgm:t>
        <a:bodyPr/>
        <a:lstStyle/>
        <a:p>
          <a:endParaRPr lang="ru-RU" sz="1400"/>
        </a:p>
      </dgm:t>
    </dgm:pt>
    <dgm:pt modelId="{654A6B67-13C9-4FF8-83FC-2A211E6ACD14}" type="sibTrans" cxnId="{D18B89AF-286F-44BC-965E-49A8F3B84ABB}">
      <dgm:prSet/>
      <dgm:spPr/>
      <dgm:t>
        <a:bodyPr/>
        <a:lstStyle/>
        <a:p>
          <a:endParaRPr lang="ru-RU" sz="1400"/>
        </a:p>
      </dgm:t>
    </dgm:pt>
    <dgm:pt modelId="{EEB34F93-07F0-4733-BB86-C2C0E16253AF}">
      <dgm:prSet phldrT="[Текст]" custT="1"/>
      <dgm:spPr/>
      <dgm:t>
        <a:bodyPr/>
        <a:lstStyle/>
        <a:p>
          <a:r>
            <a:rPr lang="ru-RU" sz="1400" b="0" dirty="0" smtClean="0"/>
            <a:t>- Если у ЮЛ  в налоговом периоде были  ОН, </a:t>
          </a:r>
          <a:r>
            <a:rPr lang="ru-RU" sz="1400" b="1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налоговая база по которым определяется</a:t>
          </a:r>
        </a:p>
        <a:p>
          <a:r>
            <a:rPr lang="ru-RU" sz="1400" b="1" dirty="0" smtClean="0">
              <a:solidFill>
                <a:srgbClr val="FF0000"/>
              </a:solidFill>
            </a:rPr>
            <a:t>на основании среднегодовой стоимости</a:t>
          </a:r>
          <a:endParaRPr lang="ru-RU" sz="1400" b="1" dirty="0">
            <a:solidFill>
              <a:srgbClr val="FF0000"/>
            </a:solidFill>
          </a:endParaRPr>
        </a:p>
      </dgm:t>
    </dgm:pt>
    <dgm:pt modelId="{F230BC48-6608-4A9B-8213-45DB3F878AF7}" type="parTrans" cxnId="{FE95773B-68F4-4B09-9B56-51BD6ADB450E}">
      <dgm:prSet/>
      <dgm:spPr/>
      <dgm:t>
        <a:bodyPr/>
        <a:lstStyle/>
        <a:p>
          <a:endParaRPr lang="ru-RU" sz="1400"/>
        </a:p>
      </dgm:t>
    </dgm:pt>
    <dgm:pt modelId="{33C918D6-3D57-496F-BBED-E59664CEF45A}" type="sibTrans" cxnId="{FE95773B-68F4-4B09-9B56-51BD6ADB450E}">
      <dgm:prSet/>
      <dgm:spPr/>
      <dgm:t>
        <a:bodyPr/>
        <a:lstStyle/>
        <a:p>
          <a:endParaRPr lang="ru-RU" sz="1400"/>
        </a:p>
      </dgm:t>
    </dgm:pt>
    <dgm:pt modelId="{664E693D-88D7-46EB-8C55-4F423F6228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i="0" dirty="0" smtClean="0"/>
            <a:t>Налоговая декларация представляется</a:t>
          </a:r>
          <a:endParaRPr lang="ru-RU" sz="1400" dirty="0"/>
        </a:p>
      </dgm:t>
    </dgm:pt>
    <dgm:pt modelId="{098705BE-2112-480A-A03B-37F290460B6F}" type="parTrans" cxnId="{DE2B8D26-21E9-4CDA-B868-766C2411AE61}">
      <dgm:prSet/>
      <dgm:spPr/>
      <dgm:t>
        <a:bodyPr/>
        <a:lstStyle/>
        <a:p>
          <a:endParaRPr lang="ru-RU" sz="1400"/>
        </a:p>
      </dgm:t>
    </dgm:pt>
    <dgm:pt modelId="{A61663BD-C7C7-4B7F-A8DC-22241ECE6E3F}" type="sibTrans" cxnId="{DE2B8D26-21E9-4CDA-B868-766C2411AE61}">
      <dgm:prSet/>
      <dgm:spPr/>
      <dgm:t>
        <a:bodyPr/>
        <a:lstStyle/>
        <a:p>
          <a:endParaRPr lang="ru-RU" sz="1400"/>
        </a:p>
      </dgm:t>
    </dgm:pt>
    <dgm:pt modelId="{EB23B6CB-3DF6-4B55-8534-11746FE72B45}" type="pres">
      <dgm:prSet presAssocID="{F855EC63-C166-420F-BE5E-71C165C5BAA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DD4128-7D8D-424C-B3FE-E3CCA4B70C12}" type="pres">
      <dgm:prSet presAssocID="{C6F26353-1766-411E-9CCC-5A6BF9A0BBA9}" presName="hierRoot1" presStyleCnt="0"/>
      <dgm:spPr/>
    </dgm:pt>
    <dgm:pt modelId="{3FBBB13E-7DDC-4ED9-BFB8-ED36ED16DB83}" type="pres">
      <dgm:prSet presAssocID="{C6F26353-1766-411E-9CCC-5A6BF9A0BBA9}" presName="composite" presStyleCnt="0"/>
      <dgm:spPr/>
    </dgm:pt>
    <dgm:pt modelId="{6BD56398-A2C3-4C9F-8106-12F58CB99F6C}" type="pres">
      <dgm:prSet presAssocID="{C6F26353-1766-411E-9CCC-5A6BF9A0BBA9}" presName="background" presStyleLbl="node0" presStyleIdx="0" presStyleCn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D41DC13-9E7C-48C3-8E4E-E1FD4C69E9B8}" type="pres">
      <dgm:prSet presAssocID="{C6F26353-1766-411E-9CCC-5A6BF9A0BBA9}" presName="text" presStyleLbl="fgAcc0" presStyleIdx="0" presStyleCnt="1" custScaleX="346597" custScaleY="81997" custLinFactNeighborX="-2549" custLinFactNeighborY="-28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18AAF1-5CE0-404A-A357-960BE221AEEC}" type="pres">
      <dgm:prSet presAssocID="{C6F26353-1766-411E-9CCC-5A6BF9A0BBA9}" presName="hierChild2" presStyleCnt="0"/>
      <dgm:spPr/>
    </dgm:pt>
    <dgm:pt modelId="{7CBE123D-7474-4885-8A0D-AC1FB141195D}" type="pres">
      <dgm:prSet presAssocID="{E2A0ADC0-9FAD-4E41-A926-15A7B82E6EDF}" presName="Name10" presStyleLbl="parChTrans1D2" presStyleIdx="0" presStyleCnt="2"/>
      <dgm:spPr/>
      <dgm:t>
        <a:bodyPr/>
        <a:lstStyle/>
        <a:p>
          <a:endParaRPr lang="ru-RU"/>
        </a:p>
      </dgm:t>
    </dgm:pt>
    <dgm:pt modelId="{469093A2-A8CF-47CE-8306-221B252688F7}" type="pres">
      <dgm:prSet presAssocID="{F5E0B7ED-25F9-4333-83D5-685540612896}" presName="hierRoot2" presStyleCnt="0"/>
      <dgm:spPr/>
    </dgm:pt>
    <dgm:pt modelId="{7EAF2F92-2138-4A52-8F10-F44FC6A3042C}" type="pres">
      <dgm:prSet presAssocID="{F5E0B7ED-25F9-4333-83D5-685540612896}" presName="composite2" presStyleCnt="0"/>
      <dgm:spPr/>
    </dgm:pt>
    <dgm:pt modelId="{4E75173A-3E10-48F7-BEE0-B00C708726DA}" type="pres">
      <dgm:prSet presAssocID="{F5E0B7ED-25F9-4333-83D5-685540612896}" presName="background2" presStyleLbl="node2" presStyleIdx="0" presStyleCnt="2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80E56487-E099-4AF4-88F0-E4CBA012BCD2}" type="pres">
      <dgm:prSet presAssocID="{F5E0B7ED-25F9-4333-83D5-685540612896}" presName="text2" presStyleLbl="fgAcc2" presStyleIdx="0" presStyleCnt="2" custScaleX="190760" custScaleY="74204" custLinFactNeighborX="-2105" custLinFactNeighborY="3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B95A43-0C58-43AB-8EE2-692C049550E0}" type="pres">
      <dgm:prSet presAssocID="{F5E0B7ED-25F9-4333-83D5-685540612896}" presName="hierChild3" presStyleCnt="0"/>
      <dgm:spPr/>
    </dgm:pt>
    <dgm:pt modelId="{78DBA686-6521-4CA4-B171-205D6DEEC390}" type="pres">
      <dgm:prSet presAssocID="{9D8FA229-33EB-4B77-B9C6-6115D6AC4DD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C45DECE2-12E2-4DE5-A45A-B123521730E0}" type="pres">
      <dgm:prSet presAssocID="{6A62A048-A22C-487C-80A0-C580771B346B}" presName="hierRoot3" presStyleCnt="0"/>
      <dgm:spPr/>
    </dgm:pt>
    <dgm:pt modelId="{11BF4341-C23E-4C3E-997F-29E58D21A678}" type="pres">
      <dgm:prSet presAssocID="{6A62A048-A22C-487C-80A0-C580771B346B}" presName="composite3" presStyleCnt="0"/>
      <dgm:spPr/>
    </dgm:pt>
    <dgm:pt modelId="{B0B17205-1836-4FEF-857E-51624FB39216}" type="pres">
      <dgm:prSet presAssocID="{6A62A048-A22C-487C-80A0-C580771B346B}" presName="background3" presStyleLbl="node3" presStyleIdx="0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1DEC64BB-FE5A-4A04-9B05-782800843AA1}" type="pres">
      <dgm:prSet presAssocID="{6A62A048-A22C-487C-80A0-C580771B346B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A6B8B9-C2D4-4239-BA15-D1EE921A642E}" type="pres">
      <dgm:prSet presAssocID="{6A62A048-A22C-487C-80A0-C580771B346B}" presName="hierChild4" presStyleCnt="0"/>
      <dgm:spPr/>
    </dgm:pt>
    <dgm:pt modelId="{A8F4B17E-F4B2-43CA-A861-E2BA9A3C5C65}" type="pres">
      <dgm:prSet presAssocID="{2451A60F-0251-476C-9FF6-26CB7785120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EAA699A8-FAA4-473D-81DF-7662CB2E28D8}" type="pres">
      <dgm:prSet presAssocID="{2B36FDC5-BCBA-42E1-A8D1-DDEE3A0EE740}" presName="hierRoot3" presStyleCnt="0"/>
      <dgm:spPr/>
    </dgm:pt>
    <dgm:pt modelId="{9724AA88-A70D-4F6E-ADBD-AE30084C3184}" type="pres">
      <dgm:prSet presAssocID="{2B36FDC5-BCBA-42E1-A8D1-DDEE3A0EE740}" presName="composite3" presStyleCnt="0"/>
      <dgm:spPr/>
    </dgm:pt>
    <dgm:pt modelId="{60F356A6-9E6D-4795-A739-888607204F64}" type="pres">
      <dgm:prSet presAssocID="{2B36FDC5-BCBA-42E1-A8D1-DDEE3A0EE740}" presName="background3" presStyleLbl="node3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6174F759-4251-412C-8925-6A60B255AD84}" type="pres">
      <dgm:prSet presAssocID="{2B36FDC5-BCBA-42E1-A8D1-DDEE3A0EE740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51CB86-4402-4907-9ABD-759A7898DC9E}" type="pres">
      <dgm:prSet presAssocID="{2B36FDC5-BCBA-42E1-A8D1-DDEE3A0EE740}" presName="hierChild4" presStyleCnt="0"/>
      <dgm:spPr/>
    </dgm:pt>
    <dgm:pt modelId="{B3345D63-4EA3-4DB0-8905-7F98E748DB1A}" type="pres">
      <dgm:prSet presAssocID="{F230BC48-6608-4A9B-8213-45DB3F878AF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A4B02BE-3297-4C9F-92AA-C4094B24B943}" type="pres">
      <dgm:prSet presAssocID="{EEB34F93-07F0-4733-BB86-C2C0E16253AF}" presName="hierRoot2" presStyleCnt="0"/>
      <dgm:spPr/>
    </dgm:pt>
    <dgm:pt modelId="{73181E4C-B6EE-41A9-ABD8-692725ED6D79}" type="pres">
      <dgm:prSet presAssocID="{EEB34F93-07F0-4733-BB86-C2C0E16253AF}" presName="composite2" presStyleCnt="0"/>
      <dgm:spPr/>
    </dgm:pt>
    <dgm:pt modelId="{8DA3AB13-A738-492D-90AD-D3C01F7672D2}" type="pres">
      <dgm:prSet presAssocID="{EEB34F93-07F0-4733-BB86-C2C0E16253AF}" presName="background2" presStyleLbl="node2" presStyleIdx="1" presStyleCnt="2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77E204B4-D365-4307-A308-023B1DB9AD74}" type="pres">
      <dgm:prSet presAssocID="{EEB34F93-07F0-4733-BB86-C2C0E16253AF}" presName="text2" presStyleLbl="fgAcc2" presStyleIdx="1" presStyleCnt="2" custScaleX="118182" custScaleY="1210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3E0E32-66F8-480C-9070-924869AC2D92}" type="pres">
      <dgm:prSet presAssocID="{EEB34F93-07F0-4733-BB86-C2C0E16253AF}" presName="hierChild3" presStyleCnt="0"/>
      <dgm:spPr/>
    </dgm:pt>
    <dgm:pt modelId="{EC9F175B-4F1A-414E-9BF1-9E888BFCFE55}" type="pres">
      <dgm:prSet presAssocID="{098705BE-2112-480A-A03B-37F290460B6F}" presName="Name17" presStyleLbl="parChTrans1D3" presStyleIdx="2" presStyleCnt="3"/>
      <dgm:spPr/>
      <dgm:t>
        <a:bodyPr/>
        <a:lstStyle/>
        <a:p>
          <a:endParaRPr lang="ru-RU"/>
        </a:p>
      </dgm:t>
    </dgm:pt>
    <dgm:pt modelId="{BAA39B4F-5AF7-40B0-8DEE-AEE604704989}" type="pres">
      <dgm:prSet presAssocID="{664E693D-88D7-46EB-8C55-4F423F622883}" presName="hierRoot3" presStyleCnt="0"/>
      <dgm:spPr/>
    </dgm:pt>
    <dgm:pt modelId="{784F97F1-65DA-495D-A277-296020668AD5}" type="pres">
      <dgm:prSet presAssocID="{664E693D-88D7-46EB-8C55-4F423F622883}" presName="composite3" presStyleCnt="0"/>
      <dgm:spPr/>
    </dgm:pt>
    <dgm:pt modelId="{1334870B-2DE4-4759-BBC1-B7D332678593}" type="pres">
      <dgm:prSet presAssocID="{664E693D-88D7-46EB-8C55-4F423F622883}" presName="background3" presStyleLbl="node3" presStyleIdx="2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D06A41BF-591A-4F1F-BF30-B6E21ED35F11}" type="pres">
      <dgm:prSet presAssocID="{664E693D-88D7-46EB-8C55-4F423F622883}" presName="text3" presStyleLbl="fgAcc3" presStyleIdx="2" presStyleCnt="3" custScaleY="6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57CF1F-EA01-4BF6-9B64-64163FA7118D}" type="pres">
      <dgm:prSet presAssocID="{664E693D-88D7-46EB-8C55-4F423F622883}" presName="hierChild4" presStyleCnt="0"/>
      <dgm:spPr/>
    </dgm:pt>
  </dgm:ptLst>
  <dgm:cxnLst>
    <dgm:cxn modelId="{D18B89AF-286F-44BC-965E-49A8F3B84ABB}" srcId="{F5E0B7ED-25F9-4333-83D5-685540612896}" destId="{2B36FDC5-BCBA-42E1-A8D1-DDEE3A0EE740}" srcOrd="1" destOrd="0" parTransId="{2451A60F-0251-476C-9FF6-26CB7785120C}" sibTransId="{654A6B67-13C9-4FF8-83FC-2A211E6ACD14}"/>
    <dgm:cxn modelId="{47D1E87B-1C8E-405B-B2CA-34CFA7BD5087}" type="presOf" srcId="{2451A60F-0251-476C-9FF6-26CB7785120C}" destId="{A8F4B17E-F4B2-43CA-A861-E2BA9A3C5C65}" srcOrd="0" destOrd="0" presId="urn:microsoft.com/office/officeart/2005/8/layout/hierarchy1"/>
    <dgm:cxn modelId="{DE2B8D26-21E9-4CDA-B868-766C2411AE61}" srcId="{EEB34F93-07F0-4733-BB86-C2C0E16253AF}" destId="{664E693D-88D7-46EB-8C55-4F423F622883}" srcOrd="0" destOrd="0" parTransId="{098705BE-2112-480A-A03B-37F290460B6F}" sibTransId="{A61663BD-C7C7-4B7F-A8DC-22241ECE6E3F}"/>
    <dgm:cxn modelId="{0D06D179-EBD2-4908-988F-BE05EA66E0DB}" type="presOf" srcId="{C6F26353-1766-411E-9CCC-5A6BF9A0BBA9}" destId="{0D41DC13-9E7C-48C3-8E4E-E1FD4C69E9B8}" srcOrd="0" destOrd="0" presId="urn:microsoft.com/office/officeart/2005/8/layout/hierarchy1"/>
    <dgm:cxn modelId="{08DD03B3-7B81-4AED-97D3-3A2B333F852C}" type="presOf" srcId="{E2A0ADC0-9FAD-4E41-A926-15A7B82E6EDF}" destId="{7CBE123D-7474-4885-8A0D-AC1FB141195D}" srcOrd="0" destOrd="0" presId="urn:microsoft.com/office/officeart/2005/8/layout/hierarchy1"/>
    <dgm:cxn modelId="{21E01ADA-3F1D-48E8-976E-72C78486123F}" type="presOf" srcId="{EEB34F93-07F0-4733-BB86-C2C0E16253AF}" destId="{77E204B4-D365-4307-A308-023B1DB9AD74}" srcOrd="0" destOrd="0" presId="urn:microsoft.com/office/officeart/2005/8/layout/hierarchy1"/>
    <dgm:cxn modelId="{17217059-36BB-4960-BD40-803E6D251F66}" type="presOf" srcId="{2B36FDC5-BCBA-42E1-A8D1-DDEE3A0EE740}" destId="{6174F759-4251-412C-8925-6A60B255AD84}" srcOrd="0" destOrd="0" presId="urn:microsoft.com/office/officeart/2005/8/layout/hierarchy1"/>
    <dgm:cxn modelId="{8D011873-8E1D-49E6-AAAE-40E589594DC0}" type="presOf" srcId="{6A62A048-A22C-487C-80A0-C580771B346B}" destId="{1DEC64BB-FE5A-4A04-9B05-782800843AA1}" srcOrd="0" destOrd="0" presId="urn:microsoft.com/office/officeart/2005/8/layout/hierarchy1"/>
    <dgm:cxn modelId="{2AEB2581-6E1F-48BB-A799-77CA8B39DD0D}" type="presOf" srcId="{9D8FA229-33EB-4B77-B9C6-6115D6AC4DDB}" destId="{78DBA686-6521-4CA4-B171-205D6DEEC390}" srcOrd="0" destOrd="0" presId="urn:microsoft.com/office/officeart/2005/8/layout/hierarchy1"/>
    <dgm:cxn modelId="{71D361FE-DEBF-4C6E-A979-310EAF4ABFBF}" type="presOf" srcId="{F5E0B7ED-25F9-4333-83D5-685540612896}" destId="{80E56487-E099-4AF4-88F0-E4CBA012BCD2}" srcOrd="0" destOrd="0" presId="urn:microsoft.com/office/officeart/2005/8/layout/hierarchy1"/>
    <dgm:cxn modelId="{7195D65F-8F44-4404-90AE-2103796111DB}" type="presOf" srcId="{F855EC63-C166-420F-BE5E-71C165C5BAA4}" destId="{EB23B6CB-3DF6-4B55-8534-11746FE72B45}" srcOrd="0" destOrd="0" presId="urn:microsoft.com/office/officeart/2005/8/layout/hierarchy1"/>
    <dgm:cxn modelId="{9229E118-2F0A-4B11-8574-FF7E2FB15BC4}" srcId="{C6F26353-1766-411E-9CCC-5A6BF9A0BBA9}" destId="{F5E0B7ED-25F9-4333-83D5-685540612896}" srcOrd="0" destOrd="0" parTransId="{E2A0ADC0-9FAD-4E41-A926-15A7B82E6EDF}" sibTransId="{888F7EB8-ACBA-4F78-8803-949DAC445478}"/>
    <dgm:cxn modelId="{AE8503D9-4B8E-4DC3-A5D0-D1B901494BBC}" type="presOf" srcId="{098705BE-2112-480A-A03B-37F290460B6F}" destId="{EC9F175B-4F1A-414E-9BF1-9E888BFCFE55}" srcOrd="0" destOrd="0" presId="urn:microsoft.com/office/officeart/2005/8/layout/hierarchy1"/>
    <dgm:cxn modelId="{FE95773B-68F4-4B09-9B56-51BD6ADB450E}" srcId="{C6F26353-1766-411E-9CCC-5A6BF9A0BBA9}" destId="{EEB34F93-07F0-4733-BB86-C2C0E16253AF}" srcOrd="1" destOrd="0" parTransId="{F230BC48-6608-4A9B-8213-45DB3F878AF7}" sibTransId="{33C918D6-3D57-496F-BBED-E59664CEF45A}"/>
    <dgm:cxn modelId="{5AFCFFDD-A372-4FA2-B2C9-9A17F4EA77EB}" srcId="{F855EC63-C166-420F-BE5E-71C165C5BAA4}" destId="{C6F26353-1766-411E-9CCC-5A6BF9A0BBA9}" srcOrd="0" destOrd="0" parTransId="{2E125686-F89E-4501-ABAE-33C6BF0BE21F}" sibTransId="{4895020C-BBA9-4B24-ACEA-1E5E899EB8B1}"/>
    <dgm:cxn modelId="{1B1B5124-4292-486E-85D3-9633F217367B}" type="presOf" srcId="{F230BC48-6608-4A9B-8213-45DB3F878AF7}" destId="{B3345D63-4EA3-4DB0-8905-7F98E748DB1A}" srcOrd="0" destOrd="0" presId="urn:microsoft.com/office/officeart/2005/8/layout/hierarchy1"/>
    <dgm:cxn modelId="{A547F83A-F784-454F-931B-0FD00DEE7A67}" srcId="{F5E0B7ED-25F9-4333-83D5-685540612896}" destId="{6A62A048-A22C-487C-80A0-C580771B346B}" srcOrd="0" destOrd="0" parTransId="{9D8FA229-33EB-4B77-B9C6-6115D6AC4DDB}" sibTransId="{8308709B-4562-441C-B3CE-89D17EC7DFFF}"/>
    <dgm:cxn modelId="{0FC33D6A-C55E-4564-8A6B-1D2646DC8070}" type="presOf" srcId="{664E693D-88D7-46EB-8C55-4F423F622883}" destId="{D06A41BF-591A-4F1F-BF30-B6E21ED35F11}" srcOrd="0" destOrd="0" presId="urn:microsoft.com/office/officeart/2005/8/layout/hierarchy1"/>
    <dgm:cxn modelId="{377B0EA9-C15A-45B5-A052-88E37A331BCA}" type="presParOf" srcId="{EB23B6CB-3DF6-4B55-8534-11746FE72B45}" destId="{39DD4128-7D8D-424C-B3FE-E3CCA4B70C12}" srcOrd="0" destOrd="0" presId="urn:microsoft.com/office/officeart/2005/8/layout/hierarchy1"/>
    <dgm:cxn modelId="{7B2EC9E5-39C5-44D2-B34C-90A5DE73D225}" type="presParOf" srcId="{39DD4128-7D8D-424C-B3FE-E3CCA4B70C12}" destId="{3FBBB13E-7DDC-4ED9-BFB8-ED36ED16DB83}" srcOrd="0" destOrd="0" presId="urn:microsoft.com/office/officeart/2005/8/layout/hierarchy1"/>
    <dgm:cxn modelId="{43F58DF6-B1FA-4D14-A0A6-517F7987E01F}" type="presParOf" srcId="{3FBBB13E-7DDC-4ED9-BFB8-ED36ED16DB83}" destId="{6BD56398-A2C3-4C9F-8106-12F58CB99F6C}" srcOrd="0" destOrd="0" presId="urn:microsoft.com/office/officeart/2005/8/layout/hierarchy1"/>
    <dgm:cxn modelId="{D458F4FD-C5E9-4B6C-87BF-127819BD7EFA}" type="presParOf" srcId="{3FBBB13E-7DDC-4ED9-BFB8-ED36ED16DB83}" destId="{0D41DC13-9E7C-48C3-8E4E-E1FD4C69E9B8}" srcOrd="1" destOrd="0" presId="urn:microsoft.com/office/officeart/2005/8/layout/hierarchy1"/>
    <dgm:cxn modelId="{A179D452-9124-481C-8237-DCF246F008DB}" type="presParOf" srcId="{39DD4128-7D8D-424C-B3FE-E3CCA4B70C12}" destId="{2518AAF1-5CE0-404A-A357-960BE221AEEC}" srcOrd="1" destOrd="0" presId="urn:microsoft.com/office/officeart/2005/8/layout/hierarchy1"/>
    <dgm:cxn modelId="{17F3BB4F-E30B-4350-B8AB-7EC59FC8560F}" type="presParOf" srcId="{2518AAF1-5CE0-404A-A357-960BE221AEEC}" destId="{7CBE123D-7474-4885-8A0D-AC1FB141195D}" srcOrd="0" destOrd="0" presId="urn:microsoft.com/office/officeart/2005/8/layout/hierarchy1"/>
    <dgm:cxn modelId="{C3BEF06E-C2A6-4592-912C-7F8AF81D355F}" type="presParOf" srcId="{2518AAF1-5CE0-404A-A357-960BE221AEEC}" destId="{469093A2-A8CF-47CE-8306-221B252688F7}" srcOrd="1" destOrd="0" presId="urn:microsoft.com/office/officeart/2005/8/layout/hierarchy1"/>
    <dgm:cxn modelId="{F059668B-D321-42DC-8880-6D158A348DD2}" type="presParOf" srcId="{469093A2-A8CF-47CE-8306-221B252688F7}" destId="{7EAF2F92-2138-4A52-8F10-F44FC6A3042C}" srcOrd="0" destOrd="0" presId="urn:microsoft.com/office/officeart/2005/8/layout/hierarchy1"/>
    <dgm:cxn modelId="{D155EE91-2CDB-484D-B68B-DC11B48BD123}" type="presParOf" srcId="{7EAF2F92-2138-4A52-8F10-F44FC6A3042C}" destId="{4E75173A-3E10-48F7-BEE0-B00C708726DA}" srcOrd="0" destOrd="0" presId="urn:microsoft.com/office/officeart/2005/8/layout/hierarchy1"/>
    <dgm:cxn modelId="{6E1A6BF0-50C1-427C-B183-54DD854F9714}" type="presParOf" srcId="{7EAF2F92-2138-4A52-8F10-F44FC6A3042C}" destId="{80E56487-E099-4AF4-88F0-E4CBA012BCD2}" srcOrd="1" destOrd="0" presId="urn:microsoft.com/office/officeart/2005/8/layout/hierarchy1"/>
    <dgm:cxn modelId="{5170E275-DE90-4539-A7E4-E0F3AFAAE487}" type="presParOf" srcId="{469093A2-A8CF-47CE-8306-221B252688F7}" destId="{A0B95A43-0C58-43AB-8EE2-692C049550E0}" srcOrd="1" destOrd="0" presId="urn:microsoft.com/office/officeart/2005/8/layout/hierarchy1"/>
    <dgm:cxn modelId="{6C960F5E-5D73-40A3-A9E3-E28FFDCFA65C}" type="presParOf" srcId="{A0B95A43-0C58-43AB-8EE2-692C049550E0}" destId="{78DBA686-6521-4CA4-B171-205D6DEEC390}" srcOrd="0" destOrd="0" presId="urn:microsoft.com/office/officeart/2005/8/layout/hierarchy1"/>
    <dgm:cxn modelId="{4DAFDBB9-E6BB-45AC-AB67-AB650F37C944}" type="presParOf" srcId="{A0B95A43-0C58-43AB-8EE2-692C049550E0}" destId="{C45DECE2-12E2-4DE5-A45A-B123521730E0}" srcOrd="1" destOrd="0" presId="urn:microsoft.com/office/officeart/2005/8/layout/hierarchy1"/>
    <dgm:cxn modelId="{F485C572-A175-45A8-B92F-DF3D73F99467}" type="presParOf" srcId="{C45DECE2-12E2-4DE5-A45A-B123521730E0}" destId="{11BF4341-C23E-4C3E-997F-29E58D21A678}" srcOrd="0" destOrd="0" presId="urn:microsoft.com/office/officeart/2005/8/layout/hierarchy1"/>
    <dgm:cxn modelId="{58453999-791F-4801-9B65-DFC78E365D73}" type="presParOf" srcId="{11BF4341-C23E-4C3E-997F-29E58D21A678}" destId="{B0B17205-1836-4FEF-857E-51624FB39216}" srcOrd="0" destOrd="0" presId="urn:microsoft.com/office/officeart/2005/8/layout/hierarchy1"/>
    <dgm:cxn modelId="{2A96BACD-C93F-45FE-A2F7-E6513F300F52}" type="presParOf" srcId="{11BF4341-C23E-4C3E-997F-29E58D21A678}" destId="{1DEC64BB-FE5A-4A04-9B05-782800843AA1}" srcOrd="1" destOrd="0" presId="urn:microsoft.com/office/officeart/2005/8/layout/hierarchy1"/>
    <dgm:cxn modelId="{B5E9673D-E672-4B34-8CAE-F07C4C08FAAA}" type="presParOf" srcId="{C45DECE2-12E2-4DE5-A45A-B123521730E0}" destId="{E5A6B8B9-C2D4-4239-BA15-D1EE921A642E}" srcOrd="1" destOrd="0" presId="urn:microsoft.com/office/officeart/2005/8/layout/hierarchy1"/>
    <dgm:cxn modelId="{EFE91DDC-A824-4B77-806B-C70CBC69ABDD}" type="presParOf" srcId="{A0B95A43-0C58-43AB-8EE2-692C049550E0}" destId="{A8F4B17E-F4B2-43CA-A861-E2BA9A3C5C65}" srcOrd="2" destOrd="0" presId="urn:microsoft.com/office/officeart/2005/8/layout/hierarchy1"/>
    <dgm:cxn modelId="{2663F5B6-0265-45EB-805D-A0F9AAD07F90}" type="presParOf" srcId="{A0B95A43-0C58-43AB-8EE2-692C049550E0}" destId="{EAA699A8-FAA4-473D-81DF-7662CB2E28D8}" srcOrd="3" destOrd="0" presId="urn:microsoft.com/office/officeart/2005/8/layout/hierarchy1"/>
    <dgm:cxn modelId="{E2EE8EFD-1214-4A2F-9055-D7EB069A2F87}" type="presParOf" srcId="{EAA699A8-FAA4-473D-81DF-7662CB2E28D8}" destId="{9724AA88-A70D-4F6E-ADBD-AE30084C3184}" srcOrd="0" destOrd="0" presId="urn:microsoft.com/office/officeart/2005/8/layout/hierarchy1"/>
    <dgm:cxn modelId="{D620342E-A50C-49E3-A43E-88F1867439AC}" type="presParOf" srcId="{9724AA88-A70D-4F6E-ADBD-AE30084C3184}" destId="{60F356A6-9E6D-4795-A739-888607204F64}" srcOrd="0" destOrd="0" presId="urn:microsoft.com/office/officeart/2005/8/layout/hierarchy1"/>
    <dgm:cxn modelId="{5397E911-14B8-4751-8916-6675A11BF00A}" type="presParOf" srcId="{9724AA88-A70D-4F6E-ADBD-AE30084C3184}" destId="{6174F759-4251-412C-8925-6A60B255AD84}" srcOrd="1" destOrd="0" presId="urn:microsoft.com/office/officeart/2005/8/layout/hierarchy1"/>
    <dgm:cxn modelId="{C3F9A1B3-8C9C-4143-8D3F-DBA2C1CD73EC}" type="presParOf" srcId="{EAA699A8-FAA4-473D-81DF-7662CB2E28D8}" destId="{6751CB86-4402-4907-9ABD-759A7898DC9E}" srcOrd="1" destOrd="0" presId="urn:microsoft.com/office/officeart/2005/8/layout/hierarchy1"/>
    <dgm:cxn modelId="{37BC07DF-6592-41EB-9100-2F288CB83B17}" type="presParOf" srcId="{2518AAF1-5CE0-404A-A357-960BE221AEEC}" destId="{B3345D63-4EA3-4DB0-8905-7F98E748DB1A}" srcOrd="2" destOrd="0" presId="urn:microsoft.com/office/officeart/2005/8/layout/hierarchy1"/>
    <dgm:cxn modelId="{62723AA8-5CA5-4E7B-9ED4-2AB57A548D34}" type="presParOf" srcId="{2518AAF1-5CE0-404A-A357-960BE221AEEC}" destId="{8A4B02BE-3297-4C9F-92AA-C4094B24B943}" srcOrd="3" destOrd="0" presId="urn:microsoft.com/office/officeart/2005/8/layout/hierarchy1"/>
    <dgm:cxn modelId="{A6ECE520-572C-4617-8692-D242A1207919}" type="presParOf" srcId="{8A4B02BE-3297-4C9F-92AA-C4094B24B943}" destId="{73181E4C-B6EE-41A9-ABD8-692725ED6D79}" srcOrd="0" destOrd="0" presId="urn:microsoft.com/office/officeart/2005/8/layout/hierarchy1"/>
    <dgm:cxn modelId="{AEA29FBF-21C2-45CB-9E32-4D0A3299F8E6}" type="presParOf" srcId="{73181E4C-B6EE-41A9-ABD8-692725ED6D79}" destId="{8DA3AB13-A738-492D-90AD-D3C01F7672D2}" srcOrd="0" destOrd="0" presId="urn:microsoft.com/office/officeart/2005/8/layout/hierarchy1"/>
    <dgm:cxn modelId="{6C0382BE-8328-42D2-B97D-88881933984D}" type="presParOf" srcId="{73181E4C-B6EE-41A9-ABD8-692725ED6D79}" destId="{77E204B4-D365-4307-A308-023B1DB9AD74}" srcOrd="1" destOrd="0" presId="urn:microsoft.com/office/officeart/2005/8/layout/hierarchy1"/>
    <dgm:cxn modelId="{BCDDB2FD-18CF-49C6-8666-CCF26625A58D}" type="presParOf" srcId="{8A4B02BE-3297-4C9F-92AA-C4094B24B943}" destId="{653E0E32-66F8-480C-9070-924869AC2D92}" srcOrd="1" destOrd="0" presId="urn:microsoft.com/office/officeart/2005/8/layout/hierarchy1"/>
    <dgm:cxn modelId="{92DB7289-1112-403B-B56D-C42E3F2B2CD9}" type="presParOf" srcId="{653E0E32-66F8-480C-9070-924869AC2D92}" destId="{EC9F175B-4F1A-414E-9BF1-9E888BFCFE55}" srcOrd="0" destOrd="0" presId="urn:microsoft.com/office/officeart/2005/8/layout/hierarchy1"/>
    <dgm:cxn modelId="{E01767F9-7E9C-4613-90B8-109609E8CD1C}" type="presParOf" srcId="{653E0E32-66F8-480C-9070-924869AC2D92}" destId="{BAA39B4F-5AF7-40B0-8DEE-AEE604704989}" srcOrd="1" destOrd="0" presId="urn:microsoft.com/office/officeart/2005/8/layout/hierarchy1"/>
    <dgm:cxn modelId="{88DE1B42-F12C-4684-BEF2-13C44A17D207}" type="presParOf" srcId="{BAA39B4F-5AF7-40B0-8DEE-AEE604704989}" destId="{784F97F1-65DA-495D-A277-296020668AD5}" srcOrd="0" destOrd="0" presId="urn:microsoft.com/office/officeart/2005/8/layout/hierarchy1"/>
    <dgm:cxn modelId="{71C93A69-177D-42BB-8CCA-1021C0D8DD51}" type="presParOf" srcId="{784F97F1-65DA-495D-A277-296020668AD5}" destId="{1334870B-2DE4-4759-BBC1-B7D332678593}" srcOrd="0" destOrd="0" presId="urn:microsoft.com/office/officeart/2005/8/layout/hierarchy1"/>
    <dgm:cxn modelId="{EC8EBEA7-C7C1-4037-B9F2-5E18A82C28D9}" type="presParOf" srcId="{784F97F1-65DA-495D-A277-296020668AD5}" destId="{D06A41BF-591A-4F1F-BF30-B6E21ED35F11}" srcOrd="1" destOrd="0" presId="urn:microsoft.com/office/officeart/2005/8/layout/hierarchy1"/>
    <dgm:cxn modelId="{373B6BD0-F6D8-49AC-BC04-5166B914EA83}" type="presParOf" srcId="{BAA39B4F-5AF7-40B0-8DEE-AEE604704989}" destId="{8B57CF1F-EA01-4BF6-9B64-64163FA711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A0C46-8CEA-40E5-B674-E1B76C3CF97D}">
      <dsp:nvSpPr>
        <dsp:cNvPr id="0" name=""/>
        <dsp:cNvSpPr/>
      </dsp:nvSpPr>
      <dsp:spPr>
        <a:xfrm>
          <a:off x="0" y="0"/>
          <a:ext cx="6174001" cy="95727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В течение 2020 и  1 квартала 2021 года проведена сверка                с налогоплательщиками (10% ЮЛ):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-   с 290 собственниками транспортных средств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/>
            <a:t>   - со 194 собственниками  земельных участков </a:t>
          </a:r>
          <a:endParaRPr lang="ru-RU" sz="1400" kern="1200" dirty="0"/>
        </a:p>
      </dsp:txBody>
      <dsp:txXfrm>
        <a:off x="28037" y="28037"/>
        <a:ext cx="4732653" cy="901196"/>
      </dsp:txXfrm>
    </dsp:sp>
    <dsp:sp modelId="{E1048D9D-2A62-4116-9175-08DCB59A8589}">
      <dsp:nvSpPr>
        <dsp:cNvPr id="0" name=""/>
        <dsp:cNvSpPr/>
      </dsp:nvSpPr>
      <dsp:spPr>
        <a:xfrm>
          <a:off x="518385" y="1200141"/>
          <a:ext cx="6482550" cy="943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По результатам актуализированы сведения об объектах налогообложения: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</a:rPr>
            <a:t> - 870 ТС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 -  95 ЗУ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46005" y="1227761"/>
        <a:ext cx="4928884" cy="887762"/>
      </dsp:txXfrm>
    </dsp:sp>
    <dsp:sp modelId="{51B4CC52-1C58-4D9D-B3EE-3F58CA0D5133}">
      <dsp:nvSpPr>
        <dsp:cNvPr id="0" name=""/>
        <dsp:cNvSpPr/>
      </dsp:nvSpPr>
      <dsp:spPr>
        <a:xfrm>
          <a:off x="725703" y="2643208"/>
          <a:ext cx="8132634" cy="28003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Предоставлены льготы 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400" b="0" i="0" u="sng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Освобождение  от уплаты налога за 2 кв. 2020 года  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организаций,  включенных в единый реестр субъектов МСП, и осуществляющих деятельность в отраслях  экономики, в наибольшей степени пострадавших в условиях </a:t>
          </a: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C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О</a:t>
          </a: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VID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:</a:t>
          </a:r>
          <a:endParaRPr kumimoji="0" lang="ru-RU" sz="1400" b="0" i="0" u="none" strike="noStrike" kern="1200" cap="none" normalizeH="0" baseline="0" dirty="0" smtClean="0">
            <a:ln/>
            <a:effectLst/>
            <a:latin typeface="+mn-lt"/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 по ТН: 165 ЮЛ  на сумму 1,1 млн. руб.,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 по ЗН  - </a:t>
          </a: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3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7  ЮЛ на сумму  </a:t>
          </a: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0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,</a:t>
          </a: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5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млн.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400" b="0" i="0" u="sng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льгота по ТН в размере 100% в отношении грузовых  и автобусов 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(ст. 6  Закона №368-01-ЗМО) организациям,  основным ОКВЭД  является вид экономической деятельности, указанный в перечнях отраслей экономики,          в наибольшей степени пострадавших в условиях  </a:t>
          </a: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COVID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- 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льгота 32  ЮЛ    на сумму 2,9 </a:t>
          </a:r>
          <a:r>
            <a:rPr kumimoji="0" lang="ru-RU" sz="1400" b="0" i="0" u="none" strike="noStrike" kern="1200" cap="none" normalizeH="0" baseline="0" dirty="0" err="1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млн</a:t>
          </a:r>
          <a:r>
            <a:rPr kumimoji="0" lang="ru-RU" sz="1400" b="0" i="0" u="none" strike="noStrike" kern="1200" cap="none" normalizeH="0" baseline="0" dirty="0" smtClean="0">
              <a:ln/>
              <a:effectLst/>
              <a:latin typeface="+mn-lt"/>
              <a:ea typeface="Calibri" pitchFamily="34" charset="0"/>
              <a:cs typeface="Times New Roman" pitchFamily="18" charset="0"/>
            </a:rPr>
            <a:t> . руб.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+mn-lt"/>
          </a:endParaRPr>
        </a:p>
      </dsp:txBody>
      <dsp:txXfrm>
        <a:off x="807723" y="2725228"/>
        <a:ext cx="6088756" cy="2636332"/>
      </dsp:txXfrm>
    </dsp:sp>
    <dsp:sp modelId="{C51988BA-CD26-424F-BC2F-6C29834A9C9E}">
      <dsp:nvSpPr>
        <dsp:cNvPr id="0" name=""/>
        <dsp:cNvSpPr/>
      </dsp:nvSpPr>
      <dsp:spPr>
        <a:xfrm>
          <a:off x="5357848" y="571505"/>
          <a:ext cx="1058711" cy="1058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596058" y="571505"/>
        <a:ext cx="582291" cy="796680"/>
      </dsp:txXfrm>
    </dsp:sp>
    <dsp:sp modelId="{FBD2FB5B-CDF6-4BA3-BECD-A2F0C0638300}">
      <dsp:nvSpPr>
        <dsp:cNvPr id="0" name=""/>
        <dsp:cNvSpPr/>
      </dsp:nvSpPr>
      <dsp:spPr>
        <a:xfrm>
          <a:off x="6215106" y="1857390"/>
          <a:ext cx="1058711" cy="1058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53316" y="1857390"/>
        <a:ext cx="582291" cy="7966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D5C9B-4638-4CF5-A99D-6B675B2A02A3}">
      <dsp:nvSpPr>
        <dsp:cNvPr id="0" name=""/>
        <dsp:cNvSpPr/>
      </dsp:nvSpPr>
      <dsp:spPr>
        <a:xfrm rot="5400000">
          <a:off x="-253059" y="258454"/>
          <a:ext cx="1687066" cy="1180946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-5400000">
        <a:off x="1" y="595867"/>
        <a:ext cx="1180946" cy="506120"/>
      </dsp:txXfrm>
    </dsp:sp>
    <dsp:sp modelId="{1F6D2B26-05E8-4B24-90E1-4E9E1927D1D0}">
      <dsp:nvSpPr>
        <dsp:cNvPr id="0" name=""/>
        <dsp:cNvSpPr/>
      </dsp:nvSpPr>
      <dsp:spPr>
        <a:xfrm rot="5400000">
          <a:off x="2185316" y="-998975"/>
          <a:ext cx="1096592" cy="310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Земельный налог</a:t>
          </a:r>
          <a:endParaRPr lang="ru-RU" sz="2100" kern="1200" dirty="0"/>
        </a:p>
      </dsp:txBody>
      <dsp:txXfrm rot="-5400000">
        <a:off x="1180946" y="58926"/>
        <a:ext cx="3051802" cy="989530"/>
      </dsp:txXfrm>
    </dsp:sp>
    <dsp:sp modelId="{6BA38DBD-21A7-4658-9807-A4A7083CAA12}">
      <dsp:nvSpPr>
        <dsp:cNvPr id="0" name=""/>
        <dsp:cNvSpPr/>
      </dsp:nvSpPr>
      <dsp:spPr>
        <a:xfrm rot="5400000">
          <a:off x="-253059" y="1752676"/>
          <a:ext cx="1687066" cy="118094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Кол-во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земельных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 участков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1" y="2090089"/>
        <a:ext cx="1180946" cy="506120"/>
      </dsp:txXfrm>
    </dsp:sp>
    <dsp:sp modelId="{45D30FF2-85D4-4BC9-B97E-218B461E1356}">
      <dsp:nvSpPr>
        <dsp:cNvPr id="0" name=""/>
        <dsp:cNvSpPr/>
      </dsp:nvSpPr>
      <dsp:spPr>
        <a:xfrm rot="5400000">
          <a:off x="2185028" y="495534"/>
          <a:ext cx="1097169" cy="310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2019г. – 3,6 тыс.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2020г. – 3,7 тыс. </a:t>
          </a:r>
          <a:endParaRPr lang="ru-RU" sz="2100" kern="1200" dirty="0"/>
        </a:p>
      </dsp:txBody>
      <dsp:txXfrm rot="-5400000">
        <a:off x="1180947" y="1553175"/>
        <a:ext cx="3051774" cy="990051"/>
      </dsp:txXfrm>
    </dsp:sp>
    <dsp:sp modelId="{ADEEEAC1-85E1-4E21-94A8-306C8AF4D08E}">
      <dsp:nvSpPr>
        <dsp:cNvPr id="0" name=""/>
        <dsp:cNvSpPr/>
      </dsp:nvSpPr>
      <dsp:spPr>
        <a:xfrm rot="5400000">
          <a:off x="-253059" y="3246897"/>
          <a:ext cx="1687066" cy="118094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Сумма налога, подлежащая уплате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 бюджет 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1" y="3584310"/>
        <a:ext cx="1180946" cy="506120"/>
      </dsp:txXfrm>
    </dsp:sp>
    <dsp:sp modelId="{344D3B1A-988F-448C-9588-486309069D30}">
      <dsp:nvSpPr>
        <dsp:cNvPr id="0" name=""/>
        <dsp:cNvSpPr/>
      </dsp:nvSpPr>
      <dsp:spPr>
        <a:xfrm rot="5400000">
          <a:off x="2185316" y="1989467"/>
          <a:ext cx="1096592" cy="31053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2019г. – 753,1 млн.руб.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2020г. – 747,9 млн.руб. </a:t>
          </a:r>
          <a:endParaRPr lang="ru-RU" sz="2100" kern="1200" dirty="0"/>
        </a:p>
      </dsp:txBody>
      <dsp:txXfrm rot="-5400000">
        <a:off x="1180946" y="3047369"/>
        <a:ext cx="3051802" cy="989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D5C9B-4638-4CF5-A99D-6B675B2A02A3}">
      <dsp:nvSpPr>
        <dsp:cNvPr id="0" name=""/>
        <dsp:cNvSpPr/>
      </dsp:nvSpPr>
      <dsp:spPr>
        <a:xfrm rot="5400000">
          <a:off x="-251086" y="255058"/>
          <a:ext cx="1673912" cy="1171738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/>
        </a:p>
      </dsp:txBody>
      <dsp:txXfrm rot="-5400000">
        <a:off x="1" y="589840"/>
        <a:ext cx="1171738" cy="502174"/>
      </dsp:txXfrm>
    </dsp:sp>
    <dsp:sp modelId="{1F6D2B26-05E8-4B24-90E1-4E9E1927D1D0}">
      <dsp:nvSpPr>
        <dsp:cNvPr id="0" name=""/>
        <dsp:cNvSpPr/>
      </dsp:nvSpPr>
      <dsp:spPr>
        <a:xfrm rot="5400000">
          <a:off x="2130999" y="-955288"/>
          <a:ext cx="1088043" cy="300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Транспортный налог</a:t>
          </a:r>
          <a:endParaRPr lang="ru-RU" sz="2000" kern="1200" dirty="0"/>
        </a:p>
      </dsp:txBody>
      <dsp:txXfrm rot="-5400000">
        <a:off x="1171739" y="57086"/>
        <a:ext cx="2953450" cy="981815"/>
      </dsp:txXfrm>
    </dsp:sp>
    <dsp:sp modelId="{6BA38DBD-21A7-4658-9807-A4A7083CAA12}">
      <dsp:nvSpPr>
        <dsp:cNvPr id="0" name=""/>
        <dsp:cNvSpPr/>
      </dsp:nvSpPr>
      <dsp:spPr>
        <a:xfrm rot="5400000">
          <a:off x="-251086" y="1735865"/>
          <a:ext cx="1673912" cy="117173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Кол-во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ТС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1" y="2070647"/>
        <a:ext cx="1171738" cy="502174"/>
      </dsp:txXfrm>
    </dsp:sp>
    <dsp:sp modelId="{45D30FF2-85D4-4BC9-B97E-218B461E1356}">
      <dsp:nvSpPr>
        <dsp:cNvPr id="0" name=""/>
        <dsp:cNvSpPr/>
      </dsp:nvSpPr>
      <dsp:spPr>
        <a:xfrm rot="5400000">
          <a:off x="2130999" y="525517"/>
          <a:ext cx="1088043" cy="300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2019г. – 22,0 тыс.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2020г. – 23,2 тыс. </a:t>
          </a:r>
          <a:endParaRPr lang="ru-RU" sz="2000" kern="1200" dirty="0"/>
        </a:p>
      </dsp:txBody>
      <dsp:txXfrm rot="-5400000">
        <a:off x="1171739" y="1537891"/>
        <a:ext cx="2953450" cy="981815"/>
      </dsp:txXfrm>
    </dsp:sp>
    <dsp:sp modelId="{ADEEEAC1-85E1-4E21-94A8-306C8AF4D08E}">
      <dsp:nvSpPr>
        <dsp:cNvPr id="0" name=""/>
        <dsp:cNvSpPr/>
      </dsp:nvSpPr>
      <dsp:spPr>
        <a:xfrm rot="5400000">
          <a:off x="-251086" y="3216671"/>
          <a:ext cx="1673912" cy="1171738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Сумма налога, подлежащая уплате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</a:rPr>
            <a:t>в бюджет </a:t>
          </a:r>
          <a:endParaRPr lang="ru-RU" sz="1200" b="1" kern="1200" dirty="0">
            <a:solidFill>
              <a:srgbClr val="FF0000"/>
            </a:solidFill>
          </a:endParaRPr>
        </a:p>
      </dsp:txBody>
      <dsp:txXfrm rot="-5400000">
        <a:off x="1" y="3551453"/>
        <a:ext cx="1171738" cy="502174"/>
      </dsp:txXfrm>
    </dsp:sp>
    <dsp:sp modelId="{344D3B1A-988F-448C-9588-486309069D30}">
      <dsp:nvSpPr>
        <dsp:cNvPr id="0" name=""/>
        <dsp:cNvSpPr/>
      </dsp:nvSpPr>
      <dsp:spPr>
        <a:xfrm rot="5400000">
          <a:off x="2130713" y="2006610"/>
          <a:ext cx="1088615" cy="30065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2019г. – 100,0 млн.руб.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2020г. – 113,6 млн.руб. </a:t>
          </a:r>
          <a:endParaRPr lang="ru-RU" sz="2000" kern="1200" dirty="0"/>
        </a:p>
      </dsp:txBody>
      <dsp:txXfrm rot="-5400000">
        <a:off x="1171739" y="3018726"/>
        <a:ext cx="2953422" cy="982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0720A-737F-4D15-9C05-4A7158A50F35}">
      <dsp:nvSpPr>
        <dsp:cNvPr id="0" name=""/>
        <dsp:cNvSpPr/>
      </dsp:nvSpPr>
      <dsp:spPr>
        <a:xfrm>
          <a:off x="142872" y="0"/>
          <a:ext cx="3892001" cy="15551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39700">
            <a:schemeClr val="accent5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0000CC"/>
            </a:solidFill>
          </a:endParaRPr>
        </a:p>
      </dsp:txBody>
      <dsp:txXfrm>
        <a:off x="188420" y="45548"/>
        <a:ext cx="3800905" cy="1464038"/>
      </dsp:txXfrm>
    </dsp:sp>
    <dsp:sp modelId="{4965A454-EA30-42F7-AD1C-E057353E5F96}">
      <dsp:nvSpPr>
        <dsp:cNvPr id="0" name=""/>
        <dsp:cNvSpPr/>
      </dsp:nvSpPr>
      <dsp:spPr>
        <a:xfrm>
          <a:off x="532073" y="1555134"/>
          <a:ext cx="249079" cy="687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284"/>
              </a:lnTo>
              <a:lnTo>
                <a:pt x="249079" y="6872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52B05-3A31-4C69-906C-EC4C11EBB9B8}">
      <dsp:nvSpPr>
        <dsp:cNvPr id="0" name=""/>
        <dsp:cNvSpPr/>
      </dsp:nvSpPr>
      <dsp:spPr>
        <a:xfrm>
          <a:off x="781152" y="1958037"/>
          <a:ext cx="3049105" cy="568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Направлено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2798 сообщений</a:t>
          </a:r>
          <a:endParaRPr lang="ru-RU" sz="1400" kern="1200" dirty="0"/>
        </a:p>
      </dsp:txBody>
      <dsp:txXfrm>
        <a:off x="797811" y="1974696"/>
        <a:ext cx="3015787" cy="535446"/>
      </dsp:txXfrm>
    </dsp:sp>
    <dsp:sp modelId="{388452CD-C893-4CE5-902A-5D8A2949397C}">
      <dsp:nvSpPr>
        <dsp:cNvPr id="0" name=""/>
        <dsp:cNvSpPr/>
      </dsp:nvSpPr>
      <dsp:spPr>
        <a:xfrm>
          <a:off x="532073" y="1555134"/>
          <a:ext cx="249079" cy="1519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9360"/>
              </a:lnTo>
              <a:lnTo>
                <a:pt x="249079" y="151936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DC379-3FDE-4C09-8A1B-762FB399D1E8}">
      <dsp:nvSpPr>
        <dsp:cNvPr id="0" name=""/>
        <dsp:cNvSpPr/>
      </dsp:nvSpPr>
      <dsp:spPr>
        <a:xfrm>
          <a:off x="781152" y="2836375"/>
          <a:ext cx="3028858" cy="476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419125"/>
              <a:satOff val="5687"/>
              <a:lumOff val="12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Получено 482 пояснения (17,2%) </a:t>
          </a:r>
          <a:endParaRPr lang="ru-RU" sz="1400" kern="1200" dirty="0"/>
        </a:p>
      </dsp:txBody>
      <dsp:txXfrm>
        <a:off x="795101" y="2850324"/>
        <a:ext cx="3000960" cy="448342"/>
      </dsp:txXfrm>
    </dsp:sp>
    <dsp:sp modelId="{46DD584F-E5A3-46A1-AD42-631DF5748EB3}">
      <dsp:nvSpPr>
        <dsp:cNvPr id="0" name=""/>
        <dsp:cNvSpPr/>
      </dsp:nvSpPr>
      <dsp:spPr>
        <a:xfrm>
          <a:off x="532073" y="1555134"/>
          <a:ext cx="249079" cy="2409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9421"/>
              </a:lnTo>
              <a:lnTo>
                <a:pt x="249079" y="24094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6CED55-160B-492B-852A-AF043C4B3D36}">
      <dsp:nvSpPr>
        <dsp:cNvPr id="0" name=""/>
        <dsp:cNvSpPr/>
      </dsp:nvSpPr>
      <dsp:spPr>
        <a:xfrm>
          <a:off x="781152" y="3616363"/>
          <a:ext cx="2996875" cy="6963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838251"/>
              <a:satOff val="11375"/>
              <a:lumOff val="24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основании 386 пояснений произведен перерасчет</a:t>
          </a:r>
        </a:p>
      </dsp:txBody>
      <dsp:txXfrm>
        <a:off x="801548" y="3636759"/>
        <a:ext cx="2956083" cy="655595"/>
      </dsp:txXfrm>
    </dsp:sp>
    <dsp:sp modelId="{80A72340-3679-4D59-A304-2C31EB6BB597}">
      <dsp:nvSpPr>
        <dsp:cNvPr id="0" name=""/>
        <dsp:cNvSpPr/>
      </dsp:nvSpPr>
      <dsp:spPr>
        <a:xfrm>
          <a:off x="532073" y="1555134"/>
          <a:ext cx="295775" cy="348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929"/>
              </a:lnTo>
              <a:lnTo>
                <a:pt x="295775" y="348992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935C5-FD2D-4F2E-A6DE-457651864885}">
      <dsp:nvSpPr>
        <dsp:cNvPr id="0" name=""/>
        <dsp:cNvSpPr/>
      </dsp:nvSpPr>
      <dsp:spPr>
        <a:xfrm>
          <a:off x="827848" y="4589403"/>
          <a:ext cx="2958361" cy="911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257376"/>
              <a:satOff val="17062"/>
              <a:lumOff val="3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т.ч. по причинам, не связанным        с применением налоговых льгот, 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 262 ( 9,4% )</a:t>
          </a:r>
          <a:endParaRPr lang="ru-RU" sz="1400" kern="1200" dirty="0"/>
        </a:p>
      </dsp:txBody>
      <dsp:txXfrm>
        <a:off x="854540" y="4616095"/>
        <a:ext cx="2904977" cy="857938"/>
      </dsp:txXfrm>
    </dsp:sp>
    <dsp:sp modelId="{DEBD9B57-03E2-450C-9587-4F99DC8C24FB}">
      <dsp:nvSpPr>
        <dsp:cNvPr id="0" name=""/>
        <dsp:cNvSpPr/>
      </dsp:nvSpPr>
      <dsp:spPr>
        <a:xfrm>
          <a:off x="4384577" y="48508"/>
          <a:ext cx="3902230" cy="1536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3">
              <a:satMod val="175000"/>
              <a:alpha val="40000"/>
            </a:schemeClr>
          </a:glow>
          <a:innerShdw blurRad="114300">
            <a:prstClr val="black"/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                                                </a:t>
          </a:r>
          <a:r>
            <a:rPr lang="ru-RU" sz="1800" b="1" kern="1200" dirty="0" smtClean="0">
              <a:solidFill>
                <a:srgbClr val="FF0000"/>
              </a:solidFill>
            </a:rPr>
            <a:t>Земельный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                                                    налог</a:t>
          </a:r>
          <a:endParaRPr lang="ru-RU" sz="1800" b="1" kern="1200" dirty="0">
            <a:solidFill>
              <a:srgbClr val="FF0000"/>
            </a:solidFill>
          </a:endParaRPr>
        </a:p>
      </dsp:txBody>
      <dsp:txXfrm>
        <a:off x="4429569" y="93500"/>
        <a:ext cx="3812246" cy="1446155"/>
      </dsp:txXfrm>
    </dsp:sp>
    <dsp:sp modelId="{BF402714-A00D-454B-970A-CA5340D6288F}">
      <dsp:nvSpPr>
        <dsp:cNvPr id="0" name=""/>
        <dsp:cNvSpPr/>
      </dsp:nvSpPr>
      <dsp:spPr>
        <a:xfrm>
          <a:off x="4774800" y="1584647"/>
          <a:ext cx="368736" cy="65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112"/>
              </a:lnTo>
              <a:lnTo>
                <a:pt x="368736" y="6521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C0116-706A-4DDE-94B3-09A650A88AC0}">
      <dsp:nvSpPr>
        <dsp:cNvPr id="0" name=""/>
        <dsp:cNvSpPr/>
      </dsp:nvSpPr>
      <dsp:spPr>
        <a:xfrm>
          <a:off x="5143537" y="1928676"/>
          <a:ext cx="2889345" cy="6161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676501"/>
              <a:satOff val="22749"/>
              <a:lumOff val="49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Направлено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1469 сообщений</a:t>
          </a:r>
          <a:endParaRPr lang="ru-RU" sz="1400" kern="1200" dirty="0"/>
        </a:p>
      </dsp:txBody>
      <dsp:txXfrm>
        <a:off x="5161584" y="1946723"/>
        <a:ext cx="2853251" cy="580072"/>
      </dsp:txXfrm>
    </dsp:sp>
    <dsp:sp modelId="{5B546F77-9015-49C9-8A4F-C469264A6FC0}">
      <dsp:nvSpPr>
        <dsp:cNvPr id="0" name=""/>
        <dsp:cNvSpPr/>
      </dsp:nvSpPr>
      <dsp:spPr>
        <a:xfrm>
          <a:off x="4774800" y="1584647"/>
          <a:ext cx="440168" cy="1468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8694"/>
              </a:lnTo>
              <a:lnTo>
                <a:pt x="440168" y="14686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94037-2AE8-49D0-AA5E-49769D1A5BAF}">
      <dsp:nvSpPr>
        <dsp:cNvPr id="0" name=""/>
        <dsp:cNvSpPr/>
      </dsp:nvSpPr>
      <dsp:spPr>
        <a:xfrm>
          <a:off x="5214969" y="2813063"/>
          <a:ext cx="2830382" cy="480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095626"/>
              <a:satOff val="28436"/>
              <a:lumOff val="61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Получено 121 пояснение (8,2 % )</a:t>
          </a:r>
          <a:endParaRPr lang="ru-RU" sz="1400" kern="1200" dirty="0"/>
        </a:p>
      </dsp:txBody>
      <dsp:txXfrm>
        <a:off x="5229044" y="2827138"/>
        <a:ext cx="2802232" cy="452405"/>
      </dsp:txXfrm>
    </dsp:sp>
    <dsp:sp modelId="{07EF0448-D3A0-4A02-B4ED-DF4131928E34}">
      <dsp:nvSpPr>
        <dsp:cNvPr id="0" name=""/>
        <dsp:cNvSpPr/>
      </dsp:nvSpPr>
      <dsp:spPr>
        <a:xfrm>
          <a:off x="4774800" y="1584647"/>
          <a:ext cx="395529" cy="2386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6163"/>
              </a:lnTo>
              <a:lnTo>
                <a:pt x="395529" y="23861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9739A-0B43-4266-BF13-1E594F815163}">
      <dsp:nvSpPr>
        <dsp:cNvPr id="0" name=""/>
        <dsp:cNvSpPr/>
      </dsp:nvSpPr>
      <dsp:spPr>
        <a:xfrm>
          <a:off x="5170330" y="3647867"/>
          <a:ext cx="2973604" cy="6458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514751"/>
              <a:satOff val="34124"/>
              <a:lumOff val="7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 основании 86 пояснений произведен перерасчет</a:t>
          </a:r>
        </a:p>
      </dsp:txBody>
      <dsp:txXfrm>
        <a:off x="5189247" y="3666784"/>
        <a:ext cx="2935770" cy="608053"/>
      </dsp:txXfrm>
    </dsp:sp>
    <dsp:sp modelId="{17FABE50-2FA9-42B2-BABC-A6B9C31E7242}">
      <dsp:nvSpPr>
        <dsp:cNvPr id="0" name=""/>
        <dsp:cNvSpPr/>
      </dsp:nvSpPr>
      <dsp:spPr>
        <a:xfrm>
          <a:off x="4774800" y="1584647"/>
          <a:ext cx="368736" cy="3425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25542"/>
              </a:lnTo>
              <a:lnTo>
                <a:pt x="368736" y="34255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B6101-2F49-4B3B-8A88-A8ADA0E236CC}">
      <dsp:nvSpPr>
        <dsp:cNvPr id="0" name=""/>
        <dsp:cNvSpPr/>
      </dsp:nvSpPr>
      <dsp:spPr>
        <a:xfrm>
          <a:off x="5143537" y="4568570"/>
          <a:ext cx="2901487" cy="883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т.ч. по причинам, не связанным          с применением налоговых льгот, -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46 ( 3,1% )</a:t>
          </a:r>
          <a:endParaRPr lang="ru-RU" sz="1400" kern="1200" dirty="0"/>
        </a:p>
      </dsp:txBody>
      <dsp:txXfrm>
        <a:off x="5169406" y="4594439"/>
        <a:ext cx="2849749" cy="831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F175B-4F1A-414E-9BF1-9E888BFCFE55}">
      <dsp:nvSpPr>
        <dsp:cNvPr id="0" name=""/>
        <dsp:cNvSpPr/>
      </dsp:nvSpPr>
      <dsp:spPr>
        <a:xfrm>
          <a:off x="5879830" y="3320642"/>
          <a:ext cx="91440" cy="584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49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45D63-4EA3-4DB0-8905-7F98E748DB1A}">
      <dsp:nvSpPr>
        <dsp:cNvPr id="0" name=""/>
        <dsp:cNvSpPr/>
      </dsp:nvSpPr>
      <dsp:spPr>
        <a:xfrm>
          <a:off x="3665759" y="1153207"/>
          <a:ext cx="2259790" cy="621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543"/>
              </a:lnTo>
              <a:lnTo>
                <a:pt x="2259790" y="435543"/>
              </a:lnTo>
              <a:lnTo>
                <a:pt x="2259790" y="6218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4B17E-F4B2-43CA-A861-E2BA9A3C5C65}">
      <dsp:nvSpPr>
        <dsp:cNvPr id="0" name=""/>
        <dsp:cNvSpPr/>
      </dsp:nvSpPr>
      <dsp:spPr>
        <a:xfrm>
          <a:off x="2196009" y="2727640"/>
          <a:ext cx="1271404" cy="580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705"/>
              </a:lnTo>
              <a:lnTo>
                <a:pt x="1271404" y="393705"/>
              </a:lnTo>
              <a:lnTo>
                <a:pt x="1271404" y="5800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BA686-6521-4CA4-B171-205D6DEEC390}">
      <dsp:nvSpPr>
        <dsp:cNvPr id="0" name=""/>
        <dsp:cNvSpPr/>
      </dsp:nvSpPr>
      <dsp:spPr>
        <a:xfrm>
          <a:off x="1009276" y="2727640"/>
          <a:ext cx="1186732" cy="580020"/>
        </a:xfrm>
        <a:custGeom>
          <a:avLst/>
          <a:gdLst/>
          <a:ahLst/>
          <a:cxnLst/>
          <a:rect l="0" t="0" r="0" b="0"/>
          <a:pathLst>
            <a:path>
              <a:moveTo>
                <a:pt x="1186732" y="0"/>
              </a:moveTo>
              <a:lnTo>
                <a:pt x="1186732" y="393705"/>
              </a:lnTo>
              <a:lnTo>
                <a:pt x="0" y="393705"/>
              </a:lnTo>
              <a:lnTo>
                <a:pt x="0" y="5800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E123D-7474-4885-8A0D-AC1FB141195D}">
      <dsp:nvSpPr>
        <dsp:cNvPr id="0" name=""/>
        <dsp:cNvSpPr/>
      </dsp:nvSpPr>
      <dsp:spPr>
        <a:xfrm>
          <a:off x="2196009" y="1153207"/>
          <a:ext cx="1469750" cy="626763"/>
        </a:xfrm>
        <a:custGeom>
          <a:avLst/>
          <a:gdLst/>
          <a:ahLst/>
          <a:cxnLst/>
          <a:rect l="0" t="0" r="0" b="0"/>
          <a:pathLst>
            <a:path>
              <a:moveTo>
                <a:pt x="1469750" y="0"/>
              </a:moveTo>
              <a:lnTo>
                <a:pt x="1469750" y="440447"/>
              </a:lnTo>
              <a:lnTo>
                <a:pt x="0" y="440447"/>
              </a:lnTo>
              <a:lnTo>
                <a:pt x="0" y="6267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56398-A2C3-4C9F-8106-12F58CB99F6C}">
      <dsp:nvSpPr>
        <dsp:cNvPr id="0" name=""/>
        <dsp:cNvSpPr/>
      </dsp:nvSpPr>
      <dsp:spPr>
        <a:xfrm>
          <a:off x="180375" y="106012"/>
          <a:ext cx="6970769" cy="10471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D41DC13-9E7C-48C3-8E4E-E1FD4C69E9B8}">
      <dsp:nvSpPr>
        <dsp:cNvPr id="0" name=""/>
        <dsp:cNvSpPr/>
      </dsp:nvSpPr>
      <dsp:spPr>
        <a:xfrm>
          <a:off x="403842" y="318306"/>
          <a:ext cx="6970769" cy="1047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ЮЛ не включают в налоговую декларацию  сведения об объектах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налогообложения,  налоговая база по которым определяется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как их кадастровая стоимость </a:t>
          </a:r>
          <a:r>
            <a:rPr lang="ru-RU" sz="1400" kern="1200" dirty="0" smtClean="0">
              <a:latin typeface="+mj-lt"/>
            </a:rPr>
            <a:t>(п. 6 ст. 386 НК) </a:t>
          </a:r>
          <a:endParaRPr lang="ru-RU" sz="1400" kern="1200" dirty="0"/>
        </a:p>
      </dsp:txBody>
      <dsp:txXfrm>
        <a:off x="434513" y="348977"/>
        <a:ext cx="6909427" cy="985853"/>
      </dsp:txXfrm>
    </dsp:sp>
    <dsp:sp modelId="{4E75173A-3E10-48F7-BEE0-B00C708726DA}">
      <dsp:nvSpPr>
        <dsp:cNvPr id="0" name=""/>
        <dsp:cNvSpPr/>
      </dsp:nvSpPr>
      <dsp:spPr>
        <a:xfrm>
          <a:off x="277724" y="1779970"/>
          <a:ext cx="3836570" cy="9476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80E56487-E099-4AF4-88F0-E4CBA012BCD2}">
      <dsp:nvSpPr>
        <dsp:cNvPr id="0" name=""/>
        <dsp:cNvSpPr/>
      </dsp:nvSpPr>
      <dsp:spPr>
        <a:xfrm>
          <a:off x="501191" y="1992264"/>
          <a:ext cx="3836570" cy="9476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 Если у ЮЛ  в налоговом периоде были </a:t>
          </a:r>
          <a:r>
            <a:rPr lang="ru-RU" sz="1400" b="1" kern="1200" dirty="0" smtClean="0">
              <a:solidFill>
                <a:srgbClr val="FF0000"/>
              </a:solidFill>
            </a:rPr>
            <a:t>только ОН, </a:t>
          </a: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налоговая база по которым определяется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как их кадастровая стоимость </a:t>
          </a:r>
          <a:r>
            <a:rPr lang="ru-RU" sz="1400" b="0" kern="1200" dirty="0" smtClean="0"/>
            <a:t>  </a:t>
          </a:r>
          <a:endParaRPr lang="ru-RU" sz="1400" kern="1200" dirty="0"/>
        </a:p>
      </dsp:txBody>
      <dsp:txXfrm>
        <a:off x="528947" y="2020020"/>
        <a:ext cx="3781058" cy="892157"/>
      </dsp:txXfrm>
    </dsp:sp>
    <dsp:sp modelId="{B0B17205-1836-4FEF-857E-51624FB39216}">
      <dsp:nvSpPr>
        <dsp:cNvPr id="0" name=""/>
        <dsp:cNvSpPr/>
      </dsp:nvSpPr>
      <dsp:spPr>
        <a:xfrm>
          <a:off x="3675" y="3307660"/>
          <a:ext cx="2011202" cy="1277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1DEC64BB-FE5A-4A04-9B05-782800843AA1}">
      <dsp:nvSpPr>
        <dsp:cNvPr id="0" name=""/>
        <dsp:cNvSpPr/>
      </dsp:nvSpPr>
      <dsp:spPr>
        <a:xfrm>
          <a:off x="227142" y="3519954"/>
          <a:ext cx="2011202" cy="1277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 2021 год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! </a:t>
          </a:r>
          <a:r>
            <a:rPr lang="ru-RU" sz="1400" b="0" i="0" kern="1200" dirty="0" smtClean="0"/>
            <a:t>налоговая декларация  представляется</a:t>
          </a:r>
          <a:endParaRPr lang="ru-RU" sz="1400" kern="1200" dirty="0"/>
        </a:p>
      </dsp:txBody>
      <dsp:txXfrm>
        <a:off x="264547" y="3557359"/>
        <a:ext cx="1936392" cy="1202303"/>
      </dsp:txXfrm>
    </dsp:sp>
    <dsp:sp modelId="{60F356A6-9E6D-4795-A739-888607204F64}">
      <dsp:nvSpPr>
        <dsp:cNvPr id="0" name=""/>
        <dsp:cNvSpPr/>
      </dsp:nvSpPr>
      <dsp:spPr>
        <a:xfrm>
          <a:off x="2461812" y="3307660"/>
          <a:ext cx="2011202" cy="1277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6174F759-4251-412C-8925-6A60B255AD84}">
      <dsp:nvSpPr>
        <dsp:cNvPr id="0" name=""/>
        <dsp:cNvSpPr/>
      </dsp:nvSpPr>
      <dsp:spPr>
        <a:xfrm>
          <a:off x="2685279" y="3519954"/>
          <a:ext cx="2011202" cy="127711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 2022 год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налоговая декларация не представляется</a:t>
          </a:r>
          <a:endParaRPr lang="ru-RU" sz="1400" kern="1200" dirty="0"/>
        </a:p>
      </dsp:txBody>
      <dsp:txXfrm>
        <a:off x="2722684" y="3557359"/>
        <a:ext cx="1936392" cy="1202303"/>
      </dsp:txXfrm>
    </dsp:sp>
    <dsp:sp modelId="{8DA3AB13-A738-492D-90AD-D3C01F7672D2}">
      <dsp:nvSpPr>
        <dsp:cNvPr id="0" name=""/>
        <dsp:cNvSpPr/>
      </dsp:nvSpPr>
      <dsp:spPr>
        <a:xfrm>
          <a:off x="4737110" y="1775066"/>
          <a:ext cx="2376879" cy="154557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7E204B4-D365-4307-A308-023B1DB9AD74}">
      <dsp:nvSpPr>
        <dsp:cNvPr id="0" name=""/>
        <dsp:cNvSpPr/>
      </dsp:nvSpPr>
      <dsp:spPr>
        <a:xfrm>
          <a:off x="4960577" y="1987360"/>
          <a:ext cx="2376879" cy="15455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- Если у ЮЛ  в налоговом периоде были  ОН, </a:t>
          </a:r>
          <a:r>
            <a:rPr lang="ru-RU" sz="1400" b="1" kern="1200" dirty="0" smtClean="0">
              <a:solidFill>
                <a:srgbClr val="FF0000"/>
              </a:solidFill>
              <a:latin typeface="+mj-lt"/>
              <a:ea typeface="+mj-ea"/>
              <a:cs typeface="+mj-cs"/>
            </a:rPr>
            <a:t>налоговая база по которым определяется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0000"/>
              </a:solidFill>
            </a:rPr>
            <a:t>на основании среднегодовой стоимости</a:t>
          </a:r>
          <a:endParaRPr lang="ru-RU" sz="1400" b="1" kern="1200" dirty="0">
            <a:solidFill>
              <a:srgbClr val="FF0000"/>
            </a:solidFill>
          </a:endParaRPr>
        </a:p>
      </dsp:txBody>
      <dsp:txXfrm>
        <a:off x="5005845" y="2032628"/>
        <a:ext cx="2286343" cy="1455039"/>
      </dsp:txXfrm>
    </dsp:sp>
    <dsp:sp modelId="{1334870B-2DE4-4759-BBC1-B7D332678593}">
      <dsp:nvSpPr>
        <dsp:cNvPr id="0" name=""/>
        <dsp:cNvSpPr/>
      </dsp:nvSpPr>
      <dsp:spPr>
        <a:xfrm>
          <a:off x="4919949" y="3905567"/>
          <a:ext cx="2011202" cy="8827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D06A41BF-591A-4F1F-BF30-B6E21ED35F11}">
      <dsp:nvSpPr>
        <dsp:cNvPr id="0" name=""/>
        <dsp:cNvSpPr/>
      </dsp:nvSpPr>
      <dsp:spPr>
        <a:xfrm>
          <a:off x="5143416" y="4117861"/>
          <a:ext cx="2011202" cy="8827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Налоговая декларация представляется</a:t>
          </a:r>
          <a:endParaRPr lang="ru-RU" sz="1400" kern="1200" dirty="0"/>
        </a:p>
      </dsp:txBody>
      <dsp:txXfrm>
        <a:off x="5169270" y="4143715"/>
        <a:ext cx="1959494" cy="83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EF26B0-3D46-4CFF-8ABE-3BB6972AF2B5}" type="datetimeFigureOut">
              <a:rPr lang="ru-RU"/>
              <a:pPr>
                <a:defRPr/>
              </a:pPr>
              <a:t>08.12.2021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29E150-5D0A-4DDA-A2E0-CEFAC9026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5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B550BB-ACD3-46E9-9BA2-A60444DC9C3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9E150-5D0A-4DDA-A2E0-CEFAC90261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C20B5E-1EA1-4353-B639-C2C91A7682C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63689"/>
            <a:ext cx="7772400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583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68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9F5E5-1AA7-4688-874F-FF7E7064A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7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95939-35DD-45E4-88AD-61AECD143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2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8" y="5127625"/>
            <a:ext cx="9239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652" tIns="26826" rIns="53652" bIns="2682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sz="12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9" y="1606874"/>
            <a:ext cx="7320689" cy="4829253"/>
          </a:xfrm>
        </p:spPr>
        <p:txBody>
          <a:bodyPr/>
          <a:lstStyle>
            <a:lvl1pPr marL="213304" indent="0">
              <a:buFontTx/>
              <a:buNone/>
              <a:defRPr b="1">
                <a:latin typeface="+mj-lt"/>
              </a:defRPr>
            </a:lvl1pPr>
            <a:lvl2pPr marL="211440" indent="1864">
              <a:defRPr>
                <a:latin typeface="+mj-lt"/>
              </a:defRPr>
            </a:lvl2pPr>
            <a:lvl3pPr marL="368856" indent="-152759">
              <a:tabLst/>
              <a:defRPr>
                <a:latin typeface="+mj-lt"/>
              </a:defRPr>
            </a:lvl3pPr>
            <a:lvl4pPr marL="0" indent="211440">
              <a:lnSpc>
                <a:spcPts val="1057"/>
              </a:lnSpc>
              <a:spcBef>
                <a:spcPts val="235"/>
              </a:spcBef>
              <a:defRPr>
                <a:latin typeface="+mj-lt"/>
              </a:defRPr>
            </a:lvl4pPr>
            <a:lvl5pPr>
              <a:lnSpc>
                <a:spcPts val="1057"/>
              </a:lnSpc>
              <a:spcBef>
                <a:spcPts val="235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501072"/>
            <a:ext cx="7337192" cy="1105803"/>
          </a:xfrm>
        </p:spPr>
        <p:txBody>
          <a:bodyPr/>
          <a:lstStyle>
            <a:lvl1pPr marL="0" marR="0" indent="0" defTabSz="612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15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8D65-5910-4A2F-8D20-7F3CA5304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24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606871"/>
            <a:ext cx="7320689" cy="4829253"/>
          </a:xfrm>
        </p:spPr>
        <p:txBody>
          <a:bodyPr/>
          <a:lstStyle>
            <a:lvl1pPr marL="318641" indent="0">
              <a:buFontTx/>
              <a:buNone/>
              <a:defRPr b="1">
                <a:latin typeface="+mj-lt"/>
              </a:defRPr>
            </a:lvl1pPr>
            <a:lvl2pPr marL="318641" indent="0">
              <a:defRPr>
                <a:latin typeface="+mj-lt"/>
              </a:defRPr>
            </a:lvl2pPr>
            <a:lvl3pPr marL="551012" indent="-228197">
              <a:defRPr>
                <a:latin typeface="+mj-lt"/>
              </a:defRPr>
            </a:lvl3pPr>
            <a:lvl4pPr marL="0" indent="315858">
              <a:defRPr>
                <a:latin typeface="+mj-lt"/>
              </a:defRPr>
            </a:lvl4pPr>
            <a:lvl5pPr marL="1257865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501069"/>
            <a:ext cx="7337901" cy="1105803"/>
          </a:xfrm>
        </p:spPr>
        <p:txBody>
          <a:bodyPr/>
          <a:lstStyle>
            <a:lvl1pPr marL="0" marR="0" indent="0" defTabSz="9142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en-US" noProof="0" dirty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BB80C-9F60-494C-B6C3-994AA3B22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5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EA2EA-FBB9-4437-B036-45CECD00E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D681-D630-4F71-A8F0-428C507B3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6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501067"/>
            <a:ext cx="7864166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2174876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606871"/>
            <a:ext cx="3587825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2188098"/>
            <a:ext cx="3587825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6351-2269-4B0F-B476-9812EA70A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9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9142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501068"/>
            <a:ext cx="7864166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1659-1BEA-41CB-85F4-7A194E59E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0" y="5872163"/>
            <a:ext cx="566738" cy="654050"/>
          </a:xfrm>
        </p:spPr>
        <p:txBody>
          <a:bodyPr/>
          <a:lstStyle>
            <a:lvl1pPr algn="ctr"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28296BDF-EAAB-4015-958E-67F59F3A3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EFFA6-1647-4ABF-A73B-E72F82CD3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C7C5-AD03-4993-A97A-B9FBED506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2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5" y="490538"/>
            <a:ext cx="73437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5" y="1600200"/>
            <a:ext cx="73437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0" y="6042025"/>
            <a:ext cx="619125" cy="631825"/>
          </a:xfrm>
          <a:prstGeom prst="rect">
            <a:avLst/>
          </a:prstGeom>
        </p:spPr>
        <p:txBody>
          <a:bodyPr vert="horz" lIns="91424" tIns="45712" rIns="91424" bIns="45712" rtlCol="0" anchor="ctr">
            <a:normAutofit/>
          </a:bodyPr>
          <a:lstStyle>
            <a:lvl1pPr algn="ctr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A361BC1-7B64-4F85-813F-2DF47AA0F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18" r:id="rId5"/>
    <p:sldLayoutId id="2147484027" r:id="rId6"/>
    <p:sldLayoutId id="2147484028" r:id="rId7"/>
    <p:sldLayoutId id="2147484019" r:id="rId8"/>
    <p:sldLayoutId id="2147484020" r:id="rId9"/>
    <p:sldLayoutId id="2147484021" r:id="rId10"/>
    <p:sldLayoutId id="2147484022" r:id="rId11"/>
    <p:sldLayoutId id="2147484029" r:id="rId12"/>
  </p:sldLayoutIdLst>
  <p:hf hdr="0" ftr="0" dt="0"/>
  <p:txStyles>
    <p:titleStyle>
      <a:lvl1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12813" rtl="0" eaLnBrk="0" fontAlgn="base" hangingPunct="0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4572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9144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3716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828800" algn="l" defTabSz="912813" rtl="0" fontAlgn="base">
        <a:lnSpc>
          <a:spcPts val="456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7500" indent="-317500" algn="l" defTabSz="912813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7500" indent="1397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23888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marL="1600200" indent="-1285875" algn="just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–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57300" indent="571500" algn="l" defTabSz="912813" rtl="0" eaLnBrk="0" fontAlgn="base" hangingPunct="0">
        <a:lnSpc>
          <a:spcPts val="1575"/>
        </a:lnSpc>
        <a:spcBef>
          <a:spcPts val="350"/>
        </a:spcBef>
        <a:spcAft>
          <a:spcPct val="0"/>
        </a:spcAft>
        <a:buFont typeface="Arial" charset="0"/>
        <a:buChar char="»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56367" y="2080023"/>
            <a:ext cx="488050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УПРАВЛЕНИЕ </a:t>
            </a:r>
            <a:r>
              <a:rPr lang="ru-RU" sz="1400" b="1" dirty="0">
                <a:solidFill>
                  <a:schemeClr val="bg1"/>
                </a:solidFill>
              </a:rPr>
              <a:t>ФЕДЕРАЛЬНОЙ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</a:rPr>
              <a:t>НАЛОГОВОЙ СЛУЖБЫ ПО МУРМАНСКОЙ ОБЛАСТИ</a:t>
            </a:r>
            <a:r>
              <a:rPr lang="ru-RU" sz="1600" dirty="0"/>
              <a:t> </a:t>
            </a:r>
          </a:p>
          <a:p>
            <a:pPr algn="ctr"/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9163" y="3429000"/>
            <a:ext cx="7397750" cy="18716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000" dirty="0">
                <a:solidFill>
                  <a:srgbClr val="00B0F0"/>
                </a:solidFill>
              </a:rPr>
              <a:t>«Исчисление  транспортного и земельного налога юридическим лицам в 2021 году.  Изменения в администрировании налога на имущество организаций с 2022 года» </a:t>
            </a: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2005013" y="5949950"/>
            <a:ext cx="5148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/>
              <a:t>Начальник отдела налогообложения имущества УФНС России по Мурманской области Н.В. Толстых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Внесены изменения в ст. 5 Закона №368-01-ЗМО </a:t>
            </a:r>
          </a:p>
          <a:p>
            <a:r>
              <a:rPr lang="ru-RU" dirty="0" smtClean="0"/>
              <a:t>Ставки транспортного </a:t>
            </a:r>
            <a:r>
              <a:rPr lang="ru-RU" dirty="0"/>
              <a:t>налога </a:t>
            </a:r>
            <a:r>
              <a:rPr lang="ru-RU" dirty="0" smtClean="0"/>
              <a:t>увеличены по </a:t>
            </a:r>
            <a:r>
              <a:rPr lang="ru-RU" dirty="0"/>
              <a:t>отдельным категориям транспортных средств </a:t>
            </a:r>
            <a:r>
              <a:rPr lang="ru-RU" dirty="0" smtClean="0"/>
              <a:t>от  120 до </a:t>
            </a:r>
            <a:r>
              <a:rPr lang="ru-RU" dirty="0"/>
              <a:t>660</a:t>
            </a:r>
            <a:r>
              <a:rPr lang="ru-RU" dirty="0" smtClean="0"/>
              <a:t>%.</a:t>
            </a:r>
          </a:p>
          <a:p>
            <a:r>
              <a:rPr lang="ru-RU" dirty="0" smtClean="0"/>
              <a:t>Применяется с 01.01.2022</a:t>
            </a:r>
          </a:p>
          <a:p>
            <a:r>
              <a:rPr lang="ru-RU" dirty="0" smtClean="0"/>
              <a:t>Авансовые платежи подлежат уплате с учетом новых ставок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Мурманской области от 30.11.2021 №2695-01-ЗМО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138D65-5910-4A2F-8D20-7F3CA530429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500034" y="1428736"/>
            <a:ext cx="8286807" cy="5072098"/>
          </a:xfrm>
        </p:spPr>
        <p:txBody>
          <a:bodyPr/>
          <a:lstStyle/>
          <a:p>
            <a:pPr algn="just"/>
            <a:r>
              <a:rPr lang="ru-RU" sz="2000" u="sng" dirty="0" smtClean="0">
                <a:solidFill>
                  <a:schemeClr val="tx1"/>
                </a:solidFill>
              </a:rPr>
              <a:t>Федеральный закон от 02.07.2021 № 305-ФЗ   </a:t>
            </a:r>
            <a:r>
              <a:rPr lang="ru-RU" sz="2000" dirty="0" smtClean="0">
                <a:solidFill>
                  <a:schemeClr val="tx1"/>
                </a:solidFill>
              </a:rPr>
              <a:t>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</a:rPr>
              <a:t>НК ст.383 (срок уплаты налога)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</a:rPr>
              <a:t>НК ст. 386 (объекты по КС)</a:t>
            </a:r>
          </a:p>
          <a:p>
            <a:pPr>
              <a:buFont typeface="Arial" pitchFamily="34" charset="0"/>
              <a:buChar char="•"/>
            </a:pPr>
            <a:r>
              <a:rPr lang="ru-RU" sz="2000" b="0" dirty="0" smtClean="0">
                <a:solidFill>
                  <a:schemeClr val="tx1"/>
                </a:solidFill>
              </a:rPr>
              <a:t>НК  ст. 363 (сообщения)</a:t>
            </a:r>
          </a:p>
          <a:p>
            <a:r>
              <a:rPr lang="ru-RU" sz="1800" u="sng" dirty="0" smtClean="0">
                <a:solidFill>
                  <a:schemeClr val="tx1"/>
                </a:solidFill>
              </a:rPr>
              <a:t>Приказ ФНС России от 09.07.2021 № ЕД-7-21/646@</a:t>
            </a:r>
            <a:r>
              <a:rPr lang="ru-RU" sz="1800" dirty="0" smtClean="0">
                <a:solidFill>
                  <a:schemeClr val="tx1"/>
                </a:solidFill>
              </a:rPr>
              <a:t> «Об утверждении формы заявления налогоплательщика - российской организации о предоставлении налоговой льготы по налогу на имущество организаций, порядка ее заполнения и формата представления указанного заявления в электронной форме, а также формы уведомления о предоставлении налоговой льготы по налогу на имущество организаций, сообщения об отказе от предоставления налоговой льготы по налогу на имущество организаций».</a:t>
            </a:r>
          </a:p>
          <a:p>
            <a:r>
              <a:rPr lang="ru-RU" sz="1800" u="sng" dirty="0" smtClean="0">
                <a:solidFill>
                  <a:schemeClr val="tx1"/>
                </a:solidFill>
              </a:rPr>
              <a:t>Приказ ФНС России от 16.07.2021 N ЕД-7-21/667@ </a:t>
            </a:r>
            <a:r>
              <a:rPr lang="ru-RU" sz="1800" dirty="0" smtClean="0">
                <a:solidFill>
                  <a:schemeClr val="tx1"/>
                </a:solidFill>
              </a:rPr>
              <a:t>"Об утверждении формы сообщения об исчисленных налоговым органом суммах транспортного налога, налога на имущество организаций, земельного налога« (вступает в силу с 01.01.2023)</a:t>
            </a:r>
          </a:p>
          <a:p>
            <a:pPr>
              <a:buFont typeface="Arial" pitchFamily="34" charset="0"/>
              <a:buChar char="•"/>
            </a:pPr>
            <a:endParaRPr lang="ru-RU" sz="2000" b="0" dirty="0" smtClean="0">
              <a:solidFill>
                <a:schemeClr val="tx1"/>
              </a:solidFill>
            </a:endParaRPr>
          </a:p>
        </p:txBody>
      </p:sp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822325" y="501650"/>
            <a:ext cx="7678765" cy="927086"/>
          </a:xfrm>
        </p:spPr>
        <p:txBody>
          <a:bodyPr/>
          <a:lstStyle/>
          <a:p>
            <a:pPr defTabSz="611188" fontAlgn="base">
              <a:spcAft>
                <a:spcPct val="0"/>
              </a:spcAft>
            </a:pPr>
            <a:r>
              <a:rPr lang="ru-RU" sz="2800" dirty="0" smtClean="0"/>
              <a:t>Нормативные акты ФНС России, регулирующие новый порядок администрирования НИО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153AE-B9DD-431E-8A65-D392DAC7F63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15362" name="AutoShape 2" descr="https://glas.ru/wp-content/uploads/2021/11/22/1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glas.ru/wp-content/uploads/2021/11/22/1-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50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2"/>
          <p:cNvSpPr>
            <a:spLocks noGrp="1"/>
          </p:cNvSpPr>
          <p:nvPr>
            <p:ph type="title"/>
          </p:nvPr>
        </p:nvSpPr>
        <p:spPr>
          <a:xfrm>
            <a:off x="822325" y="501650"/>
            <a:ext cx="8107393" cy="1104900"/>
          </a:xfrm>
          <a:ln w="38100"/>
        </p:spPr>
        <p:txBody>
          <a:bodyPr/>
          <a:lstStyle/>
          <a:p>
            <a:pPr defTabSz="611188" fontAlgn="base">
              <a:spcAft>
                <a:spcPct val="0"/>
              </a:spcAft>
            </a:pPr>
            <a:r>
              <a:rPr lang="ru-RU" sz="2800" dirty="0" smtClean="0"/>
              <a:t>Налог на имущество организаций с  налогового периода 2022 год: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153AE-B9DD-431E-8A65-D392DAC7F63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171448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00240"/>
            <a:ext cx="8001056" cy="1000132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 УПЛАТЫ НАЛОГА  - не 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позднее 1 марта года,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следующего за истекшим налоговым периодом  </a:t>
            </a:r>
            <a:r>
              <a:rPr lang="ru-RU" sz="2400" dirty="0" smtClean="0">
                <a:latin typeface="+mj-lt"/>
              </a:rPr>
              <a:t>(п. 1 ст. 383 НК) 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3929066"/>
            <a:ext cx="8001056" cy="1000132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vert="horz" wrap="none" lIns="104306" tIns="52153" rIns="104306" bIns="52153" rtlCol="0" anchor="ctr">
            <a:normAutofit fontScale="92500" lnSpcReduction="10000"/>
          </a:bodyPr>
          <a:lstStyle/>
          <a:p>
            <a:pPr algn="ctr" defTabSz="1043056" fontAlgn="auto">
              <a:spcAft>
                <a:spcPts val="0"/>
              </a:spcAft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СРОК 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УПЛАТЫ АВАНСОВЫХ ПЛАТЕЖЕЙ  -  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не позднее последнего числа месяца, </a:t>
            </a:r>
          </a:p>
          <a:p>
            <a:pPr algn="ctr" defTabSz="1043056" fontAlgn="auto"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следующего за истекшим отчетным периодом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47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153AE-B9DD-431E-8A65-D392DAC7F63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714348" y="357166"/>
            <a:ext cx="8107393" cy="11049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11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 имущество организаций с  налогового периода 2022 год (декларации):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857224" y="1285860"/>
          <a:ext cx="7429552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77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1"/>
          </p:nvPr>
        </p:nvSpPr>
        <p:spPr>
          <a:xfrm>
            <a:off x="822324" y="1357298"/>
            <a:ext cx="7678765" cy="5078427"/>
          </a:xfrm>
        </p:spPr>
        <p:txBody>
          <a:bodyPr/>
          <a:lstStyle/>
          <a:p>
            <a:pPr algn="just"/>
            <a:endParaRPr lang="ru-RU" sz="1400" b="0" dirty="0" smtClean="0">
              <a:solidFill>
                <a:srgbClr val="0033CC"/>
              </a:solidFill>
            </a:endParaRPr>
          </a:p>
          <a:p>
            <a:pPr lvl="0" algn="just"/>
            <a:r>
              <a:rPr lang="ru-RU" sz="1400" b="0" dirty="0" smtClean="0">
                <a:solidFill>
                  <a:srgbClr val="0033CC"/>
                </a:solidFill>
              </a:rPr>
              <a:t>С налогового период  2022 года </a:t>
            </a:r>
            <a:r>
              <a:rPr lang="ru-RU" sz="1400" dirty="0" smtClean="0">
                <a:solidFill>
                  <a:srgbClr val="FF0000"/>
                </a:solidFill>
              </a:rPr>
              <a:t>в отношении объектов налогообложения,  налоговая база по которым определяется как кадастровая стоимость, налоговые органы  будут направлять ЮЛ  сообщения об исчисленных суммах  НИО .  </a:t>
            </a:r>
          </a:p>
          <a:p>
            <a:pPr lvl="0" algn="just"/>
            <a:r>
              <a:rPr lang="ru-RU" sz="1400" b="0" dirty="0" smtClean="0">
                <a:solidFill>
                  <a:srgbClr val="0033CC"/>
                </a:solidFill>
              </a:rPr>
              <a:t>Порядок направления этих сообщений такой же. Как  по транспортному и земельному налогам (</a:t>
            </a:r>
            <a:r>
              <a:rPr lang="ru-RU" sz="1400" b="0" dirty="0" err="1" smtClean="0">
                <a:solidFill>
                  <a:srgbClr val="0033CC"/>
                </a:solidFill>
              </a:rPr>
              <a:t>абз</a:t>
            </a:r>
            <a:r>
              <a:rPr lang="ru-RU" sz="1400" b="0" dirty="0" smtClean="0">
                <a:solidFill>
                  <a:srgbClr val="0033CC"/>
                </a:solidFill>
              </a:rPr>
              <a:t>. 3 п. 6 ст. 386 НК).</a:t>
            </a:r>
          </a:p>
          <a:p>
            <a:pPr algn="just"/>
            <a:r>
              <a:rPr lang="ru-RU" sz="1400" b="0" u="sng" dirty="0" smtClean="0">
                <a:solidFill>
                  <a:srgbClr val="0033CC"/>
                </a:solidFill>
              </a:rPr>
              <a:t>Сообщения передаются следующим образом: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0033CC"/>
                </a:solidFill>
              </a:rPr>
              <a:t>в электронной форме по ТКС или через личный кабинет налогоплательщика;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0033CC"/>
                </a:solidFill>
              </a:rPr>
              <a:t>по Почте России заказным письмом;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b="0" dirty="0" smtClean="0">
                <a:solidFill>
                  <a:srgbClr val="0033CC"/>
                </a:solidFill>
              </a:rPr>
              <a:t>лично руководителю или представителю компании под подпись о получении.</a:t>
            </a:r>
          </a:p>
          <a:p>
            <a:pPr algn="just"/>
            <a:r>
              <a:rPr lang="ru-RU" sz="1400" b="0" dirty="0" smtClean="0">
                <a:solidFill>
                  <a:srgbClr val="0033CC"/>
                </a:solidFill>
              </a:rPr>
              <a:t>          В сообщении  обозначается объект налогообложения, налогооблагаемая база, налоговый период, ставка налога и величина рассчитанного налога. </a:t>
            </a:r>
          </a:p>
          <a:p>
            <a:pPr algn="just"/>
            <a:r>
              <a:rPr lang="ru-RU" sz="1400" b="0" dirty="0" smtClean="0">
                <a:solidFill>
                  <a:srgbClr val="0033CC"/>
                </a:solidFill>
              </a:rPr>
              <a:t>При получении этого сообщения ЮЛ при несогласии с расчетом налога может подать возражения и документы, подтверждающие правильность расчета налога. </a:t>
            </a:r>
          </a:p>
          <a:p>
            <a:pPr algn="just"/>
            <a:r>
              <a:rPr lang="ru-RU" sz="1400" b="0" dirty="0" smtClean="0">
                <a:solidFill>
                  <a:srgbClr val="0033CC"/>
                </a:solidFill>
              </a:rPr>
              <a:t>Заявить о налоговых льготах можно будет в любой налоговый орган, но только в отношении  тех объектов недвижимого имущества, налогооблагаемая база по которым устанавливается как кадастровая стоимость (п. 8 ст. 382 НК).</a:t>
            </a:r>
          </a:p>
          <a:p>
            <a:pPr algn="just"/>
            <a:r>
              <a:rPr lang="ru-RU" sz="1400" b="0" dirty="0" smtClean="0">
                <a:solidFill>
                  <a:srgbClr val="0033CC"/>
                </a:solidFill>
              </a:rPr>
              <a:t>           Срок направления заявлений на льготы не ограничивается. Их можно подавать в любое удобное для компании время. В то же время непредставление заявления не лишает ее права на льготу. Если у ИФНС будет информация о том, что организация вправе получить льготу, то налог на имущество будет рассчитываться с учетом ее применения.</a:t>
            </a:r>
          </a:p>
          <a:p>
            <a:pPr marL="212725" algn="just"/>
            <a:endParaRPr lang="ru-RU" sz="1400" b="0" dirty="0" smtClean="0">
              <a:solidFill>
                <a:srgbClr val="0033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F153AE-B9DD-431E-8A65-D392DAC7F63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714348" y="357166"/>
            <a:ext cx="8107393" cy="11049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611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Налог на имущество организаций с  налогового периода 2022 год (сообщения по ОН от КС):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2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2"/>
          <p:cNvSpPr>
            <a:spLocks noGrp="1"/>
          </p:cNvSpPr>
          <p:nvPr>
            <p:ph type="title"/>
          </p:nvPr>
        </p:nvSpPr>
        <p:spPr>
          <a:xfrm>
            <a:off x="515938" y="404813"/>
            <a:ext cx="8351837" cy="766762"/>
          </a:xfrm>
        </p:spPr>
        <p:txBody>
          <a:bodyPr/>
          <a:lstStyle/>
          <a:p>
            <a:pPr algn="ctr" defTabSz="611188" fontAlgn="base">
              <a:spcAft>
                <a:spcPct val="0"/>
              </a:spcAft>
            </a:pPr>
            <a:r>
              <a:rPr lang="ru-RU" sz="2200" dirty="0" smtClean="0"/>
              <a:t>Заявление налогоплательщика – российской организации о предоставлении налоговой льготы по налогу на имущество организаций (КНД 1150121)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05FD3-1EC7-41EC-BF5F-E60A02137EA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39290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90065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18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"/>
          <p:cNvSpPr>
            <a:spLocks noGrp="1"/>
          </p:cNvSpPr>
          <p:nvPr>
            <p:ph type="title"/>
          </p:nvPr>
        </p:nvSpPr>
        <p:spPr>
          <a:xfrm>
            <a:off x="515938" y="404813"/>
            <a:ext cx="8351837" cy="936625"/>
          </a:xfrm>
        </p:spPr>
        <p:txBody>
          <a:bodyPr/>
          <a:lstStyle/>
          <a:p>
            <a:pPr algn="ctr" defTabSz="611188" fontAlgn="base">
              <a:spcAft>
                <a:spcPct val="0"/>
              </a:spcAft>
            </a:pPr>
            <a:r>
              <a:rPr lang="ru-RU" sz="2200" dirty="0" smtClean="0"/>
              <a:t>Уведомление о предоставлении /сообщение об отказе </a:t>
            </a:r>
            <a:br>
              <a:rPr lang="ru-RU" sz="2200" dirty="0" smtClean="0"/>
            </a:br>
            <a:r>
              <a:rPr lang="ru-RU" sz="2200" dirty="0" smtClean="0"/>
              <a:t>в предоставлении налоговой льготы по налогу на имущество организаций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F2B394-4B17-4E79-9632-C2C678D661B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8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37862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8146" y="27860796"/>
            <a:ext cx="18448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428736"/>
            <a:ext cx="3758931" cy="51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2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ъект 1"/>
          <p:cNvSpPr>
            <a:spLocks noGrp="1"/>
          </p:cNvSpPr>
          <p:nvPr>
            <p:ph idx="1"/>
          </p:nvPr>
        </p:nvSpPr>
        <p:spPr>
          <a:xfrm>
            <a:off x="822325" y="1606550"/>
            <a:ext cx="7321550" cy="4829175"/>
          </a:xfrm>
        </p:spPr>
        <p:txBody>
          <a:bodyPr/>
          <a:lstStyle/>
          <a:p>
            <a:pPr marL="317500"/>
            <a:endParaRPr lang="ru-RU" sz="4400" smtClean="0">
              <a:solidFill>
                <a:srgbClr val="00B0F0"/>
              </a:solidFill>
            </a:endParaRPr>
          </a:p>
          <a:p>
            <a:pPr marL="317500"/>
            <a:endParaRPr lang="ru-RU" sz="4400" smtClean="0">
              <a:solidFill>
                <a:srgbClr val="00B0F0"/>
              </a:solidFill>
            </a:endParaRPr>
          </a:p>
          <a:p>
            <a:pPr marL="317500"/>
            <a:r>
              <a:rPr lang="ru-RU" sz="4400" smtClean="0">
                <a:solidFill>
                  <a:srgbClr val="00B0F0"/>
                </a:solidFill>
              </a:rPr>
              <a:t>          Спасибо за внимание!</a:t>
            </a:r>
          </a:p>
        </p:txBody>
      </p:sp>
      <p:sp>
        <p:nvSpPr>
          <p:cNvPr id="34817" name="Номер слайда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7</a:t>
            </a:r>
          </a:p>
        </p:txBody>
      </p:sp>
      <p:sp>
        <p:nvSpPr>
          <p:cNvPr id="34818" name="AutoShape 2" descr="https://1stolica.kh.ua/wp-content/uploads/2021/08/1-37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AutoShape 3" descr="https://pbs.twimg.com/media/EajGmxcXgAArZD5.jpg:lar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50825" y="331788"/>
            <a:ext cx="8713788" cy="7207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200" smtClean="0"/>
              <a:t>Новый порядок администрирования</a:t>
            </a:r>
            <a:br>
              <a:rPr lang="ru-RU" sz="2200" smtClean="0"/>
            </a:br>
            <a:r>
              <a:rPr lang="ru-RU" sz="2200" smtClean="0"/>
              <a:t> земельного и транспортного налога ЮЛ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F1B705-A2B0-4EA6-AD90-A2D21ED1C2D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1139955"/>
            <a:ext cx="83216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Рисунок 5" descr="https://pbs.twimg.com/media/D59xQBHWkAA_3rf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2349500"/>
            <a:ext cx="500062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 descr="C: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92600"/>
            <a:ext cx="3671887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719667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684213" y="357188"/>
            <a:ext cx="8169275" cy="585787"/>
          </a:xfrm>
          <a:prstGeom prst="rect">
            <a:avLst/>
          </a:prstGeom>
        </p:spPr>
        <p:txBody>
          <a:bodyPr lIns="81630" tIns="40815" rIns="81630" bIns="40815" anchor="ctr"/>
          <a:lstStyle/>
          <a:p>
            <a:pPr defTabSz="612131">
              <a:lnSpc>
                <a:spcPct val="80000"/>
              </a:lnSpc>
              <a:defRPr/>
            </a:pPr>
            <a:endParaRPr lang="ru-RU" sz="24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7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lIns="71561" tIns="35780" rIns="71561" bIns="35780"/>
          <a:lstStyle/>
          <a:p>
            <a:pPr>
              <a:defRPr/>
            </a:pPr>
            <a:r>
              <a:rPr lang="ru-RU" dirty="0"/>
              <a:t> </a:t>
            </a:r>
          </a:p>
        </p:txBody>
      </p:sp>
      <p:sp>
        <p:nvSpPr>
          <p:cNvPr id="121" name="Номер слайда 3"/>
          <p:cNvSpPr txBox="1">
            <a:spLocks noGrp="1"/>
          </p:cNvSpPr>
          <p:nvPr/>
        </p:nvSpPr>
        <p:spPr>
          <a:xfrm>
            <a:off x="8324850" y="6042025"/>
            <a:ext cx="619125" cy="631825"/>
          </a:xfrm>
          <a:prstGeom prst="rect">
            <a:avLst/>
          </a:prstGeom>
          <a:noFill/>
        </p:spPr>
        <p:txBody>
          <a:bodyPr lIns="91424" tIns="45712" rIns="91424" bIns="45712" anchor="ctr">
            <a:normAutofit/>
          </a:bodyPr>
          <a:lstStyle/>
          <a:p>
            <a:pPr algn="ctr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00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H="1">
            <a:off x="4716463" y="1677988"/>
            <a:ext cx="0" cy="4800600"/>
          </a:xfrm>
          <a:prstGeom prst="line">
            <a:avLst/>
          </a:prstGeom>
          <a:ln w="15875"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5408613" y="1168400"/>
            <a:ext cx="2801937" cy="3556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СТАЛО с 2021 года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7050" y="1211263"/>
            <a:ext cx="3833813" cy="452437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БЫЛО до 2021 года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920750" y="1549400"/>
            <a:ext cx="3024188" cy="452438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(ст. 80, 363.1, 398 НК РФ)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299075" y="1438275"/>
            <a:ext cx="3025775" cy="40640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(ФЗ от 15.04.2019 № 63-ФЗ, ФЗ от 29.09.2019 №325-ФЗ)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30213" y="4322763"/>
            <a:ext cx="4176712" cy="45085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defTabSz="1043056" fontAlgn="auto">
              <a:spcAft>
                <a:spcPts val="0"/>
              </a:spcAft>
              <a:defRPr/>
            </a:pPr>
            <a:endParaRPr lang="ru-RU" sz="14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 fontAlgn="auto"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05.12.2016 № ММВ-7-21/668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 fontAlgn="auto"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10.05.2017 № ММВ-7-21/347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 fontAlgn="auto"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26.11.2018 № ММВ-7-21/664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 fontAlgn="auto"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Приказ от 30.08.2018 № ММВ-7-21/509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@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68313" y="5857875"/>
            <a:ext cx="4175125" cy="450850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          </a:t>
            </a:r>
          </a:p>
        </p:txBody>
      </p:sp>
      <p:pic>
        <p:nvPicPr>
          <p:cNvPr id="93" name="Picture 2" descr="D:\для слайдов\documents_ico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9" y="2256000"/>
            <a:ext cx="936104" cy="124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31800" y="3648075"/>
            <a:ext cx="1081088" cy="301625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Налоговые декларации</a:t>
            </a:r>
          </a:p>
        </p:txBody>
      </p:sp>
      <p:pic>
        <p:nvPicPr>
          <p:cNvPr id="97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964" y="1680001"/>
            <a:ext cx="521402" cy="6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TextBox 97"/>
          <p:cNvSpPr txBox="1"/>
          <p:nvPr/>
        </p:nvSpPr>
        <p:spPr>
          <a:xfrm>
            <a:off x="1689100" y="3408363"/>
            <a:ext cx="1441450" cy="512762"/>
          </a:xfrm>
          <a:prstGeom prst="rect">
            <a:avLst/>
          </a:prstGeom>
        </p:spPr>
        <p:txBody>
          <a:bodyPr lIns="104306" tIns="52153" rIns="104306" bIns="52153" anchor="ctr">
            <a:normAutofit fontScale="325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Камеральная</a:t>
            </a:r>
          </a:p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проверка</a:t>
            </a:r>
          </a:p>
        </p:txBody>
      </p:sp>
      <p:sp>
        <p:nvSpPr>
          <p:cNvPr id="100" name="Стрелка вправо 99"/>
          <p:cNvSpPr/>
          <p:nvPr/>
        </p:nvSpPr>
        <p:spPr>
          <a:xfrm>
            <a:off x="2889250" y="2687638"/>
            <a:ext cx="503238" cy="3841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1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492" y="2688001"/>
            <a:ext cx="521402" cy="6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14" y="3744001"/>
            <a:ext cx="521402" cy="69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3330575" y="2352675"/>
            <a:ext cx="1439863" cy="300038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Акт по результатам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224213" y="3455988"/>
            <a:ext cx="1604962" cy="276225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Решение (ст. 101 НК)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408363" y="4656138"/>
            <a:ext cx="1335087" cy="263525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Требование об уплате задолженности</a:t>
            </a:r>
          </a:p>
        </p:txBody>
      </p:sp>
      <p:pic>
        <p:nvPicPr>
          <p:cNvPr id="108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1" y="1824000"/>
            <a:ext cx="576187" cy="7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D:\для слайдов\be92d532c0d7b385d3b1b164bd33f82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1" y="2620872"/>
            <a:ext cx="588669" cy="7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Стрелка вправо 113"/>
          <p:cNvSpPr/>
          <p:nvPr/>
        </p:nvSpPr>
        <p:spPr>
          <a:xfrm>
            <a:off x="1482725" y="2687638"/>
            <a:ext cx="503238" cy="401637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373688" y="2057400"/>
            <a:ext cx="1247775" cy="301625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Сообщение по транспортному налогу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73688" y="2863850"/>
            <a:ext cx="1220787" cy="300038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Сообщение по земельному налогу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908" y="1555692"/>
            <a:ext cx="1327131" cy="1327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/>
          <p:cNvSpPr txBox="1"/>
          <p:nvPr/>
        </p:nvSpPr>
        <p:spPr>
          <a:xfrm>
            <a:off x="7499350" y="2859088"/>
            <a:ext cx="1439863" cy="301625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43450" y="5072063"/>
            <a:ext cx="1331913" cy="452437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(исчисленный)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238875" y="5072063"/>
            <a:ext cx="1219200" cy="452437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</a:t>
            </a:r>
          </a:p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(уплаченный)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829175" y="5422900"/>
            <a:ext cx="3657600" cy="1055688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defTabSz="1043056" fontAlgn="auto">
              <a:spcAft>
                <a:spcPts val="0"/>
              </a:spcAft>
              <a:defRPr/>
            </a:pPr>
            <a:endParaRPr lang="ru-RU" sz="1000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89800" y="3319463"/>
            <a:ext cx="1439863" cy="300037"/>
          </a:xfrm>
          <a:prstGeom prst="rect">
            <a:avLst/>
          </a:prstGeom>
        </p:spPr>
        <p:txBody>
          <a:bodyPr lIns="104306" tIns="52153" rIns="104306" bIns="52153" anchor="ctr">
            <a:normAutofit fontScale="325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10 дней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307138" y="3773488"/>
            <a:ext cx="1439862" cy="358775"/>
          </a:xfrm>
          <a:prstGeom prst="rect">
            <a:avLst/>
          </a:prstGeom>
        </p:spPr>
        <p:txBody>
          <a:bodyPr lIns="104306" tIns="52153" rIns="104306" bIns="52153" anchor="ctr">
            <a:normAutofit fontScale="40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endParaRPr lang="ru-RU" sz="4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484938" y="3211513"/>
            <a:ext cx="1023937" cy="866775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6480175" y="3392488"/>
            <a:ext cx="1033463" cy="677862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Пояснения </a:t>
            </a:r>
          </a:p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и </a:t>
            </a:r>
          </a:p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1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документы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789738" y="4591050"/>
            <a:ext cx="1939925" cy="301625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Отказ в уточнении сообщения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826000" y="4425950"/>
            <a:ext cx="1881188" cy="482600"/>
          </a:xfrm>
          <a:prstGeom prst="rect">
            <a:avLst/>
          </a:prstGeom>
        </p:spPr>
        <p:txBody>
          <a:bodyPr lIns="104306" tIns="52153" rIns="104306" bIns="52153" anchor="ctr">
            <a:normAutofit fontScale="25000" lnSpcReduction="20000"/>
          </a:bodyPr>
          <a:lstStyle/>
          <a:p>
            <a:pPr algn="ctr" defTabSz="1043056"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Уточненное сообщение</a:t>
            </a:r>
          </a:p>
        </p:txBody>
      </p:sp>
      <p:sp>
        <p:nvSpPr>
          <p:cNvPr id="50" name="Стрелка вправо 49"/>
          <p:cNvSpPr/>
          <p:nvPr/>
        </p:nvSpPr>
        <p:spPr>
          <a:xfrm>
            <a:off x="6680200" y="2073275"/>
            <a:ext cx="841375" cy="3349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6694488" y="2454275"/>
            <a:ext cx="814387" cy="3333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трелка углом 2"/>
          <p:cNvSpPr/>
          <p:nvPr/>
        </p:nvSpPr>
        <p:spPr>
          <a:xfrm rot="10800000">
            <a:off x="7934325" y="3160713"/>
            <a:ext cx="552450" cy="930275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трелка вправо 51"/>
          <p:cNvSpPr/>
          <p:nvPr/>
        </p:nvSpPr>
        <p:spPr>
          <a:xfrm rot="7706317">
            <a:off x="5902325" y="4130675"/>
            <a:ext cx="642938" cy="2873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2394590">
            <a:off x="7450138" y="4083050"/>
            <a:ext cx="482600" cy="3841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Нашивка 3"/>
          <p:cNvSpPr/>
          <p:nvPr/>
        </p:nvSpPr>
        <p:spPr>
          <a:xfrm>
            <a:off x="6037263" y="5151438"/>
            <a:ext cx="228600" cy="25082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3263" y="679450"/>
            <a:ext cx="8007350" cy="671513"/>
          </a:xfrm>
          <a:prstGeom prst="rect">
            <a:avLst/>
          </a:prstGeom>
        </p:spPr>
        <p:txBody>
          <a:bodyPr lIns="78230" tIns="39115" rIns="78230" bIns="39115" anchor="ctr"/>
          <a:lstStyle/>
          <a:p>
            <a:pPr defTabSz="782292">
              <a:lnSpc>
                <a:spcPct val="80000"/>
              </a:lnSpc>
              <a:defRPr/>
            </a:pPr>
            <a:r>
              <a:rPr lang="ru-RU" sz="2000" i="1" spc="4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отчетности по транспортному и земельному налогам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8364538" y="4751388"/>
            <a:ext cx="539750" cy="134302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7691438" y="5072063"/>
            <a:ext cx="1247775" cy="452437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 defTabSz="1043056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требование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0" name="Нашивка 59"/>
          <p:cNvSpPr/>
          <p:nvPr/>
        </p:nvSpPr>
        <p:spPr>
          <a:xfrm>
            <a:off x="7489825" y="5172075"/>
            <a:ext cx="228600" cy="250825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85" name="Picture 2" descr="D:\для слайдов\computer-animation-logfile-gif-login-computer-thumb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95538"/>
            <a:ext cx="10080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3" cy="784788"/>
          </a:xfrm>
        </p:spPr>
        <p:txBody>
          <a:bodyPr/>
          <a:lstStyle/>
          <a:p>
            <a:pPr algn="ctr"/>
            <a:r>
              <a:rPr lang="ru-RU" sz="2200" dirty="0" smtClean="0"/>
              <a:t>Подготовительные мероприятия   к направлению ЮЛ сообщений об исчисленных суммах транспортного и земельного налога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138D65-5910-4A2F-8D20-7F3CA530429A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76923260"/>
              </p:ext>
            </p:extLst>
          </p:nvPr>
        </p:nvGraphicFramePr>
        <p:xfrm>
          <a:off x="214282" y="1071546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50" name="AutoShape 2" descr="https://pbs.twimg.com/media/EajGmxcXgAArZD5.jpg:larg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5072074"/>
            <a:ext cx="2028823" cy="126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B80C-9F60-494C-B6C3-994AA3B228EC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250" cy="761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4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4286280" cy="4686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428605"/>
            <a:ext cx="8535711" cy="1071570"/>
          </a:xfrm>
        </p:spPr>
        <p:txBody>
          <a:bodyPr/>
          <a:lstStyle/>
          <a:p>
            <a:pPr algn="ctr"/>
            <a:r>
              <a:rPr lang="ru-RU" sz="2200" dirty="0" smtClean="0"/>
              <a:t>Общий результат проведенного налоговыми органами  расчета налоговых обязательств ЮЛ по транспортному и земельному налогам за 2020 год соответствует данным налоговых деклараций, представленных за 2019 год.</a:t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138D65-5910-4A2F-8D20-7F3CA530429A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4751415" y="1571613"/>
          <a:ext cx="4178303" cy="464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0BB80C-9F60-494C-B6C3-994AA3B228EC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4300"/>
            <a:ext cx="908685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0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57166"/>
            <a:ext cx="8001056" cy="641912"/>
          </a:xfrm>
        </p:spPr>
        <p:txBody>
          <a:bodyPr/>
          <a:lstStyle/>
          <a:p>
            <a:pPr algn="ctr"/>
            <a:r>
              <a:rPr lang="ru-RU" sz="2200" dirty="0" smtClean="0"/>
              <a:t>Результаты направления сообщений ЮЛ об исчисленных суммах транспортного и земельного налога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138D65-5910-4A2F-8D20-7F3CA530429A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071546"/>
          <a:ext cx="828680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7EA2EA-FBB9-4437-B036-45CECD00E9A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468245" cy="589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71526" y="6597352"/>
            <a:ext cx="8208912" cy="22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налогообложения имущества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(Толстых Наталья Вадимовна)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4902</TotalTime>
  <Words>1165</Words>
  <Application>Microsoft Office PowerPoint</Application>
  <PresentationFormat>Экран (4:3)</PresentationFormat>
  <Paragraphs>170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Тема4</vt:lpstr>
      <vt:lpstr> «Исчисление  транспортного и земельного налога юридическим лицам в 2021 году.  Изменения в администрировании налога на имущество организаций с 2022 года» </vt:lpstr>
      <vt:lpstr>Новый порядок администрирования  земельного и транспортного налога ЮЛ</vt:lpstr>
      <vt:lpstr>Презентация PowerPoint</vt:lpstr>
      <vt:lpstr>Подготовительные мероприятия   к направлению ЮЛ сообщений об исчисленных суммах транспортного и земельного налога</vt:lpstr>
      <vt:lpstr>Презентация PowerPoint</vt:lpstr>
      <vt:lpstr>Общий результат проведенного налоговыми органами  расчета налоговых обязательств ЮЛ по транспортному и земельному налогам за 2020 год соответствует данным налоговых деклараций, представленных за 2019 год. </vt:lpstr>
      <vt:lpstr>Презентация PowerPoint</vt:lpstr>
      <vt:lpstr>Результаты направления сообщений ЮЛ об исчисленных суммах транспортного и земельного налога</vt:lpstr>
      <vt:lpstr>Презентация PowerPoint</vt:lpstr>
      <vt:lpstr>Закон Мурманской области от 30.11.2021 №2695-01-ЗМО</vt:lpstr>
      <vt:lpstr>Нормативные акты ФНС России, регулирующие новый порядок администрирования НИО</vt:lpstr>
      <vt:lpstr>Налог на имущество организаций с  налогового периода 2022 год:</vt:lpstr>
      <vt:lpstr>Презентация PowerPoint</vt:lpstr>
      <vt:lpstr>Презентация PowerPoint</vt:lpstr>
      <vt:lpstr>Заявление налогоплательщика – российской организации о предоставлении налоговой льготы по налогу на имущество организаций (КНД 1150121)</vt:lpstr>
      <vt:lpstr>Уведомление о предоставлении /сообщение об отказе  в предоставлении налоговой льготы по налогу на имущество организаций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Voodoo</dc:creator>
  <cp:lastModifiedBy>Богданков Владислав Андреевич</cp:lastModifiedBy>
  <cp:revision>380</cp:revision>
  <cp:lastPrinted>2021-11-24T11:14:38Z</cp:lastPrinted>
  <dcterms:created xsi:type="dcterms:W3CDTF">2013-03-20T17:04:31Z</dcterms:created>
  <dcterms:modified xsi:type="dcterms:W3CDTF">2021-12-08T10:58:42Z</dcterms:modified>
</cp:coreProperties>
</file>