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17"/>
  </p:notesMasterIdLst>
  <p:sldIdLst>
    <p:sldId id="283" r:id="rId2"/>
    <p:sldId id="324" r:id="rId3"/>
    <p:sldId id="325" r:id="rId4"/>
    <p:sldId id="375" r:id="rId5"/>
    <p:sldId id="376" r:id="rId6"/>
    <p:sldId id="354" r:id="rId7"/>
    <p:sldId id="359" r:id="rId8"/>
    <p:sldId id="355" r:id="rId9"/>
    <p:sldId id="360" r:id="rId10"/>
    <p:sldId id="361" r:id="rId11"/>
    <p:sldId id="366" r:id="rId12"/>
    <p:sldId id="362" r:id="rId13"/>
    <p:sldId id="378" r:id="rId14"/>
    <p:sldId id="338" r:id="rId15"/>
    <p:sldId id="287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сянюк Алексей Александрович" initials="КАА" lastIdx="2" clrIdx="0">
    <p:extLst/>
  </p:cmAuthor>
  <p:cmAuthor id="2" name="Воробьев Алексей Максимович" initials="ВАМ" lastIdx="3" clrIdx="1">
    <p:extLst/>
  </p:cmAuthor>
  <p:cmAuthor id="3" name="Шмелев Алексей Константинович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FFF6C1"/>
    <a:srgbClr val="FDE6D3"/>
    <a:srgbClr val="FCD9BC"/>
    <a:srgbClr val="FAB882"/>
    <a:srgbClr val="2B6CA7"/>
    <a:srgbClr val="6C81B4"/>
    <a:srgbClr val="4F81BD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9424" autoAdjust="0"/>
  </p:normalViewPr>
  <p:slideViewPr>
    <p:cSldViewPr>
      <p:cViewPr varScale="1">
        <p:scale>
          <a:sx n="116" d="100"/>
          <a:sy n="116" d="100"/>
        </p:scale>
        <p:origin x="-2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5659" cy="496332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4"/>
            <a:ext cx="2945659" cy="496332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851BFEE2-8C22-486B-B394-4F571AC208F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8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3DCD607D-6DB4-4588-82CA-05EC035AD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6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Учесть предыдущее замечание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5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Операции</a:t>
            </a:r>
            <a:r>
              <a:rPr lang="ru-RU" baseline="0" dirty="0" smtClean="0"/>
              <a:t> необлагаемые НДС для ОСН включаются в отчет, таким образом ОСН = НД + Отчет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91"/>
            <a:ext cx="1218988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2" indent="0">
              <a:buNone/>
              <a:defRPr sz="2000"/>
            </a:lvl5pPr>
            <a:lvl6pPr marL="2285539" indent="0">
              <a:buNone/>
              <a:defRPr sz="2000"/>
            </a:lvl6pPr>
            <a:lvl7pPr marL="2742647" indent="0">
              <a:buNone/>
              <a:defRPr sz="2000"/>
            </a:lvl7pPr>
            <a:lvl8pPr marL="3199755" indent="0">
              <a:buNone/>
              <a:defRPr sz="2000"/>
            </a:lvl8pPr>
            <a:lvl9pPr marL="365686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93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7901519" y="5127625"/>
            <a:ext cx="1231900" cy="376238"/>
          </a:xfrm>
          <a:prstGeom prst="rect">
            <a:avLst/>
          </a:prstGeom>
          <a:noFill/>
        </p:spPr>
        <p:txBody>
          <a:bodyPr lIns="80147" tIns="40075" rIns="80147" bIns="400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5851" indent="2783">
              <a:defRPr>
                <a:latin typeface="+mj-lt"/>
              </a:defRPr>
            </a:lvl2pPr>
            <a:lvl3pPr marL="550998" indent="-228192">
              <a:tabLst/>
              <a:defRPr>
                <a:latin typeface="+mj-lt"/>
              </a:defRPr>
            </a:lvl3pPr>
            <a:lvl4pPr marL="0" indent="315851">
              <a:lnSpc>
                <a:spcPts val="1579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9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1"/>
            <a:ext cx="1218988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8633" indent="0">
              <a:defRPr>
                <a:latin typeface="+mj-lt"/>
              </a:defRPr>
            </a:lvl2pPr>
            <a:lvl3pPr marL="550998" indent="-228192">
              <a:defRPr>
                <a:latin typeface="+mj-lt"/>
              </a:defRPr>
            </a:lvl3pPr>
            <a:lvl4pPr marL="0" indent="315851">
              <a:defRPr>
                <a:latin typeface="+mj-lt"/>
              </a:defRPr>
            </a:lvl4pPr>
            <a:lvl5pPr marL="1257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91"/>
            <a:ext cx="9783868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"/>
            <a:ext cx="1218988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0"/>
            <a:ext cx="976091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4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3" y="1606874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0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0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133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133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2163"/>
            <a:ext cx="755651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90538"/>
            <a:ext cx="97917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7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algn="l" defTabSz="912791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492" algn="l" defTabSz="912791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2" indent="-227008" algn="l" defTabSz="912791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17" algn="just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269" algn="l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093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0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9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8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svg"/><Relationship Id="rId5" Type="http://schemas.openxmlformats.org/officeDocument/2006/relationships/image" Target="../media/image10.png"/><Relationship Id="rId4" Type="http://schemas.openxmlformats.org/officeDocument/2006/relationships/image" Target="../media/image1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0734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8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НАЦИОНАЛЬНАЯ СИСТЕМА ПРОСЛЕЖИВАЕМОСТИ ИМПОРТНЫХ ТОВАРОВ</a:t>
            </a:r>
            <a:b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Золотухина Юлия Валерьевна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возобновление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8" y="1629023"/>
            <a:ext cx="4903221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возобновления прослеживаемости налогоплательщиками, </a:t>
            </a:r>
            <a:r>
              <a:rPr lang="ru-RU" dirty="0">
                <a:latin typeface="Arial Narrow" panose="020B0606020202030204" pitchFamily="34" charset="0"/>
              </a:rPr>
              <a:t>не </a:t>
            </a:r>
            <a:r>
              <a:rPr lang="ru-RU" dirty="0" smtClean="0">
                <a:latin typeface="Arial Narrow" panose="020B0606020202030204" pitchFamily="34" charset="0"/>
              </a:rPr>
              <a:t>отражающих </a:t>
            </a:r>
            <a:r>
              <a:rPr lang="ru-RU" dirty="0">
                <a:latin typeface="Arial Narrow" panose="020B0606020202030204" pitchFamily="34" charset="0"/>
              </a:rPr>
              <a:t>операции в декларации по НДС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096000" y="1629023"/>
            <a:ext cx="4908926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 smtClean="0">
                <a:latin typeface="Arial Narrow" panose="020B0606020202030204" pitchFamily="34" charset="0"/>
              </a:rPr>
              <a:t>основном </a:t>
            </a:r>
            <a:r>
              <a:rPr lang="ru-RU" dirty="0">
                <a:latin typeface="Arial Narrow" panose="020B0606020202030204" pitchFamily="34" charset="0"/>
              </a:rPr>
              <a:t>режиме налогообложения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67408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ранее утраченного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761632" y="3648649"/>
            <a:ext cx="3321816" cy="7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реализованного в розницу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88754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из производства товара, ранее переданного на переработку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4377256" y="5373439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4822019" y="5583354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826" y="5600261"/>
            <a:ext cx="500385" cy="45286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989324" y="2902869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972556" y="4584976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22102"/>
              </p:ext>
            </p:extLst>
          </p:nvPr>
        </p:nvGraphicFramePr>
        <p:xfrm>
          <a:off x="839416" y="1407452"/>
          <a:ext cx="9863708" cy="5081422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4824536"/>
                <a:gridCol w="2496312"/>
                <a:gridCol w="2542860"/>
              </a:tblGrid>
              <a:tr h="55711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ctr" latinLnBrk="0" hangingPunct="1"/>
                      <a:r>
                        <a:rPr lang="ru-RU" sz="1600" b="1" u="none" strike="noStrike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налогоплательщики, не отражающие операции в декларации по НДС </a:t>
                      </a:r>
                      <a:endParaRPr lang="ru-RU" sz="1600" b="1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налогоплательщики на основном режиме налогообложения 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641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Фактический вывоз товара с территории РФ в соответствии с таможенной процедурой экспорта или реэкспорта, кроме вывоза товаров в ЕАЭС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Отчет об операциях с товарами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Декларация </a:t>
                      </a:r>
                      <a:r>
                        <a:rPr lang="ru-RU" sz="1600" u="none" strike="noStrike" dirty="0" smtClean="0">
                          <a:effectLst/>
                        </a:rPr>
                        <a:t>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641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Безвозмездная передача товара физическим лицам в личных, семейных и иных целях, не связанных с осуществлением предпринимательской 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2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Реализация товара в розничной торговле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2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Отчет об операциях с товарами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rowSpan="7"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Передача товара в производство (на переработку)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Захоронение, обезвреживание, утилизация или уничтожение товара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Уничтожение или безвозвратная утрата товара вследствие действия непреодолимой силы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Конфискация имущества (товара) государством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Задержание товара государственными органами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Реализация товаров дипломатическим представительствам и консульским учреждениям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Недостача, выявленная в результате инвентаризации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выбытие из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710560" y="1455214"/>
            <a:ext cx="25400" cy="5095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879975" y="2201167"/>
            <a:ext cx="4536505" cy="36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48226" y="2174855"/>
            <a:ext cx="1" cy="1365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879974" y="3547484"/>
            <a:ext cx="4536505" cy="3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</a:t>
            </a:r>
            <a:r>
              <a:rPr lang="ru-RU" sz="2600" cap="all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еаэс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844824"/>
            <a:ext cx="2238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экспорта в ЕАЭС </a:t>
            </a:r>
            <a:r>
              <a:rPr lang="ru-RU" dirty="0">
                <a:latin typeface="Arial Narrow" panose="020B0606020202030204" pitchFamily="34" charset="0"/>
              </a:rPr>
              <a:t>налогоплательщиками, не отражающих операции в декларации по НДС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4149080"/>
            <a:ext cx="2295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экспорта в ЕАЭС налогоплательщиком на основном режиме налогообложения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2927417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3025192"/>
            <a:ext cx="537216" cy="53721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2924944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3875869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2AF8387D-D497-4F2E-9CEC-3475F775EFDB}"/>
              </a:ext>
            </a:extLst>
          </p:cNvPr>
          <p:cNvSpPr/>
          <p:nvPr/>
        </p:nvSpPr>
        <p:spPr>
          <a:xfrm>
            <a:off x="3653730" y="2771647"/>
            <a:ext cx="1760176" cy="2149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Вывоз товаров подлежащих прослеживаемости в ЕАЭС</a:t>
            </a: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2875041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7127" y="1772816"/>
            <a:ext cx="2267794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7127" y="2695170"/>
            <a:ext cx="2267794" cy="112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192713" y="1982731"/>
            <a:ext cx="182303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127" y="1999638"/>
            <a:ext cx="500848" cy="45286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8818" y="4161780"/>
            <a:ext cx="2281177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8818" y="5084134"/>
            <a:ext cx="2281177" cy="113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243581" y="4371695"/>
            <a:ext cx="1964987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115" name="Рисунок 11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2952" y="4362361"/>
            <a:ext cx="500385" cy="452860"/>
          </a:xfrm>
          <a:prstGeom prst="rect">
            <a:avLst/>
          </a:prstGeom>
        </p:spPr>
      </p:pic>
      <p:cxnSp>
        <p:nvCxnSpPr>
          <p:cNvPr id="120" name="Прямая со стрелкой 119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84669" y="3318926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84669" y="4371695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трелка вниз 121"/>
          <p:cNvSpPr/>
          <p:nvPr/>
        </p:nvSpPr>
        <p:spPr>
          <a:xfrm rot="16200000">
            <a:off x="5109450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6862" y="1772816"/>
            <a:ext cx="9760919" cy="4663314"/>
          </a:xfrm>
        </p:spPr>
        <p:txBody>
          <a:bodyPr/>
          <a:lstStyle/>
          <a:p>
            <a:pPr marL="457200" lvl="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Непредставления налоговому органу отчета об операциях с товарами, подлежащими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, и (или) документов по операциям с товарами, подлежащими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– штраф 1 000 рублей за каждый такой документ </a:t>
            </a: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(срок вступления нормы 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в силу 1 июля 2022 года)</a:t>
            </a:r>
          </a:p>
          <a:p>
            <a:pPr marL="457200" lvl="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Неотражения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(неполного отражения, искажения) сведений о товарах, подлежащих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, в счете-фактуре и (или) УПД – штраф 1 000 рублей за каждый такой документ (</a:t>
            </a: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срок 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вступления нормы в силу 1 июля 2022 года)</a:t>
            </a:r>
          </a:p>
          <a:p>
            <a:pPr marL="457200" lvl="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Несоблюдение способа представления (представление на бумажном носителе) счетов-фактур, корректировочных счетов-фактур, УПД, УКД, содержащих реквизиты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– штраф в размере 200 рублей за каждый такой документ, но не более ста тысяч рублей </a:t>
            </a: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(срок 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вступления нормы в силу 1 июля 2022 года)</a:t>
            </a:r>
          </a:p>
          <a:p>
            <a:pPr marL="457200" lvl="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Умышленное искажение реквизитов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в отчете об операциях с товарами, подлежащими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– штраф в размере 1 000 тысячи рублей за каждый такой документ </a:t>
            </a: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(срок 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вступления нормы в силу 1 июля 2022 года)</a:t>
            </a:r>
          </a:p>
          <a:p>
            <a:pPr marL="457200" lvl="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Непредставления операторами электронного документооборота счетов-фактур и УПД, содержащих регистрационные номера партии товара, подлежащего </a:t>
            </a:r>
            <a:r>
              <a:rPr lang="ru-RU" sz="1800" b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 - штраф 1 000 рублей за каждый такой документ  </a:t>
            </a: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(срок </a:t>
            </a: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</a:rPr>
              <a:t>вступления нормы в силу 1 января 2023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983693"/>
          </a:xfrm>
        </p:spPr>
        <p:txBody>
          <a:bodyPr/>
          <a:lstStyle/>
          <a:p>
            <a:pPr indent="450215" algn="ctr">
              <a:lnSpc>
                <a:spcPct val="107000"/>
              </a:lnSpc>
            </a:pPr>
            <a: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Разработаны меры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отвественности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за нарушения положений законодательства о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прослеживаемости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товаров.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9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СЕРВИСЫ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99656" y="2420432"/>
            <a:ext cx="5760640" cy="150810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ТН ВЭД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ОКПД 2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наименованию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номеру декларации на товары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получение полного перечня прослеживаемых товаров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244488" y="5455128"/>
            <a:ext cx="5430267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регистрационному номеру партии товара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3472" y="1988840"/>
            <a:ext cx="3096344" cy="4109059"/>
            <a:chOff x="1087457" y="1242918"/>
            <a:chExt cx="2151938" cy="2806225"/>
          </a:xfrm>
        </p:grpSpPr>
        <p:sp>
          <p:nvSpPr>
            <p:cNvPr id="7" name="Прямоугольник 6"/>
            <p:cNvSpPr/>
            <p:nvPr/>
          </p:nvSpPr>
          <p:spPr>
            <a:xfrm rot="3600334">
              <a:off x="737221" y="2519450"/>
              <a:ext cx="2735387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87457" y="1242918"/>
              <a:ext cx="788311" cy="788311"/>
              <a:chOff x="1087457" y="1242918"/>
              <a:chExt cx="788311" cy="78831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6725" y="1609843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51023" y="3223599"/>
              <a:ext cx="788311" cy="788311"/>
              <a:chOff x="1087457" y="1242918"/>
              <a:chExt cx="788311" cy="78831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0291" y="3582999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13979" y="2063438"/>
            <a:ext cx="5184576" cy="4308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ПРОСЛЕЖИВАЕМОСТИ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9891" y="4805963"/>
            <a:ext cx="6760645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РЕГИСТРАЦИОННОГО НОМЕРА ПАРТИИ ТОВАРА (РНПТ)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190790"/>
            <a:ext cx="1733833" cy="1737747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СОГЛАШЕНИЕ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МЕХАНИЗМЕ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9376" y="1772816"/>
            <a:ext cx="6048672" cy="3528392"/>
            <a:chOff x="3724591" y="2264149"/>
            <a:chExt cx="4735841" cy="2479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591" y="2264149"/>
              <a:ext cx="4735841" cy="2479352"/>
            </a:xfrm>
            <a:prstGeom prst="rect">
              <a:avLst/>
            </a:prstGeom>
            <a:ln>
              <a:solidFill>
                <a:srgbClr val="275791"/>
              </a:solidFill>
            </a:ln>
          </p:spPr>
        </p:pic>
        <p:sp>
          <p:nvSpPr>
            <p:cNvPr id="14" name="Овал 13"/>
            <p:cNvSpPr/>
            <p:nvPr/>
          </p:nvSpPr>
          <p:spPr>
            <a:xfrm>
              <a:off x="5436096" y="2654746"/>
              <a:ext cx="216024" cy="216024"/>
            </a:xfrm>
            <a:prstGeom prst="ellipse">
              <a:avLst/>
            </a:prstGeom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30531" y="3961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236296" y="3395813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Скругленная соединительная линия 16"/>
            <p:cNvCxnSpPr>
              <a:stCxn id="15" idx="2"/>
              <a:endCxn id="16" idx="4"/>
            </p:cNvCxnSpPr>
            <p:nvPr/>
          </p:nvCxnSpPr>
          <p:spPr>
            <a:xfrm rot="10800000">
              <a:off x="7344309" y="3611837"/>
              <a:ext cx="886223" cy="457820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16" idx="0"/>
            </p:cNvCxnSpPr>
            <p:nvPr/>
          </p:nvCxnSpPr>
          <p:spPr>
            <a:xfrm rot="16200000" flipV="1">
              <a:off x="6193330" y="2244835"/>
              <a:ext cx="609768" cy="1692188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8026458" y="3664000"/>
              <a:ext cx="166644" cy="26855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7351310" y="3006282"/>
              <a:ext cx="174692" cy="28152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sp>
          <p:nvSpPr>
            <p:cNvPr id="21" name="Выноска 2 20"/>
            <p:cNvSpPr/>
            <p:nvPr/>
          </p:nvSpPr>
          <p:spPr>
            <a:xfrm>
              <a:off x="4535706" y="2487836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Беларусь</a:t>
              </a:r>
              <a:endParaRPr lang="ru-RU" sz="1100" dirty="0"/>
            </a:p>
          </p:txBody>
        </p:sp>
        <p:sp>
          <p:nvSpPr>
            <p:cNvPr id="22" name="Выноска 2 21"/>
            <p:cNvSpPr/>
            <p:nvPr/>
          </p:nvSpPr>
          <p:spPr>
            <a:xfrm>
              <a:off x="6892018" y="2334449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Россия</a:t>
              </a:r>
              <a:endParaRPr lang="ru-RU" sz="1100" dirty="0"/>
            </a:p>
          </p:txBody>
        </p:sp>
        <p:sp>
          <p:nvSpPr>
            <p:cNvPr id="23" name="Выноска 2 22"/>
            <p:cNvSpPr/>
            <p:nvPr/>
          </p:nvSpPr>
          <p:spPr>
            <a:xfrm>
              <a:off x="5868144" y="3147042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Казахстан</a:t>
              </a:r>
              <a:endParaRPr lang="ru-RU" sz="1100" dirty="0"/>
            </a:p>
          </p:txBody>
        </p:sp>
        <p:sp>
          <p:nvSpPr>
            <p:cNvPr id="24" name="Выноска 2 23"/>
            <p:cNvSpPr/>
            <p:nvPr/>
          </p:nvSpPr>
          <p:spPr>
            <a:xfrm>
              <a:off x="4397793" y="3949553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Армения</a:t>
              </a:r>
              <a:endParaRPr lang="ru-RU" sz="1100" dirty="0"/>
            </a:p>
          </p:txBody>
        </p:sp>
        <p:sp>
          <p:nvSpPr>
            <p:cNvPr id="25" name="Выноска 2 24"/>
            <p:cNvSpPr/>
            <p:nvPr/>
          </p:nvSpPr>
          <p:spPr>
            <a:xfrm>
              <a:off x="7377073" y="4094214"/>
              <a:ext cx="735029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Киргизия</a:t>
              </a:r>
              <a:endParaRPr lang="ru-RU" sz="1100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6647971" y="1661621"/>
            <a:ext cx="4632606" cy="381642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algn="ctr" defTabSz="1824145">
              <a:defRPr/>
            </a:pPr>
            <a:endParaRPr lang="ru-RU" sz="1600" b="1" dirty="0" smtClean="0">
              <a:solidFill>
                <a:prstClr val="black"/>
              </a:solidFill>
              <a:latin typeface="Arial Narrow" pitchFamily="34" charset="0"/>
              <a:ea typeface="Calibri"/>
            </a:endParaRPr>
          </a:p>
          <a:p>
            <a:pPr lvl="0" algn="ctr" defTabSz="1824145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Calibri"/>
              </a:rPr>
              <a:t>ОСНОВНОЕ РЕГУЛИРОВАНИЕ УСТАНОВЛЕНО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  <a:ea typeface="Calibri"/>
            </a:endParaRPr>
          </a:p>
          <a:p>
            <a:pPr lvl="0" algn="ctr" defTabSz="1824145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ea typeface="Calibri"/>
              </a:rPr>
              <a:t>ПОСТАНОВЛЕНИЕМ  ПРАВИТЕЛЬСТВА  РОССИЙСКОЙ ФЕДЕРАЦИИ ОТ 01.07.2021 № 1108 «ОБ УТВЕРЖДЕНИИ ПОЛОЖЕНИЯ  О НАЦИОНАЛЬНОЙ СИСТЕМЕ ПРОСЛЕЖИВАЕМОСТИ ТОВАРОВ»</a:t>
            </a:r>
          </a:p>
          <a:p>
            <a:pPr lvl="0" defTabSz="1824145"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defTabSz="1824145">
              <a:defRPr/>
            </a:pPr>
            <a:endParaRPr lang="ru-RU" sz="1600" dirty="0" smtClean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defTabSz="1824145"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defTabSz="1824145">
              <a:defRPr/>
            </a:pPr>
            <a:endParaRPr lang="ru-RU" sz="1600" dirty="0" smtClean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defTabSz="1824145"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defTabSz="1824145">
              <a:defRPr/>
            </a:pPr>
            <a:endParaRPr lang="ru-RU" sz="1600" dirty="0" smtClean="0">
              <a:solidFill>
                <a:prstClr val="black"/>
              </a:solidFill>
              <a:latin typeface="Arial Narrow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695400" y="5420067"/>
            <a:ext cx="5952570" cy="817245"/>
          </a:xfrm>
          <a:prstGeom prst="roundRect">
            <a:avLst/>
          </a:prstGeom>
          <a:solidFill>
            <a:srgbClr val="28BDD6"/>
          </a:solidFill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СОГЛАШЕНИЕ О МЕХАНИЗМЕ ПРОСЛЕЖИВАЕМОСТИ ТОВАРОВ, ВВЕЗЕННЫХ НА ТАМОЖЕННУЮ ТЕРРИТОРИЮ ЕВРАЗИЙСКОГО ЭКОНОМИЧЕСКОГО СОЮЗА </a:t>
            </a:r>
            <a:r>
              <a:rPr lang="ru-RU" sz="1600" b="1" dirty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ПОДПИСАНО </a:t>
            </a:r>
            <a:r>
              <a:rPr lang="ru-RU" sz="1600" b="1" dirty="0" smtClean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29.05.2019.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0729192" cy="1584176"/>
          </a:xfrm>
        </p:spPr>
        <p:txBody>
          <a:bodyPr>
            <a:noAutofit/>
          </a:bodyPr>
          <a:lstStyle/>
          <a:p>
            <a:pPr algn="ctr"/>
            <a:r>
              <a:rPr lang="ru-RU" sz="1800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sz="1800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осуществляется в отношении товаров, указанных в перечне, утвержденном постановлением Правительства Российской Федерации от 01.07.2021 № 1110 «Об утверждении перечня товаров, подлежащих </a:t>
            </a:r>
            <a:r>
              <a:rPr lang="ru-RU" sz="1800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1800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(далее – постановление № 1110), при выполнении одного из следующих условий</a:t>
            </a:r>
            <a:r>
              <a:rPr lang="ru-RU" sz="18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695400" y="1916832"/>
            <a:ext cx="110892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000" b="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товары </a:t>
            </a:r>
            <a:r>
              <a:rPr lang="ru-RU" sz="20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ввезены на территорию Российской Федерации и иные территории, находящиеся под ее юрисдикцией, и выпущены в соответствии с таможенной процедурой выпуска для внутреннего потребления</a:t>
            </a:r>
            <a:r>
              <a:rPr lang="ru-RU" sz="2000" b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lvl="0" algn="just" defTabSz="914400">
              <a:lnSpc>
                <a:spcPct val="107000"/>
              </a:lnSpc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товары </a:t>
            </a:r>
            <a:r>
              <a:rPr lang="ru-RU" sz="20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ввезены на территорию Российской Федерации и иные территории, находящиеся под ее юрисдикцией, и не помещены под таможенную процедуру выпуска для внутреннего потребления в связи с конфискацией или обращением в собственность (доход) Российской Федерации иным </a:t>
            </a:r>
            <a:r>
              <a:rPr lang="ru-RU" sz="2000" b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способом;</a:t>
            </a:r>
          </a:p>
          <a:p>
            <a:pPr lvl="0" algn="just" defTabSz="914400">
              <a:lnSpc>
                <a:spcPct val="107000"/>
              </a:lnSpc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товары ввезены на территорию Российской Федерации и иные территории, находящиеся под ее юрисдикцией, и не помещены под таможенную процедуру выпуска для внутреннего потребления в связи с обращением взыскания на них по решению суда в счет уплаты таможенных пошлин, налогов, специальных, антидемпинговых, компенсационных пошлин;</a:t>
            </a:r>
            <a:endParaRPr lang="ru-RU" sz="20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2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400" b="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400" b="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400" b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Участники</a:t>
            </a:r>
            <a:r>
              <a:rPr lang="ru-RU" sz="2600" u="sng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оборота товаров в электронной форме по ТКС направляют в ФНС России: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19808" y="1700808"/>
            <a:ext cx="100811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07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налоговые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декларации по налогу на добавленную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стоимость,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где отражают сведения из счетов-фактур, УПД с реквизитами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прослеживаемости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07000"/>
              </a:lnSpc>
            </a:pPr>
            <a:endParaRPr lang="ru-RU" sz="24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отчеты об операциях с товарами, подлежащими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прослеживаемости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форме, утвержденной приказом ФНС России от 08.07.2021 № ЕД-7-15/645@ «Об утверждении форм, форматов, порядков заполнения отчета об операциях с товарами, подлежащими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прослеживаемости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и документов, содержащих реквизиты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прослеживаемости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и документы, содержащие реквизиты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прослеживаемости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Реквизиты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67408" y="3068960"/>
          <a:ext cx="10321569" cy="3502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57"/>
                <a:gridCol w="1656037"/>
                <a:gridCol w="477025"/>
                <a:gridCol w="451484"/>
                <a:gridCol w="1231878"/>
                <a:gridCol w="576064"/>
                <a:gridCol w="1728192"/>
                <a:gridCol w="864096"/>
                <a:gridCol w="1224136"/>
                <a:gridCol w="1800200"/>
              </a:tblGrid>
              <a:tr h="1110275">
                <a:tc rowSpan="2"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товара (описание выполненных работ, оказанных услуг), имущественного права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Код вида товара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Единица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измерения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Arial Narrow" panose="020B0606020202030204" pitchFamily="34" charset="0"/>
                        </a:rPr>
                        <a:t>. . .</a:t>
                      </a:r>
                      <a:r>
                        <a:rPr lang="ru-RU" sz="32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Регистрационный номер декларации на товары или регистрационный номер партии товара, подлежащего прослеживаемости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Количественная единица измерения товара, используемая в целях прослеживаемости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товара, подлежащего прослеживаемости, в количественной единице измерения товара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условное обозначение (национальное)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код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условное обозначение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376"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12а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Холодильник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РНПТ1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РНПТ2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Стиральная машина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РНПТ3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911424" y="1916832"/>
            <a:ext cx="10513168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Обязательны к заполнению в документы, используемые в целях системы прослеживаемости: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Регистрационный номер партии товаров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единица измерения товара, в соответствии с перечнем товаров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количество товара в количественной единице измерения в соответствии с перечнем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РЕГИСТРАЦИОННОГО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НОМЕРА ПАРТИИ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(РНПТ)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295884" y="1700808"/>
            <a:ext cx="7832564" cy="19697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ввозе импортных товаров, подлежащих прослеживаемости импортером формируется РНПТ из регистрационного номера декларации на товары (регистрационного номера заявления о выпуске товаров до подачи декларации на товары) и номера товарной позиции товара из этой декларации на товары (заявления о выпуске товаров до подачи декларации на товары)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3493024" y="4412360"/>
            <a:ext cx="6250682" cy="14773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на: </a:t>
            </a:r>
          </a:p>
          <a:p>
            <a:pPr defTabSz="1824145">
              <a:spcAft>
                <a:spcPts val="0"/>
              </a:spcAft>
              <a:defRPr/>
            </a:pPr>
            <a:endParaRPr lang="ru-RU" sz="900" dirty="0" smtClean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742950" lvl="1" indent="-285750" defTabSz="1824145">
              <a:buFontTx/>
              <a:buChar char="-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 ввозе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</a:p>
          <a:p>
            <a:pPr marL="742950" lvl="1" indent="-285750" defTabSz="1824145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об остатках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defTabSz="1824145"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600334">
            <a:off x="624107" y="3465402"/>
            <a:ext cx="3157833" cy="424241"/>
          </a:xfrm>
          <a:prstGeom prst="rect">
            <a:avLst/>
          </a:prstGeom>
          <a:gradFill flip="none" rotWithShape="0">
            <a:gsLst>
              <a:gs pos="9000">
                <a:schemeClr val="accent1">
                  <a:lumMod val="5000"/>
                  <a:lumOff val="9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1272" y="1989805"/>
            <a:ext cx="1032203" cy="993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23592" y="4509120"/>
            <a:ext cx="1032203" cy="993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800" y="2056804"/>
            <a:ext cx="647872" cy="784249"/>
          </a:xfrm>
          <a:prstGeom prst="rect">
            <a:avLst/>
          </a:prstGeom>
        </p:spPr>
        <p:txBody>
          <a:bodyPr wrap="none" lIns="70953" tIns="35477" rIns="70953" bIns="35477" anchor="ctr"/>
          <a:lstStyle/>
          <a:p>
            <a:pPr defTabSz="709487">
              <a:defRPr/>
            </a:pPr>
            <a:endParaRPr lang="ru-RU" sz="4081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463" y="2280176"/>
            <a:ext cx="814458" cy="784249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rmAutofit/>
          </a:bodyPr>
          <a:lstStyle/>
          <a:p>
            <a:pPr defTabSz="709487"/>
            <a:endParaRPr lang="ru-RU" sz="3265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xmlns="" id="{9D0BABEF-004A-4DB9-82DD-EFF27D645D3A}"/>
              </a:ext>
            </a:extLst>
          </p:cNvPr>
          <p:cNvSpPr>
            <a:spLocks noEditPoints="1"/>
          </p:cNvSpPr>
          <p:nvPr/>
        </p:nvSpPr>
        <p:spPr bwMode="auto">
          <a:xfrm>
            <a:off x="1061023" y="2166708"/>
            <a:ext cx="753204" cy="601102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9595" y="2466001"/>
            <a:ext cx="1255837" cy="57495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ea typeface="Roboto Condensed" panose="020B0604020202020204" charset="0"/>
                <a:cs typeface="Arabic Typesetting" panose="03020402040406030203" pitchFamily="66" charset="-78"/>
              </a:rPr>
              <a:t>i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Roboto Condensed" panose="020B0604020202020204" charset="0"/>
              <a:cs typeface="Arabic Typesetting" panose="03020402040406030203" pitchFamily="66" charset="-78"/>
            </a:endParaRPr>
          </a:p>
          <a:p>
            <a:pPr algn="ctr" defTabSz="1043056" eaLnBrk="1" fontAlgn="auto" hangingPunct="1">
              <a:lnSpc>
                <a:spcPct val="150000"/>
              </a:lnSpc>
              <a:spcAft>
                <a:spcPts val="0"/>
              </a:spcAft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Roboto Condensed" panose="020B0604020202020204" charset="0"/>
              <a:cs typeface="Arabic Typesetting" panose="03020402040406030203" pitchFamily="66" charset="-78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96117" y="4773851"/>
            <a:ext cx="894236" cy="529573"/>
            <a:chOff x="4845953" y="4266030"/>
            <a:chExt cx="785026" cy="459372"/>
          </a:xfrm>
        </p:grpSpPr>
        <p:sp>
          <p:nvSpPr>
            <p:cNvPr id="21" name="Freeform 41">
              <a:extLst>
                <a:ext uri="{FF2B5EF4-FFF2-40B4-BE49-F238E27FC236}">
                  <a16:creationId xmlns="" xmlns:a16="http://schemas.microsoft.com/office/drawing/2014/main" id="{B6A36765-5B1F-4F0D-92B0-38633294B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765" y="4266030"/>
              <a:ext cx="343214" cy="459372"/>
            </a:xfrm>
            <a:custGeom>
              <a:avLst/>
              <a:gdLst>
                <a:gd name="T0" fmla="*/ 248 w 327"/>
                <a:gd name="T1" fmla="*/ 2 h 398"/>
                <a:gd name="T2" fmla="*/ 248 w 327"/>
                <a:gd name="T3" fmla="*/ 2 h 398"/>
                <a:gd name="T4" fmla="*/ 247 w 327"/>
                <a:gd name="T5" fmla="*/ 1 h 398"/>
                <a:gd name="T6" fmla="*/ 246 w 327"/>
                <a:gd name="T7" fmla="*/ 0 h 398"/>
                <a:gd name="T8" fmla="*/ 5 w 327"/>
                <a:gd name="T9" fmla="*/ 7 h 398"/>
                <a:gd name="T10" fmla="*/ 0 w 327"/>
                <a:gd name="T11" fmla="*/ 387 h 398"/>
                <a:gd name="T12" fmla="*/ 244 w 327"/>
                <a:gd name="T13" fmla="*/ 398 h 398"/>
                <a:gd name="T14" fmla="*/ 245 w 327"/>
                <a:gd name="T15" fmla="*/ 398 h 398"/>
                <a:gd name="T16" fmla="*/ 246 w 327"/>
                <a:gd name="T17" fmla="*/ 398 h 398"/>
                <a:gd name="T18" fmla="*/ 247 w 327"/>
                <a:gd name="T19" fmla="*/ 398 h 398"/>
                <a:gd name="T20" fmla="*/ 247 w 327"/>
                <a:gd name="T21" fmla="*/ 397 h 398"/>
                <a:gd name="T22" fmla="*/ 248 w 327"/>
                <a:gd name="T23" fmla="*/ 397 h 398"/>
                <a:gd name="T24" fmla="*/ 326 w 327"/>
                <a:gd name="T25" fmla="*/ 319 h 398"/>
                <a:gd name="T26" fmla="*/ 327 w 327"/>
                <a:gd name="T27" fmla="*/ 83 h 398"/>
                <a:gd name="T28" fmla="*/ 240 w 327"/>
                <a:gd name="T29" fmla="*/ 389 h 398"/>
                <a:gd name="T30" fmla="*/ 10 w 327"/>
                <a:gd name="T31" fmla="*/ 16 h 398"/>
                <a:gd name="T32" fmla="*/ 240 w 327"/>
                <a:gd name="T33" fmla="*/ 389 h 398"/>
                <a:gd name="T34" fmla="*/ 249 w 327"/>
                <a:gd name="T35" fmla="*/ 382 h 398"/>
                <a:gd name="T36" fmla="*/ 318 w 327"/>
                <a:gd name="T37" fmla="*/ 85 h 398"/>
                <a:gd name="T38" fmla="*/ 50 w 327"/>
                <a:gd name="T39" fmla="*/ 175 h 398"/>
                <a:gd name="T40" fmla="*/ 197 w 327"/>
                <a:gd name="T41" fmla="*/ 175 h 398"/>
                <a:gd name="T42" fmla="*/ 202 w 327"/>
                <a:gd name="T43" fmla="*/ 111 h 398"/>
                <a:gd name="T44" fmla="*/ 200 w 327"/>
                <a:gd name="T45" fmla="*/ 49 h 398"/>
                <a:gd name="T46" fmla="*/ 50 w 327"/>
                <a:gd name="T47" fmla="*/ 51 h 398"/>
                <a:gd name="T48" fmla="*/ 45 w 327"/>
                <a:gd name="T49" fmla="*/ 113 h 398"/>
                <a:gd name="T50" fmla="*/ 46 w 327"/>
                <a:gd name="T51" fmla="*/ 174 h 398"/>
                <a:gd name="T52" fmla="*/ 54 w 327"/>
                <a:gd name="T53" fmla="*/ 60 h 398"/>
                <a:gd name="T54" fmla="*/ 192 w 327"/>
                <a:gd name="T55" fmla="*/ 107 h 398"/>
                <a:gd name="T56" fmla="*/ 54 w 327"/>
                <a:gd name="T57" fmla="*/ 60 h 398"/>
                <a:gd name="T58" fmla="*/ 192 w 327"/>
                <a:gd name="T59" fmla="*/ 116 h 398"/>
                <a:gd name="T60" fmla="*/ 54 w 327"/>
                <a:gd name="T61" fmla="*/ 166 h 398"/>
                <a:gd name="T62" fmla="*/ 123 w 327"/>
                <a:gd name="T63" fmla="*/ 224 h 398"/>
                <a:gd name="T64" fmla="*/ 123 w 327"/>
                <a:gd name="T65" fmla="*/ 278 h 398"/>
                <a:gd name="T66" fmla="*/ 150 w 327"/>
                <a:gd name="T67" fmla="*/ 251 h 398"/>
                <a:gd name="T68" fmla="*/ 123 w 327"/>
                <a:gd name="T69" fmla="*/ 269 h 398"/>
                <a:gd name="T70" fmla="*/ 123 w 327"/>
                <a:gd name="T71" fmla="*/ 269 h 398"/>
                <a:gd name="T72" fmla="*/ 123 w 327"/>
                <a:gd name="T73" fmla="*/ 233 h 398"/>
                <a:gd name="T74" fmla="*/ 123 w 327"/>
                <a:gd name="T75" fmla="*/ 269 h 398"/>
                <a:gd name="T76" fmla="*/ 122 w 327"/>
                <a:gd name="T77" fmla="*/ 288 h 398"/>
                <a:gd name="T78" fmla="*/ 123 w 327"/>
                <a:gd name="T79" fmla="*/ 342 h 398"/>
                <a:gd name="T80" fmla="*/ 150 w 327"/>
                <a:gd name="T81" fmla="*/ 315 h 398"/>
                <a:gd name="T82" fmla="*/ 123 w 327"/>
                <a:gd name="T83" fmla="*/ 332 h 398"/>
                <a:gd name="T84" fmla="*/ 105 w 327"/>
                <a:gd name="T85" fmla="*/ 314 h 398"/>
                <a:gd name="T86" fmla="*/ 123 w 327"/>
                <a:gd name="T87" fmla="*/ 297 h 398"/>
                <a:gd name="T88" fmla="*/ 123 w 327"/>
                <a:gd name="T89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98">
                  <a:moveTo>
                    <a:pt x="326" y="80"/>
                  </a:move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1"/>
                    <a:pt x="247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6" y="1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5" y="0"/>
                    <a:pt x="245" y="0"/>
                    <a:pt x="244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0" y="9"/>
                    <a:pt x="0" y="12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89"/>
                    <a:pt x="2" y="392"/>
                    <a:pt x="5" y="392"/>
                  </a:cubicBezTo>
                  <a:cubicBezTo>
                    <a:pt x="244" y="398"/>
                    <a:pt x="244" y="398"/>
                    <a:pt x="244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327" y="318"/>
                    <a:pt x="327" y="317"/>
                    <a:pt x="327" y="315"/>
                  </a:cubicBezTo>
                  <a:cubicBezTo>
                    <a:pt x="327" y="83"/>
                    <a:pt x="327" y="83"/>
                    <a:pt x="327" y="83"/>
                  </a:cubicBezTo>
                  <a:cubicBezTo>
                    <a:pt x="327" y="82"/>
                    <a:pt x="327" y="81"/>
                    <a:pt x="326" y="80"/>
                  </a:cubicBezTo>
                  <a:close/>
                  <a:moveTo>
                    <a:pt x="240" y="389"/>
                  </a:moveTo>
                  <a:cubicBezTo>
                    <a:pt x="10" y="382"/>
                    <a:pt x="10" y="382"/>
                    <a:pt x="10" y="38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40" y="10"/>
                    <a:pt x="240" y="10"/>
                    <a:pt x="240" y="10"/>
                  </a:cubicBezTo>
                  <a:lnTo>
                    <a:pt x="240" y="389"/>
                  </a:lnTo>
                  <a:close/>
                  <a:moveTo>
                    <a:pt x="318" y="313"/>
                  </a:moveTo>
                  <a:cubicBezTo>
                    <a:pt x="249" y="382"/>
                    <a:pt x="249" y="382"/>
                    <a:pt x="249" y="38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318" y="85"/>
                    <a:pt x="318" y="85"/>
                    <a:pt x="318" y="85"/>
                  </a:cubicBezTo>
                  <a:lnTo>
                    <a:pt x="318" y="313"/>
                  </a:lnTo>
                  <a:close/>
                  <a:moveTo>
                    <a:pt x="50" y="175"/>
                  </a:moveTo>
                  <a:cubicBezTo>
                    <a:pt x="50" y="175"/>
                    <a:pt x="50" y="175"/>
                    <a:pt x="50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2" y="173"/>
                    <a:pt x="202" y="17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1"/>
                    <a:pt x="201" y="50"/>
                    <a:pt x="200" y="49"/>
                  </a:cubicBezTo>
                  <a:cubicBezTo>
                    <a:pt x="199" y="48"/>
                    <a:pt x="198" y="48"/>
                    <a:pt x="197" y="4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7" y="51"/>
                    <a:pt x="45" y="53"/>
                    <a:pt x="45" y="55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2"/>
                    <a:pt x="46" y="173"/>
                    <a:pt x="46" y="174"/>
                  </a:cubicBezTo>
                  <a:cubicBezTo>
                    <a:pt x="47" y="175"/>
                    <a:pt x="49" y="175"/>
                    <a:pt x="50" y="175"/>
                  </a:cubicBezTo>
                  <a:close/>
                  <a:moveTo>
                    <a:pt x="54" y="60"/>
                  </a:moveTo>
                  <a:cubicBezTo>
                    <a:pt x="192" y="57"/>
                    <a:pt x="192" y="57"/>
                    <a:pt x="192" y="5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54" y="108"/>
                    <a:pt x="54" y="108"/>
                    <a:pt x="54" y="108"/>
                  </a:cubicBezTo>
                  <a:lnTo>
                    <a:pt x="54" y="60"/>
                  </a:lnTo>
                  <a:close/>
                  <a:moveTo>
                    <a:pt x="54" y="118"/>
                  </a:moveTo>
                  <a:cubicBezTo>
                    <a:pt x="192" y="116"/>
                    <a:pt x="192" y="116"/>
                    <a:pt x="192" y="116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54" y="166"/>
                    <a:pt x="54" y="166"/>
                    <a:pt x="54" y="166"/>
                  </a:cubicBezTo>
                  <a:lnTo>
                    <a:pt x="54" y="118"/>
                  </a:lnTo>
                  <a:close/>
                  <a:moveTo>
                    <a:pt x="123" y="224"/>
                  </a:moveTo>
                  <a:cubicBezTo>
                    <a:pt x="107" y="224"/>
                    <a:pt x="95" y="236"/>
                    <a:pt x="95" y="251"/>
                  </a:cubicBezTo>
                  <a:cubicBezTo>
                    <a:pt x="95" y="266"/>
                    <a:pt x="107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38" y="278"/>
                    <a:pt x="150" y="266"/>
                    <a:pt x="150" y="251"/>
                  </a:cubicBezTo>
                  <a:cubicBezTo>
                    <a:pt x="150" y="236"/>
                    <a:pt x="138" y="224"/>
                    <a:pt x="123" y="224"/>
                  </a:cubicBezTo>
                  <a:close/>
                  <a:moveTo>
                    <a:pt x="123" y="269"/>
                  </a:moveTo>
                  <a:cubicBezTo>
                    <a:pt x="123" y="274"/>
                    <a:pt x="123" y="274"/>
                    <a:pt x="123" y="274"/>
                  </a:cubicBezTo>
                  <a:cubicBezTo>
                    <a:pt x="123" y="269"/>
                    <a:pt x="123" y="269"/>
                    <a:pt x="123" y="269"/>
                  </a:cubicBezTo>
                  <a:cubicBezTo>
                    <a:pt x="113" y="269"/>
                    <a:pt x="105" y="261"/>
                    <a:pt x="105" y="251"/>
                  </a:cubicBezTo>
                  <a:cubicBezTo>
                    <a:pt x="105" y="241"/>
                    <a:pt x="113" y="233"/>
                    <a:pt x="123" y="233"/>
                  </a:cubicBezTo>
                  <a:cubicBezTo>
                    <a:pt x="133" y="234"/>
                    <a:pt x="141" y="242"/>
                    <a:pt x="141" y="251"/>
                  </a:cubicBezTo>
                  <a:cubicBezTo>
                    <a:pt x="141" y="261"/>
                    <a:pt x="133" y="269"/>
                    <a:pt x="123" y="269"/>
                  </a:cubicBezTo>
                  <a:close/>
                  <a:moveTo>
                    <a:pt x="123" y="288"/>
                  </a:moveTo>
                  <a:cubicBezTo>
                    <a:pt x="122" y="288"/>
                    <a:pt x="122" y="288"/>
                    <a:pt x="122" y="288"/>
                  </a:cubicBezTo>
                  <a:cubicBezTo>
                    <a:pt x="107" y="288"/>
                    <a:pt x="95" y="300"/>
                    <a:pt x="95" y="314"/>
                  </a:cubicBezTo>
                  <a:cubicBezTo>
                    <a:pt x="95" y="329"/>
                    <a:pt x="107" y="341"/>
                    <a:pt x="123" y="342"/>
                  </a:cubicBezTo>
                  <a:cubicBezTo>
                    <a:pt x="123" y="342"/>
                    <a:pt x="123" y="342"/>
                    <a:pt x="123" y="342"/>
                  </a:cubicBezTo>
                  <a:cubicBezTo>
                    <a:pt x="138" y="342"/>
                    <a:pt x="150" y="330"/>
                    <a:pt x="150" y="315"/>
                  </a:cubicBezTo>
                  <a:cubicBezTo>
                    <a:pt x="150" y="300"/>
                    <a:pt x="138" y="288"/>
                    <a:pt x="123" y="288"/>
                  </a:cubicBezTo>
                  <a:close/>
                  <a:moveTo>
                    <a:pt x="123" y="332"/>
                  </a:moveTo>
                  <a:cubicBezTo>
                    <a:pt x="123" y="332"/>
                    <a:pt x="123" y="332"/>
                    <a:pt x="123" y="332"/>
                  </a:cubicBezTo>
                  <a:cubicBezTo>
                    <a:pt x="113" y="332"/>
                    <a:pt x="105" y="324"/>
                    <a:pt x="105" y="314"/>
                  </a:cubicBezTo>
                  <a:cubicBezTo>
                    <a:pt x="105" y="305"/>
                    <a:pt x="113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297"/>
                    <a:pt x="141" y="305"/>
                    <a:pt x="141" y="315"/>
                  </a:cubicBezTo>
                  <a:cubicBezTo>
                    <a:pt x="141" y="325"/>
                    <a:pt x="133" y="332"/>
                    <a:pt x="123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FF4DBACC-4E5E-44D5-974A-022A85FD4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953" y="4283011"/>
              <a:ext cx="409129" cy="421254"/>
            </a:xfrm>
            <a:custGeom>
              <a:avLst/>
              <a:gdLst>
                <a:gd name="T0" fmla="*/ 429 w 429"/>
                <a:gd name="T1" fmla="*/ 238 h 365"/>
                <a:gd name="T2" fmla="*/ 429 w 429"/>
                <a:gd name="T3" fmla="*/ 22 h 365"/>
                <a:gd name="T4" fmla="*/ 407 w 429"/>
                <a:gd name="T5" fmla="*/ 0 h 365"/>
                <a:gd name="T6" fmla="*/ 22 w 429"/>
                <a:gd name="T7" fmla="*/ 0 h 365"/>
                <a:gd name="T8" fmla="*/ 0 w 429"/>
                <a:gd name="T9" fmla="*/ 22 h 365"/>
                <a:gd name="T10" fmla="*/ 0 w 429"/>
                <a:gd name="T11" fmla="*/ 261 h 365"/>
                <a:gd name="T12" fmla="*/ 22 w 429"/>
                <a:gd name="T13" fmla="*/ 283 h 365"/>
                <a:gd name="T14" fmla="*/ 169 w 429"/>
                <a:gd name="T15" fmla="*/ 283 h 365"/>
                <a:gd name="T16" fmla="*/ 150 w 429"/>
                <a:gd name="T17" fmla="*/ 355 h 365"/>
                <a:gd name="T18" fmla="*/ 130 w 429"/>
                <a:gd name="T19" fmla="*/ 355 h 365"/>
                <a:gd name="T20" fmla="*/ 126 w 429"/>
                <a:gd name="T21" fmla="*/ 360 h 365"/>
                <a:gd name="T22" fmla="*/ 130 w 429"/>
                <a:gd name="T23" fmla="*/ 365 h 365"/>
                <a:gd name="T24" fmla="*/ 298 w 429"/>
                <a:gd name="T25" fmla="*/ 365 h 365"/>
                <a:gd name="T26" fmla="*/ 303 w 429"/>
                <a:gd name="T27" fmla="*/ 360 h 365"/>
                <a:gd name="T28" fmla="*/ 298 w 429"/>
                <a:gd name="T29" fmla="*/ 355 h 365"/>
                <a:gd name="T30" fmla="*/ 279 w 429"/>
                <a:gd name="T31" fmla="*/ 355 h 365"/>
                <a:gd name="T32" fmla="*/ 260 w 429"/>
                <a:gd name="T33" fmla="*/ 283 h 365"/>
                <a:gd name="T34" fmla="*/ 407 w 429"/>
                <a:gd name="T35" fmla="*/ 283 h 365"/>
                <a:gd name="T36" fmla="*/ 429 w 429"/>
                <a:gd name="T37" fmla="*/ 261 h 365"/>
                <a:gd name="T38" fmla="*/ 429 w 429"/>
                <a:gd name="T39" fmla="*/ 238 h 365"/>
                <a:gd name="T40" fmla="*/ 429 w 429"/>
                <a:gd name="T41" fmla="*/ 238 h 365"/>
                <a:gd name="T42" fmla="*/ 429 w 429"/>
                <a:gd name="T43" fmla="*/ 238 h 365"/>
                <a:gd name="T44" fmla="*/ 265 w 429"/>
                <a:gd name="T45" fmla="*/ 355 h 365"/>
                <a:gd name="T46" fmla="*/ 163 w 429"/>
                <a:gd name="T47" fmla="*/ 355 h 365"/>
                <a:gd name="T48" fmla="*/ 178 w 429"/>
                <a:gd name="T49" fmla="*/ 283 h 365"/>
                <a:gd name="T50" fmla="*/ 250 w 429"/>
                <a:gd name="T51" fmla="*/ 283 h 365"/>
                <a:gd name="T52" fmla="*/ 254 w 429"/>
                <a:gd name="T53" fmla="*/ 320 h 365"/>
                <a:gd name="T54" fmla="*/ 265 w 429"/>
                <a:gd name="T55" fmla="*/ 355 h 365"/>
                <a:gd name="T56" fmla="*/ 419 w 429"/>
                <a:gd name="T57" fmla="*/ 261 h 365"/>
                <a:gd name="T58" fmla="*/ 407 w 429"/>
                <a:gd name="T59" fmla="*/ 273 h 365"/>
                <a:gd name="T60" fmla="*/ 22 w 429"/>
                <a:gd name="T61" fmla="*/ 273 h 365"/>
                <a:gd name="T62" fmla="*/ 10 w 429"/>
                <a:gd name="T63" fmla="*/ 261 h 365"/>
                <a:gd name="T64" fmla="*/ 10 w 429"/>
                <a:gd name="T65" fmla="*/ 243 h 365"/>
                <a:gd name="T66" fmla="*/ 419 w 429"/>
                <a:gd name="T67" fmla="*/ 243 h 365"/>
                <a:gd name="T68" fmla="*/ 419 w 429"/>
                <a:gd name="T69" fmla="*/ 261 h 365"/>
                <a:gd name="T70" fmla="*/ 419 w 429"/>
                <a:gd name="T71" fmla="*/ 234 h 365"/>
                <a:gd name="T72" fmla="*/ 10 w 429"/>
                <a:gd name="T73" fmla="*/ 234 h 365"/>
                <a:gd name="T74" fmla="*/ 10 w 429"/>
                <a:gd name="T75" fmla="*/ 45 h 365"/>
                <a:gd name="T76" fmla="*/ 419 w 429"/>
                <a:gd name="T77" fmla="*/ 45 h 365"/>
                <a:gd name="T78" fmla="*/ 419 w 429"/>
                <a:gd name="T79" fmla="*/ 234 h 365"/>
                <a:gd name="T80" fmla="*/ 419 w 429"/>
                <a:gd name="T81" fmla="*/ 36 h 365"/>
                <a:gd name="T82" fmla="*/ 10 w 429"/>
                <a:gd name="T83" fmla="*/ 36 h 365"/>
                <a:gd name="T84" fmla="*/ 10 w 429"/>
                <a:gd name="T85" fmla="*/ 22 h 365"/>
                <a:gd name="T86" fmla="*/ 22 w 429"/>
                <a:gd name="T87" fmla="*/ 9 h 365"/>
                <a:gd name="T88" fmla="*/ 407 w 429"/>
                <a:gd name="T89" fmla="*/ 9 h 365"/>
                <a:gd name="T90" fmla="*/ 419 w 429"/>
                <a:gd name="T91" fmla="*/ 22 h 365"/>
                <a:gd name="T92" fmla="*/ 419 w 429"/>
                <a:gd name="T93" fmla="*/ 3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365">
                  <a:moveTo>
                    <a:pt x="429" y="238"/>
                  </a:moveTo>
                  <a:cubicBezTo>
                    <a:pt x="429" y="22"/>
                    <a:pt x="429" y="22"/>
                    <a:pt x="429" y="22"/>
                  </a:cubicBezTo>
                  <a:cubicBezTo>
                    <a:pt x="429" y="10"/>
                    <a:pt x="419" y="0"/>
                    <a:pt x="40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0" y="283"/>
                    <a:pt x="22" y="283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67" y="319"/>
                    <a:pt x="159" y="355"/>
                    <a:pt x="150" y="355"/>
                  </a:cubicBezTo>
                  <a:cubicBezTo>
                    <a:pt x="130" y="355"/>
                    <a:pt x="130" y="355"/>
                    <a:pt x="130" y="355"/>
                  </a:cubicBezTo>
                  <a:cubicBezTo>
                    <a:pt x="128" y="355"/>
                    <a:pt x="126" y="358"/>
                    <a:pt x="126" y="360"/>
                  </a:cubicBezTo>
                  <a:cubicBezTo>
                    <a:pt x="126" y="363"/>
                    <a:pt x="128" y="365"/>
                    <a:pt x="130" y="365"/>
                  </a:cubicBezTo>
                  <a:cubicBezTo>
                    <a:pt x="298" y="365"/>
                    <a:pt x="298" y="365"/>
                    <a:pt x="298" y="365"/>
                  </a:cubicBezTo>
                  <a:cubicBezTo>
                    <a:pt x="301" y="365"/>
                    <a:pt x="303" y="363"/>
                    <a:pt x="303" y="360"/>
                  </a:cubicBezTo>
                  <a:cubicBezTo>
                    <a:pt x="303" y="358"/>
                    <a:pt x="301" y="355"/>
                    <a:pt x="298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69" y="355"/>
                    <a:pt x="262" y="319"/>
                    <a:pt x="260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19" y="283"/>
                    <a:pt x="429" y="273"/>
                    <a:pt x="429" y="261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lose/>
                  <a:moveTo>
                    <a:pt x="265" y="355"/>
                  </a:moveTo>
                  <a:cubicBezTo>
                    <a:pt x="163" y="355"/>
                    <a:pt x="163" y="355"/>
                    <a:pt x="163" y="355"/>
                  </a:cubicBezTo>
                  <a:cubicBezTo>
                    <a:pt x="174" y="338"/>
                    <a:pt x="177" y="301"/>
                    <a:pt x="178" y="283"/>
                  </a:cubicBezTo>
                  <a:cubicBezTo>
                    <a:pt x="250" y="283"/>
                    <a:pt x="250" y="283"/>
                    <a:pt x="250" y="283"/>
                  </a:cubicBezTo>
                  <a:cubicBezTo>
                    <a:pt x="251" y="290"/>
                    <a:pt x="252" y="305"/>
                    <a:pt x="254" y="320"/>
                  </a:cubicBezTo>
                  <a:cubicBezTo>
                    <a:pt x="257" y="336"/>
                    <a:pt x="261" y="348"/>
                    <a:pt x="265" y="355"/>
                  </a:cubicBezTo>
                  <a:close/>
                  <a:moveTo>
                    <a:pt x="419" y="261"/>
                  </a:moveTo>
                  <a:cubicBezTo>
                    <a:pt x="419" y="268"/>
                    <a:pt x="414" y="273"/>
                    <a:pt x="407" y="273"/>
                  </a:cubicBezTo>
                  <a:cubicBezTo>
                    <a:pt x="22" y="273"/>
                    <a:pt x="22" y="273"/>
                    <a:pt x="22" y="273"/>
                  </a:cubicBezTo>
                  <a:cubicBezTo>
                    <a:pt x="15" y="273"/>
                    <a:pt x="10" y="268"/>
                    <a:pt x="10" y="261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419" y="243"/>
                    <a:pt x="419" y="243"/>
                    <a:pt x="419" y="243"/>
                  </a:cubicBezTo>
                  <a:lnTo>
                    <a:pt x="419" y="261"/>
                  </a:lnTo>
                  <a:close/>
                  <a:moveTo>
                    <a:pt x="419" y="234"/>
                  </a:moveTo>
                  <a:cubicBezTo>
                    <a:pt x="10" y="234"/>
                    <a:pt x="10" y="234"/>
                    <a:pt x="10" y="23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19" y="45"/>
                    <a:pt x="419" y="45"/>
                    <a:pt x="419" y="45"/>
                  </a:cubicBezTo>
                  <a:lnTo>
                    <a:pt x="419" y="234"/>
                  </a:lnTo>
                  <a:close/>
                  <a:moveTo>
                    <a:pt x="41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5"/>
                    <a:pt x="15" y="9"/>
                    <a:pt x="22" y="9"/>
                  </a:cubicBezTo>
                  <a:cubicBezTo>
                    <a:pt x="407" y="9"/>
                    <a:pt x="407" y="9"/>
                    <a:pt x="407" y="9"/>
                  </a:cubicBezTo>
                  <a:cubicBezTo>
                    <a:pt x="414" y="9"/>
                    <a:pt x="419" y="15"/>
                    <a:pt x="419" y="22"/>
                  </a:cubicBezTo>
                  <a:lnTo>
                    <a:pt x="419" y="36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4B38EF5F-BC48-4B9C-B8C2-D97CE5620F31}"/>
                </a:ext>
              </a:extLst>
            </p:cNvPr>
            <p:cNvGrpSpPr/>
            <p:nvPr/>
          </p:nvGrpSpPr>
          <p:grpSpPr>
            <a:xfrm>
              <a:off x="4950109" y="4357473"/>
              <a:ext cx="186352" cy="166547"/>
              <a:chOff x="11057077" y="3945835"/>
              <a:chExt cx="273318" cy="244266"/>
            </a:xfrm>
          </p:grpSpPr>
          <p:sp>
            <p:nvSpPr>
              <p:cNvPr id="24" name="Овал 23">
                <a:extLst>
                  <a:ext uri="{FF2B5EF4-FFF2-40B4-BE49-F238E27FC236}">
                    <a16:creationId xmlns="" xmlns:a16="http://schemas.microsoft.com/office/drawing/2014/main" id="{CA2A2754-9C6D-4DAF-B4FA-CBA3AC786EA9}"/>
                  </a:ext>
                </a:extLst>
              </p:cNvPr>
              <p:cNvSpPr/>
              <p:nvPr/>
            </p:nvSpPr>
            <p:spPr>
              <a:xfrm>
                <a:off x="11057077" y="3945835"/>
                <a:ext cx="249020" cy="244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Изображение 10" descr="FNS_vizitka_for_rukovodstvo.png">
                <a:extLst>
                  <a:ext uri="{FF2B5EF4-FFF2-40B4-BE49-F238E27FC236}">
                    <a16:creationId xmlns="" xmlns:a16="http://schemas.microsoft.com/office/drawing/2014/main" id="{C9AE4B36-3E99-49DE-84EE-48EECE32F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078158" y="3951373"/>
                <a:ext cx="252237" cy="23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ФОРМИРОВАНИЯ 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CB8A8-9301-4E17-843A-BFB521262558}"/>
              </a:ext>
            </a:extLst>
          </p:cNvPr>
          <p:cNvSpPr txBox="1">
            <a:spLocks/>
          </p:cNvSpPr>
          <p:nvPr/>
        </p:nvSpPr>
        <p:spPr>
          <a:xfrm>
            <a:off x="2227667" y="2813396"/>
            <a:ext cx="1668241" cy="56425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на товары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="" xmlns:a16="http://schemas.microsoft.com/office/drawing/2014/main" id="{4D259F22-7749-4565-807C-69A0E80B4035}"/>
              </a:ext>
            </a:extLst>
          </p:cNvPr>
          <p:cNvCxnSpPr>
            <a:cxnSpLocks/>
          </p:cNvCxnSpPr>
          <p:nvPr/>
        </p:nvCxnSpPr>
        <p:spPr>
          <a:xfrm>
            <a:off x="4353584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64ADD1E-0AD8-43C2-A268-FC7E7A812C03}"/>
              </a:ext>
            </a:extLst>
          </p:cNvPr>
          <p:cNvSpPr txBox="1">
            <a:spLocks/>
          </p:cNvSpPr>
          <p:nvPr/>
        </p:nvSpPr>
        <p:spPr>
          <a:xfrm>
            <a:off x="8413528" y="2997516"/>
            <a:ext cx="2555187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на товары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5814450-33EB-419D-A6B5-16D2C247E06B}"/>
              </a:ext>
            </a:extLst>
          </p:cNvPr>
          <p:cNvSpPr txBox="1">
            <a:spLocks/>
          </p:cNvSpPr>
          <p:nvPr/>
        </p:nvSpPr>
        <p:spPr>
          <a:xfrm>
            <a:off x="1999256" y="3837469"/>
            <a:ext cx="2163093" cy="56425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об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остатках </a:t>
            </a:r>
            <a:r>
              <a:rPr lang="ru-RU" sz="2000" b="1" spc="60" dirty="0" smtClean="0">
                <a:solidFill>
                  <a:srgbClr val="0078A8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ввозе</a:t>
            </a:r>
          </a:p>
        </p:txBody>
      </p:sp>
      <p:cxnSp>
        <p:nvCxnSpPr>
          <p:cNvPr id="8" name="Straight Connector 43">
            <a:extLst>
              <a:ext uri="{FF2B5EF4-FFF2-40B4-BE49-F238E27FC236}">
                <a16:creationId xmlns="" xmlns:a16="http://schemas.microsoft.com/office/drawing/2014/main" id="{94503A9D-D66C-48C3-92B8-EB1BC9057043}"/>
              </a:ext>
            </a:extLst>
          </p:cNvPr>
          <p:cNvCxnSpPr>
            <a:cxnSpLocks/>
          </p:cNvCxnSpPr>
          <p:nvPr/>
        </p:nvCxnSpPr>
        <p:spPr>
          <a:xfrm>
            <a:off x="4350458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2253982-8331-4C05-8B11-D2E32989D770}"/>
              </a:ext>
            </a:extLst>
          </p:cNvPr>
          <p:cNvSpPr txBox="1">
            <a:spLocks/>
          </p:cNvSpPr>
          <p:nvPr/>
        </p:nvSpPr>
        <p:spPr>
          <a:xfrm>
            <a:off x="8383873" y="3912964"/>
            <a:ext cx="2612895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 вывозе</a:t>
            </a:r>
          </a:p>
        </p:txBody>
      </p:sp>
      <p:cxnSp>
        <p:nvCxnSpPr>
          <p:cNvPr id="10" name="Straight Connector 51">
            <a:extLst>
              <a:ext uri="{FF2B5EF4-FFF2-40B4-BE49-F238E27FC236}">
                <a16:creationId xmlns="" xmlns:a16="http://schemas.microsoft.com/office/drawing/2014/main" id="{2CF46574-C7CE-4EB6-9E30-9E843C789859}"/>
              </a:ext>
            </a:extLst>
          </p:cNvPr>
          <p:cNvCxnSpPr/>
          <p:nvPr/>
        </p:nvCxnSpPr>
        <p:spPr>
          <a:xfrm>
            <a:off x="1046379" y="4625143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1" name="Straight Line buttom">
            <a:extLst>
              <a:ext uri="{FF2B5EF4-FFF2-40B4-BE49-F238E27FC236}">
                <a16:creationId xmlns="" xmlns:a16="http://schemas.microsoft.com/office/drawing/2014/main" id="{EE7FF03C-EF62-4931-AEEA-E2037BC27F4C}"/>
              </a:ext>
            </a:extLst>
          </p:cNvPr>
          <p:cNvCxnSpPr/>
          <p:nvPr/>
        </p:nvCxnSpPr>
        <p:spPr>
          <a:xfrm>
            <a:off x="1069986" y="573864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2" name="Straight Line buttom">
            <a:extLst>
              <a:ext uri="{FF2B5EF4-FFF2-40B4-BE49-F238E27FC236}">
                <a16:creationId xmlns="" xmlns:a16="http://schemas.microsoft.com/office/drawing/2014/main" id="{6DBE58CA-39A4-4EA1-BF4C-9982248F0409}"/>
              </a:ext>
            </a:extLst>
          </p:cNvPr>
          <p:cNvCxnSpPr/>
          <p:nvPr/>
        </p:nvCxnSpPr>
        <p:spPr>
          <a:xfrm>
            <a:off x="1046381" y="25687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3" name="Straight Line buttom">
            <a:extLst>
              <a:ext uri="{FF2B5EF4-FFF2-40B4-BE49-F238E27FC236}">
                <a16:creationId xmlns="" xmlns:a16="http://schemas.microsoft.com/office/drawing/2014/main" id="{A8D62655-F81B-4501-901A-623F67F6CC7A}"/>
              </a:ext>
            </a:extLst>
          </p:cNvPr>
          <p:cNvCxnSpPr/>
          <p:nvPr/>
        </p:nvCxnSpPr>
        <p:spPr>
          <a:xfrm>
            <a:off x="1046379" y="18448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0C5F85C-D057-4187-85DD-F0DD9C109E1D}"/>
              </a:ext>
            </a:extLst>
          </p:cNvPr>
          <p:cNvSpPr/>
          <p:nvPr/>
        </p:nvSpPr>
        <p:spPr>
          <a:xfrm>
            <a:off x="1107324" y="2003478"/>
            <a:ext cx="28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ПОСТУПЛЕНИЕ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D73DCF-BEB4-4382-A72B-513B30692D7E}"/>
              </a:ext>
            </a:extLst>
          </p:cNvPr>
          <p:cNvSpPr/>
          <p:nvPr/>
        </p:nvSpPr>
        <p:spPr>
          <a:xfrm>
            <a:off x="4456097" y="2013197"/>
            <a:ext cx="37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ВНУТРЕННИЙ ОБОРОТ ТОВАРА</a:t>
            </a:r>
            <a:endParaRPr lang="en-US" sz="2000" b="1" spc="6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028ABC-F9E2-4FDC-A3F4-869CCBDA6162}"/>
              </a:ext>
            </a:extLst>
          </p:cNvPr>
          <p:cNvSpPr/>
          <p:nvPr/>
        </p:nvSpPr>
        <p:spPr>
          <a:xfrm>
            <a:off x="8677140" y="2000749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ВЫБЫТИЕ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987F9BF-79A0-4545-98B8-DCAC78786F63}"/>
              </a:ext>
            </a:extLst>
          </p:cNvPr>
          <p:cNvGrpSpPr/>
          <p:nvPr/>
        </p:nvGrpSpPr>
        <p:grpSpPr>
          <a:xfrm>
            <a:off x="4002072" y="2031189"/>
            <a:ext cx="323851" cy="292893"/>
            <a:chOff x="4212431" y="4114801"/>
            <a:chExt cx="323851" cy="292893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70FC500F-6E61-4CBF-B530-6129F1898D23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AFF81155-43AE-43F3-8DC3-F00FA60C85BB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A42F1DF5-7F06-451B-9DBF-7255F90F38D4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FDBAAFC0-5E05-44FF-92F1-E569C9C43D15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782447B-DBF9-4746-BE54-B5A865D74723}"/>
              </a:ext>
            </a:extLst>
          </p:cNvPr>
          <p:cNvGrpSpPr/>
          <p:nvPr/>
        </p:nvGrpSpPr>
        <p:grpSpPr>
          <a:xfrm>
            <a:off x="8214804" y="2050786"/>
            <a:ext cx="323851" cy="292893"/>
            <a:chOff x="4212431" y="4114801"/>
            <a:chExt cx="323851" cy="29289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9CA04A8D-C7E3-43ED-B4AD-D0154BEF15A8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B32725B4-542E-4E56-A82A-7A2DC981B897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3800E075-1D62-4C12-AA4E-E3580E6AA9E9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7B1C9914-C85A-4FA3-B55C-5594D36D0C99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1C20073-53AD-433A-92F0-D277CDC2D5A3}"/>
              </a:ext>
            </a:extLst>
          </p:cNvPr>
          <p:cNvSpPr/>
          <p:nvPr/>
        </p:nvSpPr>
        <p:spPr>
          <a:xfrm>
            <a:off x="1332751" y="4804156"/>
            <a:ext cx="260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49C5039-71AC-45DC-B711-CFD46CE98F39}"/>
              </a:ext>
            </a:extLst>
          </p:cNvPr>
          <p:cNvSpPr/>
          <p:nvPr/>
        </p:nvSpPr>
        <p:spPr>
          <a:xfrm>
            <a:off x="8346596" y="4799268"/>
            <a:ext cx="263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7C4270D-B4F5-4B11-B85D-89218E0E6BF5}"/>
              </a:ext>
            </a:extLst>
          </p:cNvPr>
          <p:cNvSpPr/>
          <p:nvPr/>
        </p:nvSpPr>
        <p:spPr>
          <a:xfrm>
            <a:off x="4350459" y="4726367"/>
            <a:ext cx="1848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облагаемые НДС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64C6479-B64C-4619-873D-4AA42B76B2B6}"/>
              </a:ext>
            </a:extLst>
          </p:cNvPr>
          <p:cNvSpPr/>
          <p:nvPr/>
        </p:nvSpPr>
        <p:spPr>
          <a:xfrm>
            <a:off x="6228186" y="4708270"/>
            <a:ext cx="18127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не облагаемые НДС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0D0DA03-07A3-4B95-A5A2-8FB07BB86D06}"/>
              </a:ext>
            </a:extLst>
          </p:cNvPr>
          <p:cNvSpPr/>
          <p:nvPr/>
        </p:nvSpPr>
        <p:spPr>
          <a:xfrm>
            <a:off x="4547539" y="3812362"/>
            <a:ext cx="15978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Декларация по 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64F38C-2E9D-4160-8A1C-504BB33A189D}"/>
              </a:ext>
            </a:extLst>
          </p:cNvPr>
          <p:cNvSpPr/>
          <p:nvPr/>
        </p:nvSpPr>
        <p:spPr>
          <a:xfrm>
            <a:off x="6438117" y="3889882"/>
            <a:ext cx="139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Отчет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="" xmlns:a16="http://schemas.microsoft.com/office/drawing/2014/main" id="{3AA38066-E63A-4AA7-B052-52F0C21D728D}"/>
              </a:ext>
            </a:extLst>
          </p:cNvPr>
          <p:cNvCxnSpPr>
            <a:cxnSpLocks/>
          </p:cNvCxnSpPr>
          <p:nvPr/>
        </p:nvCxnSpPr>
        <p:spPr>
          <a:xfrm>
            <a:off x="8078760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4" name="Straight Connector 43">
            <a:extLst>
              <a:ext uri="{FF2B5EF4-FFF2-40B4-BE49-F238E27FC236}">
                <a16:creationId xmlns="" xmlns:a16="http://schemas.microsoft.com/office/drawing/2014/main" id="{0178BE36-45C5-4CFE-9617-DA378B765F14}"/>
              </a:ext>
            </a:extLst>
          </p:cNvPr>
          <p:cNvCxnSpPr>
            <a:cxnSpLocks/>
          </p:cNvCxnSpPr>
          <p:nvPr/>
        </p:nvCxnSpPr>
        <p:spPr>
          <a:xfrm>
            <a:off x="8075634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5" name="Straight Connector 31">
            <a:extLst>
              <a:ext uri="{FF2B5EF4-FFF2-40B4-BE49-F238E27FC236}">
                <a16:creationId xmlns="" xmlns:a16="http://schemas.microsoft.com/office/drawing/2014/main" id="{9BB44729-59CF-47A9-9CB8-41A52C2FF183}"/>
              </a:ext>
            </a:extLst>
          </p:cNvPr>
          <p:cNvCxnSpPr>
            <a:cxnSpLocks/>
          </p:cNvCxnSpPr>
          <p:nvPr/>
        </p:nvCxnSpPr>
        <p:spPr>
          <a:xfrm>
            <a:off x="6196583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6" name="Straight Connector 43">
            <a:extLst>
              <a:ext uri="{FF2B5EF4-FFF2-40B4-BE49-F238E27FC236}">
                <a16:creationId xmlns="" xmlns:a16="http://schemas.microsoft.com/office/drawing/2014/main" id="{0CF3C9EA-E689-4D49-A9D1-90D5F4AC0099}"/>
              </a:ext>
            </a:extLst>
          </p:cNvPr>
          <p:cNvCxnSpPr>
            <a:cxnSpLocks/>
          </p:cNvCxnSpPr>
          <p:nvPr/>
        </p:nvCxnSpPr>
        <p:spPr>
          <a:xfrm>
            <a:off x="6193457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7" name="Straight Connector 43">
            <a:extLst>
              <a:ext uri="{FF2B5EF4-FFF2-40B4-BE49-F238E27FC236}">
                <a16:creationId xmlns="" xmlns:a16="http://schemas.microsoft.com/office/drawing/2014/main" id="{FC889B85-7086-4487-8A42-E9AF417A0540}"/>
              </a:ext>
            </a:extLst>
          </p:cNvPr>
          <p:cNvCxnSpPr>
            <a:cxnSpLocks/>
          </p:cNvCxnSpPr>
          <p:nvPr/>
        </p:nvCxnSpPr>
        <p:spPr>
          <a:xfrm>
            <a:off x="4350458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8" name="Straight Connector 43">
            <a:extLst>
              <a:ext uri="{FF2B5EF4-FFF2-40B4-BE49-F238E27FC236}">
                <a16:creationId xmlns="" xmlns:a16="http://schemas.microsoft.com/office/drawing/2014/main" id="{194835C5-6CE2-45BF-BF82-1375FA0C79A0}"/>
              </a:ext>
            </a:extLst>
          </p:cNvPr>
          <p:cNvCxnSpPr>
            <a:cxnSpLocks/>
          </p:cNvCxnSpPr>
          <p:nvPr/>
        </p:nvCxnSpPr>
        <p:spPr>
          <a:xfrm>
            <a:off x="6193457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9" name="Straight Connector 43">
            <a:extLst>
              <a:ext uri="{FF2B5EF4-FFF2-40B4-BE49-F238E27FC236}">
                <a16:creationId xmlns="" xmlns:a16="http://schemas.microsoft.com/office/drawing/2014/main" id="{2C8F82AF-D7CF-4577-83D1-0474C0D84C5B}"/>
              </a:ext>
            </a:extLst>
          </p:cNvPr>
          <p:cNvCxnSpPr>
            <a:cxnSpLocks/>
          </p:cNvCxnSpPr>
          <p:nvPr/>
        </p:nvCxnSpPr>
        <p:spPr>
          <a:xfrm>
            <a:off x="8075634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2227348-88BB-46AA-921B-188487025DA5}"/>
              </a:ext>
            </a:extLst>
          </p:cNvPr>
          <p:cNvGrpSpPr/>
          <p:nvPr/>
        </p:nvGrpSpPr>
        <p:grpSpPr>
          <a:xfrm>
            <a:off x="1270178" y="3786388"/>
            <a:ext cx="641399" cy="662745"/>
            <a:chOff x="1171099" y="3627264"/>
            <a:chExt cx="1296089" cy="1339221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DF223A1-8F51-44DD-B5D3-FC52F8AC5BAD}"/>
                </a:ext>
              </a:extLst>
            </p:cNvPr>
            <p:cNvSpPr/>
            <p:nvPr/>
          </p:nvSpPr>
          <p:spPr>
            <a:xfrm>
              <a:off x="1171099" y="3627264"/>
              <a:ext cx="1292701" cy="1292701"/>
            </a:xfrm>
            <a:prstGeom prst="ellipse">
              <a:avLst/>
            </a:prstGeom>
            <a:noFill/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glow rad="139700">
                <a:srgbClr val="E7E6E6">
                  <a:alpha val="24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4CA8F1B4-4D69-4F64-8017-D78F4E44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825" y="3634690"/>
              <a:ext cx="1279363" cy="1331795"/>
            </a:xfrm>
            <a:prstGeom prst="rect">
              <a:avLst/>
            </a:prstGeom>
            <a:effectLst/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6134DB5-C1E1-4D41-B098-CBEFB250DB0E}"/>
              </a:ext>
            </a:extLst>
          </p:cNvPr>
          <p:cNvGrpSpPr/>
          <p:nvPr/>
        </p:nvGrpSpPr>
        <p:grpSpPr>
          <a:xfrm>
            <a:off x="1251522" y="2788725"/>
            <a:ext cx="658378" cy="654554"/>
            <a:chOff x="304800" y="3113540"/>
            <a:chExt cx="658378" cy="654554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8EB075CB-CD06-4829-AE9B-46E8DCA5C57D}"/>
                </a:ext>
              </a:extLst>
            </p:cNvPr>
            <p:cNvSpPr/>
            <p:nvPr/>
          </p:nvSpPr>
          <p:spPr>
            <a:xfrm>
              <a:off x="304800" y="3114988"/>
              <a:ext cx="658378" cy="653106"/>
            </a:xfrm>
            <a:prstGeom prst="ellipse">
              <a:avLst/>
            </a:prstGeom>
            <a:solidFill>
              <a:srgbClr val="126C5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0179CBB9-BC50-4326-9453-9896CD673948}"/>
                </a:ext>
              </a:extLst>
            </p:cNvPr>
            <p:cNvGrpSpPr/>
            <p:nvPr/>
          </p:nvGrpSpPr>
          <p:grpSpPr>
            <a:xfrm>
              <a:off x="316332" y="3113540"/>
              <a:ext cx="639723" cy="639723"/>
              <a:chOff x="3524832" y="3711930"/>
              <a:chExt cx="1292701" cy="1292701"/>
            </a:xfrm>
          </p:grpSpPr>
          <p:pic>
            <p:nvPicPr>
              <p:cNvPr id="46" name="Picture 5">
                <a:extLst>
                  <a:ext uri="{FF2B5EF4-FFF2-40B4-BE49-F238E27FC236}">
                    <a16:creationId xmlns="" xmlns:a16="http://schemas.microsoft.com/office/drawing/2014/main" id="{86BE54EA-5EC2-4792-A7D7-7F9147DBE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182" y="3816668"/>
                <a:ext cx="1055905" cy="11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Овал 46">
                <a:extLst>
                  <a:ext uri="{FF2B5EF4-FFF2-40B4-BE49-F238E27FC236}">
                    <a16:creationId xmlns="" xmlns:a16="http://schemas.microsoft.com/office/drawing/2014/main" id="{56C3E872-E9C3-4E6A-BB36-EB1B0C4AF06A}"/>
                  </a:ext>
                </a:extLst>
              </p:cNvPr>
              <p:cNvSpPr/>
              <p:nvPr/>
            </p:nvSpPr>
            <p:spPr>
              <a:xfrm>
                <a:off x="3524832" y="3711930"/>
                <a:ext cx="1292701" cy="1292701"/>
              </a:xfrm>
              <a:prstGeom prst="ellipse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>
                <a:glow rad="25400">
                  <a:srgbClr val="E7E6E6">
                    <a:alpha val="24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3796148" y="5547413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792183" y="2118158"/>
            <a:ext cx="1403541" cy="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НОВОГО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4887029" y="1481146"/>
            <a:ext cx="993386" cy="993386"/>
            <a:chOff x="3000762" y="333762"/>
            <a:chExt cx="6190476" cy="619047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4074">
              <a:off x="3000762" y="333762"/>
              <a:ext cx="6190476" cy="61904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81629" y="2609248"/>
              <a:ext cx="1146201" cy="91132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ДТ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9" y="1628800"/>
            <a:ext cx="3814656" cy="110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Импорт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третьих стран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A1EC13E-5D90-464E-A82D-2113BF8273C3}"/>
              </a:ext>
            </a:extLst>
          </p:cNvPr>
          <p:cNvSpPr/>
          <p:nvPr/>
        </p:nvSpPr>
        <p:spPr>
          <a:xfrm>
            <a:off x="8256241" y="1570865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8DE3A2-69EC-4E89-A983-29BCBE15840A}"/>
              </a:ext>
            </a:extLst>
          </p:cNvPr>
          <p:cNvSpPr/>
          <p:nvPr/>
        </p:nvSpPr>
        <p:spPr>
          <a:xfrm>
            <a:off x="8256241" y="2493522"/>
            <a:ext cx="2772765" cy="43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приеме товара к учету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B0B9850-5FE2-43C1-BEB5-A3C3ADB4147D}"/>
              </a:ext>
            </a:extLst>
          </p:cNvPr>
          <p:cNvSpPr/>
          <p:nvPr/>
        </p:nvSpPr>
        <p:spPr>
          <a:xfrm>
            <a:off x="8365932" y="1638788"/>
            <a:ext cx="2484964" cy="7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присвоение учетной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системой импортера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560605" y="1854242"/>
            <a:ext cx="229584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на товары,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Заявление о ввозе товаров до подачи декларации на товары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5195724" y="1562822"/>
            <a:ext cx="2628908" cy="1110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7824632" y="2118158"/>
            <a:ext cx="4172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C3CA011-7ACD-4B7D-BC1C-8E7BBE31055A}"/>
              </a:ext>
            </a:extLst>
          </p:cNvPr>
          <p:cNvSpPr/>
          <p:nvPr/>
        </p:nvSpPr>
        <p:spPr>
          <a:xfrm>
            <a:off x="766213" y="3169871"/>
            <a:ext cx="381862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Ввоз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ЕАЭС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5857158" y="3264709"/>
            <a:ext cx="175061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ввозе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5848" y="3303876"/>
            <a:ext cx="500385" cy="4528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5195724" y="3171386"/>
            <a:ext cx="2628907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4584835" y="3745935"/>
            <a:ext cx="610889" cy="14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256241" y="3175024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7824631" y="3640299"/>
            <a:ext cx="431610" cy="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400257" y="3255288"/>
            <a:ext cx="2388437" cy="4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5195724" y="4094044"/>
            <a:ext cx="2628907" cy="5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от даты принятия товара к учету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256241" y="4097680"/>
            <a:ext cx="2772765" cy="57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12AA93F-FBF4-459F-9EF7-7361C5BBE1E5}"/>
              </a:ext>
            </a:extLst>
          </p:cNvPr>
          <p:cNvSpPr/>
          <p:nvPr/>
        </p:nvSpPr>
        <p:spPr>
          <a:xfrm>
            <a:off x="770179" y="4576465"/>
            <a:ext cx="3814656" cy="20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Имеющиеся в наличие или приобретенные у физических лиц товары, подлежащие </a:t>
            </a:r>
            <a:r>
              <a:rPr lang="ru-RU" dirty="0">
                <a:latin typeface="Arial Narrow" panose="020B0606020202030204" pitchFamily="34" charset="0"/>
              </a:rPr>
              <a:t>прослеживаемости на дату вступления </a:t>
            </a:r>
            <a:r>
              <a:rPr lang="ru-RU" dirty="0" smtClean="0">
                <a:latin typeface="Arial Narrow" panose="020B0606020202030204" pitchFamily="34" charset="0"/>
              </a:rPr>
              <a:t>Перечня товаров, подлежащих прослеживаемости, приобретение конфискованного товара у </a:t>
            </a:r>
            <a:r>
              <a:rPr lang="ru-RU" dirty="0" err="1" smtClean="0">
                <a:latin typeface="Arial Narrow" panose="020B0606020202030204" pitchFamily="34" charset="0"/>
              </a:rPr>
              <a:t>Росимущества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984374" y="5190728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остатках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5199689" y="5078500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8" name="Рисунок 47" descr="Документ">
            <a:extLst>
              <a:ext uri="{FF2B5EF4-FFF2-40B4-BE49-F238E27FC236}">
                <a16:creationId xmlns="" xmlns:a16="http://schemas.microsoft.com/office/drawing/2014/main" id="{D51775EB-1988-4634-937A-82BFF891D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8724" y="5190728"/>
            <a:ext cx="452860" cy="452860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C84D2D6C-81EC-44FB-9E9C-C28AC6D4681D}"/>
              </a:ext>
            </a:extLst>
          </p:cNvPr>
          <p:cNvSpPr/>
          <p:nvPr/>
        </p:nvSpPr>
        <p:spPr>
          <a:xfrm>
            <a:off x="8260206" y="4938122"/>
            <a:ext cx="2840570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E0A3C01B-30BA-418C-921D-215A35F54C3B}"/>
              </a:ext>
            </a:extLst>
          </p:cNvPr>
          <p:cNvSpPr/>
          <p:nvPr/>
        </p:nvSpPr>
        <p:spPr>
          <a:xfrm>
            <a:off x="8404222" y="5072400"/>
            <a:ext cx="2443127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F35E2475-CC4C-4854-8FD2-F9A5010A2125}"/>
              </a:ext>
            </a:extLst>
          </p:cNvPr>
          <p:cNvSpPr/>
          <p:nvPr/>
        </p:nvSpPr>
        <p:spPr>
          <a:xfrm>
            <a:off x="8260206" y="5860778"/>
            <a:ext cx="2840570" cy="55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7828597" y="5543775"/>
            <a:ext cx="413299" cy="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631231"/>
            <a:ext cx="2521474" cy="1825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налогоплательщиками, не отражающих операции в декларации по НДС </a:t>
            </a:r>
            <a:r>
              <a:rPr lang="ru-RU" b="1" dirty="0" smtClean="0">
                <a:latin typeface="Arial Narrow" panose="020B0606020202030204" pitchFamily="34" charset="0"/>
              </a:rPr>
              <a:t>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90774" y="3916371"/>
            <a:ext cx="2521474" cy="1719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58360" y="1693457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43538" y="2480037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148686" y="1698815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0688" y="2467467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58360" y="2616114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148686" y="2621169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62787" y="3908629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31704" y="4695209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62787" y="4831286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863253" y="1904288"/>
            <a:ext cx="251944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документ об отгрузке товаров (УПД)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6999" y="1935940"/>
            <a:ext cx="500385" cy="45286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727848" y="4119460"/>
            <a:ext cx="266429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счет-фактура, электронный документ об отгрузке товаров  (УПД)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1426" y="4151112"/>
            <a:ext cx="500385" cy="4528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93449" y="1908730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256" y="1925637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086126" y="3912013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4898" y="4704101"/>
            <a:ext cx="797326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086126" y="4834367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30889" y="4121928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696" y="4138835"/>
            <a:ext cx="500385" cy="452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A3EAF5-BB26-4E30-974C-5149C0BD7627}"/>
              </a:ext>
            </a:extLst>
          </p:cNvPr>
          <p:cNvSpPr txBox="1"/>
          <p:nvPr/>
        </p:nvSpPr>
        <p:spPr>
          <a:xfrm>
            <a:off x="911424" y="5653697"/>
            <a:ext cx="9975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Здесь и далее понимаются налогоплательщики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налога на добавленную стоимость, освобожденные от исполнения обязанностей налогоплательщика налога на добавленную стоимость и налогоплательщики применяющие специальные налоговые режимы (за исключением системы налогообложения для сельскохозяйственных товаропроизводителей (единый сельскохозяйственный налог))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551384" y="6633095"/>
            <a:ext cx="10657184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налоговый инспектор отдела камерального контроля № 1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(Золотухина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17798</TotalTime>
  <Words>1520</Words>
  <Application>Microsoft Office PowerPoint</Application>
  <PresentationFormat>Произвольный</PresentationFormat>
  <Paragraphs>225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5_Present_FNS2012_A4</vt:lpstr>
      <vt:lpstr>   НАЦИОНАЛЬНАЯ СИСТЕМА ПРОСЛЕЖИВАЕМОСТИ ИМПОРТНЫХ ТОВАРОВ главный государственный налоговый инспектор отдела камерального контроля № 1  Золотухина Юлия Валерьевна</vt:lpstr>
      <vt:lpstr>СОГЛАШЕНИЕ О МЕХАНИЗМЕ ПРОСЛЕЖИВАЕМОСТИ</vt:lpstr>
      <vt:lpstr>Прослеживаемость осуществляется в отношении товаров, указанных в перечне, утвержденном постановлением Правительства Российской Федерации от 01.07.2021 № 1110 «Об утверждении перечня товаров, подлежащих прослеживаемости» (далее – постановление № 1110), при выполнении одного из следующих условий:</vt:lpstr>
      <vt:lpstr>Участники оборота товаров в электронной форме по ТКС направляют в ФНС России:</vt:lpstr>
      <vt:lpstr>Реквизиты прослеживаемости</vt:lpstr>
      <vt:lpstr>ФОРМИРОВАНИЕ РЕГИСТРАЦИОННОГО НОМЕРА ПАРТИИ ТОВАРА (РНПТ)</vt:lpstr>
      <vt:lpstr>ИСТОЧНИКИ ФОРМИРОВАНИЯ СИСТЕМЫ ПРОСЛЕЖИВАЕМОСТИ</vt:lpstr>
      <vt:lpstr>ПОСТУПЛЕНИЕ НОВОГО ТОВАРА</vt:lpstr>
      <vt:lpstr>ВНУТРЕННИЙ ОБОРОТ – Реализация товара</vt:lpstr>
      <vt:lpstr>ВНУТРЕННИЙ ОБОРОТ – возобновление прослеживаемости</vt:lpstr>
      <vt:lpstr>ВНУТРЕННИЙ ОБОРОТ – выбытие из прослеживаемости</vt:lpstr>
      <vt:lpstr>ВНУТРЕННИЙ ОБОРОТ – экспорт в еаэс</vt:lpstr>
      <vt:lpstr>  Разработаны меры отвественности за нарушения положений законодательства о прослеживаемости товаров.  </vt:lpstr>
      <vt:lpstr>СЕРВИСЫ НАЦИОНАЛЬНОЙ СИСТЕМЫ ПРОСЛЕЖИВАЕМОСТИ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Силакова Светлана Сергеевна</dc:creator>
  <cp:lastModifiedBy>Богданков Владислав Андреевич</cp:lastModifiedBy>
  <cp:revision>512</cp:revision>
  <cp:lastPrinted>2021-12-07T09:43:01Z</cp:lastPrinted>
  <dcterms:created xsi:type="dcterms:W3CDTF">2016-03-09T07:13:01Z</dcterms:created>
  <dcterms:modified xsi:type="dcterms:W3CDTF">2021-12-07T11:14:30Z</dcterms:modified>
</cp:coreProperties>
</file>