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17"/>
  </p:notesMasterIdLst>
  <p:sldIdLst>
    <p:sldId id="315" r:id="rId2"/>
    <p:sldId id="326" r:id="rId3"/>
    <p:sldId id="334" r:id="rId4"/>
    <p:sldId id="328" r:id="rId5"/>
    <p:sldId id="330" r:id="rId6"/>
    <p:sldId id="338" r:id="rId7"/>
    <p:sldId id="339" r:id="rId8"/>
    <p:sldId id="340" r:id="rId9"/>
    <p:sldId id="357" r:id="rId10"/>
    <p:sldId id="352" r:id="rId11"/>
    <p:sldId id="356" r:id="rId12"/>
    <p:sldId id="354" r:id="rId13"/>
    <p:sldId id="358" r:id="rId14"/>
    <p:sldId id="308" r:id="rId15"/>
    <p:sldId id="313" r:id="rId16"/>
  </p:sldIdLst>
  <p:sldSz cx="9144000" cy="6858000" type="screen4x3"/>
  <p:notesSz cx="6797675" cy="9926638"/>
  <p:defaultTextStyle>
    <a:defPPr>
      <a:defRPr lang="ru-RU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476B2"/>
    <a:srgbClr val="6666FF"/>
    <a:srgbClr val="0066FF"/>
    <a:srgbClr val="F4D6AA"/>
    <a:srgbClr val="9BE5FF"/>
    <a:srgbClr val="64EAF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1" autoAdjust="0"/>
  </p:normalViewPr>
  <p:slideViewPr>
    <p:cSldViewPr>
      <p:cViewPr varScale="1">
        <p:scale>
          <a:sx n="76" d="100"/>
          <a:sy n="76" d="100"/>
        </p:scale>
        <p:origin x="-163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nalog.garant.ru/fns/nk/fc84f9f2736768861eaaa2aff870511f/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nalog.garant.ru/fns/nk/6f1c6ca78c7f356c4f502d5a4aeec0e5/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nalog.garant.ru/fns/nk/1f48af6d902343d6260a9c412b50d7d2/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nalog.garant.ru/fns/nk/fc84f9f2736768861eaaa2aff870511f/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nalog.garant.ru/fns/nk/6f1c6ca78c7f356c4f502d5a4aeec0e5/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nalog.garant.ru/fns/nk/1f48af6d902343d6260a9c412b50d7d2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79142-6D56-4EB6-B59D-E54AA853E3D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6CF2EA3-F994-4ED7-ADD3-73046A1A3B28}">
      <dgm:prSet custT="1"/>
      <dgm:spPr/>
      <dgm:t>
        <a:bodyPr/>
        <a:lstStyle/>
        <a:p>
          <a:pPr rtl="0"/>
          <a:r>
            <a:rPr lang="ru-RU" sz="1400" dirty="0" smtClean="0"/>
            <a:t>до 2020г. 95 ЮЛ +(</a:t>
          </a:r>
          <a:r>
            <a:rPr lang="en-US" sz="1400" dirty="0" smtClean="0"/>
            <a:t>&gt;100</a:t>
          </a:r>
          <a:r>
            <a:rPr lang="ru-RU" sz="1400" dirty="0" smtClean="0"/>
            <a:t> в 2020г.) = </a:t>
          </a:r>
          <a:endParaRPr lang="ru-RU" sz="1400" dirty="0"/>
        </a:p>
      </dgm:t>
    </dgm:pt>
    <dgm:pt modelId="{8BD43D75-F118-4227-AE48-C27F4482E404}" type="parTrans" cxnId="{942E351C-0144-4B49-8037-EBD3C1550C1E}">
      <dgm:prSet/>
      <dgm:spPr/>
      <dgm:t>
        <a:bodyPr/>
        <a:lstStyle/>
        <a:p>
          <a:endParaRPr lang="ru-RU"/>
        </a:p>
      </dgm:t>
    </dgm:pt>
    <dgm:pt modelId="{44EF8C0F-8AD5-49E0-A43C-AFF0D9343F85}" type="sibTrans" cxnId="{942E351C-0144-4B49-8037-EBD3C1550C1E}">
      <dgm:prSet/>
      <dgm:spPr/>
      <dgm:t>
        <a:bodyPr/>
        <a:lstStyle/>
        <a:p>
          <a:endParaRPr lang="ru-RU"/>
        </a:p>
      </dgm:t>
    </dgm:pt>
    <dgm:pt modelId="{03CEE3D4-24D9-43EC-AAB7-2C3683361666}">
      <dgm:prSet custT="1"/>
      <dgm:spPr/>
      <dgm:t>
        <a:bodyPr/>
        <a:lstStyle/>
        <a:p>
          <a:pPr rtl="0"/>
          <a:r>
            <a:rPr lang="ru-RU" sz="1400" dirty="0" smtClean="0"/>
            <a:t>на 2021 г. 200 участников</a:t>
          </a:r>
          <a:endParaRPr lang="ru-RU" sz="1400" dirty="0"/>
        </a:p>
      </dgm:t>
    </dgm:pt>
    <dgm:pt modelId="{45D441B0-E27C-43DD-94DF-C1E27292C7D5}" type="parTrans" cxnId="{95CAE57A-6492-493A-9858-D62A53F8081F}">
      <dgm:prSet/>
      <dgm:spPr/>
      <dgm:t>
        <a:bodyPr/>
        <a:lstStyle/>
        <a:p>
          <a:endParaRPr lang="ru-RU"/>
        </a:p>
      </dgm:t>
    </dgm:pt>
    <dgm:pt modelId="{AF477011-0DC2-4340-A225-5FB0E646D06D}" type="sibTrans" cxnId="{95CAE57A-6492-493A-9858-D62A53F8081F}">
      <dgm:prSet/>
      <dgm:spPr/>
      <dgm:t>
        <a:bodyPr/>
        <a:lstStyle/>
        <a:p>
          <a:endParaRPr lang="ru-RU"/>
        </a:p>
      </dgm:t>
    </dgm:pt>
    <dgm:pt modelId="{6F45CE6A-5645-4A50-8E85-B72AE5B5A978}" type="pres">
      <dgm:prSet presAssocID="{BCE79142-6D56-4EB6-B59D-E54AA853E3D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4FEBFB-217C-4057-9633-7CFD89B901AC}" type="pres">
      <dgm:prSet presAssocID="{BCE79142-6D56-4EB6-B59D-E54AA853E3DE}" presName="arrow" presStyleLbl="bgShp" presStyleIdx="0" presStyleCnt="1"/>
      <dgm:spPr/>
    </dgm:pt>
    <dgm:pt modelId="{BFB05245-AF24-45B4-8479-F5AD0300F627}" type="pres">
      <dgm:prSet presAssocID="{BCE79142-6D56-4EB6-B59D-E54AA853E3DE}" presName="linearProcess" presStyleCnt="0"/>
      <dgm:spPr/>
    </dgm:pt>
    <dgm:pt modelId="{E9855371-D2C5-41E8-9B40-A433C4A80756}" type="pres">
      <dgm:prSet presAssocID="{36CF2EA3-F994-4ED7-ADD3-73046A1A3B28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ADE5A-27C9-4489-A239-30D2B2F88D4F}" type="pres">
      <dgm:prSet presAssocID="{44EF8C0F-8AD5-49E0-A43C-AFF0D9343F85}" presName="sibTrans" presStyleCnt="0"/>
      <dgm:spPr/>
    </dgm:pt>
    <dgm:pt modelId="{A53CA703-469D-482B-98FE-B868C4279A72}" type="pres">
      <dgm:prSet presAssocID="{03CEE3D4-24D9-43EC-AAB7-2C368336166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CAE57A-6492-493A-9858-D62A53F8081F}" srcId="{BCE79142-6D56-4EB6-B59D-E54AA853E3DE}" destId="{03CEE3D4-24D9-43EC-AAB7-2C3683361666}" srcOrd="1" destOrd="0" parTransId="{45D441B0-E27C-43DD-94DF-C1E27292C7D5}" sibTransId="{AF477011-0DC2-4340-A225-5FB0E646D06D}"/>
    <dgm:cxn modelId="{D00516FA-F76B-431A-8C38-7F9029C10A2A}" type="presOf" srcId="{36CF2EA3-F994-4ED7-ADD3-73046A1A3B28}" destId="{E9855371-D2C5-41E8-9B40-A433C4A80756}" srcOrd="0" destOrd="0" presId="urn:microsoft.com/office/officeart/2005/8/layout/hProcess9"/>
    <dgm:cxn modelId="{942E351C-0144-4B49-8037-EBD3C1550C1E}" srcId="{BCE79142-6D56-4EB6-B59D-E54AA853E3DE}" destId="{36CF2EA3-F994-4ED7-ADD3-73046A1A3B28}" srcOrd="0" destOrd="0" parTransId="{8BD43D75-F118-4227-AE48-C27F4482E404}" sibTransId="{44EF8C0F-8AD5-49E0-A43C-AFF0D9343F85}"/>
    <dgm:cxn modelId="{4F674408-B8F1-446A-B361-C7BB924AB24A}" type="presOf" srcId="{BCE79142-6D56-4EB6-B59D-E54AA853E3DE}" destId="{6F45CE6A-5645-4A50-8E85-B72AE5B5A978}" srcOrd="0" destOrd="0" presId="urn:microsoft.com/office/officeart/2005/8/layout/hProcess9"/>
    <dgm:cxn modelId="{2842A864-17F9-4C2D-B79A-82B1BD26EB81}" type="presOf" srcId="{03CEE3D4-24D9-43EC-AAB7-2C3683361666}" destId="{A53CA703-469D-482B-98FE-B868C4279A72}" srcOrd="0" destOrd="0" presId="urn:microsoft.com/office/officeart/2005/8/layout/hProcess9"/>
    <dgm:cxn modelId="{F23729CB-691A-43E9-9093-FC60B57603A3}" type="presParOf" srcId="{6F45CE6A-5645-4A50-8E85-B72AE5B5A978}" destId="{8C4FEBFB-217C-4057-9633-7CFD89B901AC}" srcOrd="0" destOrd="0" presId="urn:microsoft.com/office/officeart/2005/8/layout/hProcess9"/>
    <dgm:cxn modelId="{38364436-A933-47C6-A361-0186478F818B}" type="presParOf" srcId="{6F45CE6A-5645-4A50-8E85-B72AE5B5A978}" destId="{BFB05245-AF24-45B4-8479-F5AD0300F627}" srcOrd="1" destOrd="0" presId="urn:microsoft.com/office/officeart/2005/8/layout/hProcess9"/>
    <dgm:cxn modelId="{7DA3CF91-E655-45C3-8C96-AF76481F9A7E}" type="presParOf" srcId="{BFB05245-AF24-45B4-8479-F5AD0300F627}" destId="{E9855371-D2C5-41E8-9B40-A433C4A80756}" srcOrd="0" destOrd="0" presId="urn:microsoft.com/office/officeart/2005/8/layout/hProcess9"/>
    <dgm:cxn modelId="{792FD383-C739-42FB-BBDA-565FFF190AE1}" type="presParOf" srcId="{BFB05245-AF24-45B4-8479-F5AD0300F627}" destId="{4CDADE5A-27C9-4489-A239-30D2B2F88D4F}" srcOrd="1" destOrd="0" presId="urn:microsoft.com/office/officeart/2005/8/layout/hProcess9"/>
    <dgm:cxn modelId="{090E74E5-F092-4C37-974F-EFDE3B113DAC}" type="presParOf" srcId="{BFB05245-AF24-45B4-8479-F5AD0300F627}" destId="{A53CA703-469D-482B-98FE-B868C4279A7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8EF085-81B9-4CD8-A036-B09BE056AA2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962F28-032E-4085-A834-097016EA485E}">
      <dgm:prSet custT="1"/>
      <dgm:spPr/>
      <dgm:t>
        <a:bodyPr/>
        <a:lstStyle/>
        <a:p>
          <a:pPr rtl="0"/>
          <a:r>
            <a:rPr lang="ru-RU" sz="1600" dirty="0" smtClean="0"/>
            <a:t>С 01.01.2021 Глава 26.3 </a:t>
          </a:r>
          <a:r>
            <a:rPr lang="ru-RU" sz="1600" dirty="0" err="1" smtClean="0"/>
            <a:t>НК</a:t>
          </a:r>
          <a:r>
            <a:rPr lang="ru-RU" sz="1600" dirty="0" smtClean="0"/>
            <a:t> РФ "Система налогообложения в виде </a:t>
          </a:r>
          <a:r>
            <a:rPr lang="ru-RU" sz="1600" dirty="0" err="1" smtClean="0"/>
            <a:t>ЕНВД</a:t>
          </a:r>
          <a:r>
            <a:rPr lang="ru-RU" sz="1600" dirty="0" smtClean="0"/>
            <a:t>» признается утратившей силу  (статья 5 Федерального закона от 29.06.2012 N 97-ФЗ) </a:t>
          </a:r>
          <a:endParaRPr lang="ru-RU" sz="1600" dirty="0"/>
        </a:p>
      </dgm:t>
    </dgm:pt>
    <dgm:pt modelId="{6C4894FB-ACAF-4CCC-AD2A-9786D40849AA}" type="parTrans" cxnId="{8AB5CF62-9ADA-47DA-88D0-FA81E7C81C46}">
      <dgm:prSet/>
      <dgm:spPr/>
      <dgm:t>
        <a:bodyPr/>
        <a:lstStyle/>
        <a:p>
          <a:endParaRPr lang="ru-RU"/>
        </a:p>
      </dgm:t>
    </dgm:pt>
    <dgm:pt modelId="{82DDB14E-E5B6-4BB7-8232-FB39520BF6A0}" type="sibTrans" cxnId="{8AB5CF62-9ADA-47DA-88D0-FA81E7C81C46}">
      <dgm:prSet/>
      <dgm:spPr/>
      <dgm:t>
        <a:bodyPr/>
        <a:lstStyle/>
        <a:p>
          <a:endParaRPr lang="ru-RU"/>
        </a:p>
      </dgm:t>
    </dgm:pt>
    <dgm:pt modelId="{9168234C-895D-45A7-B942-FF489FC8241E}">
      <dgm:prSet custT="1"/>
      <dgm:spPr/>
      <dgm:t>
        <a:bodyPr/>
        <a:lstStyle/>
        <a:p>
          <a:pPr rtl="0"/>
          <a:r>
            <a:rPr lang="ru-RU" sz="1400" u="sng" dirty="0" smtClean="0"/>
            <a:t>НЕ ТРЕБУЕТСЯ!!! </a:t>
          </a:r>
          <a:r>
            <a:rPr lang="ru-RU" sz="1400" dirty="0" smtClean="0"/>
            <a:t>представлять  заявление о снятии с учета в качестве налогоплательщика </a:t>
          </a:r>
          <a:r>
            <a:rPr lang="ru-RU" sz="1400" dirty="0" err="1" smtClean="0"/>
            <a:t>ЕНВД</a:t>
          </a:r>
          <a:r>
            <a:rPr lang="ru-RU" sz="1400" dirty="0" smtClean="0"/>
            <a:t>  в связи с отменой  гл.26.3 </a:t>
          </a:r>
          <a:r>
            <a:rPr lang="ru-RU" sz="1400" dirty="0" err="1" smtClean="0"/>
            <a:t>НК</a:t>
          </a:r>
          <a:r>
            <a:rPr lang="ru-RU" sz="1400" dirty="0" smtClean="0"/>
            <a:t> РФ (Письмо </a:t>
          </a:r>
          <a:r>
            <a:rPr lang="ru-RU" sz="1400" dirty="0" err="1" smtClean="0"/>
            <a:t>ФНС</a:t>
          </a:r>
          <a:r>
            <a:rPr lang="ru-RU" sz="1400" dirty="0" smtClean="0"/>
            <a:t> от 21.08.2020 N СД-4-3/13544@).</a:t>
          </a:r>
          <a:endParaRPr lang="ru-RU" sz="1400" dirty="0"/>
        </a:p>
      </dgm:t>
    </dgm:pt>
    <dgm:pt modelId="{4C47F728-673D-4A73-96F4-ADE6C8FF7FE6}" type="parTrans" cxnId="{F603115A-820D-40CC-90F8-DD9AE5CB51D4}">
      <dgm:prSet/>
      <dgm:spPr/>
      <dgm:t>
        <a:bodyPr/>
        <a:lstStyle/>
        <a:p>
          <a:endParaRPr lang="ru-RU"/>
        </a:p>
      </dgm:t>
    </dgm:pt>
    <dgm:pt modelId="{703E0C4B-97EA-4B12-814A-33AE8B56A4A3}" type="sibTrans" cxnId="{F603115A-820D-40CC-90F8-DD9AE5CB51D4}">
      <dgm:prSet/>
      <dgm:spPr/>
      <dgm:t>
        <a:bodyPr/>
        <a:lstStyle/>
        <a:p>
          <a:endParaRPr lang="ru-RU"/>
        </a:p>
      </dgm:t>
    </dgm:pt>
    <dgm:pt modelId="{2B698698-38BB-4D71-948F-9DAABC28AB84}">
      <dgm:prSet custT="1"/>
      <dgm:spPr/>
      <dgm:t>
        <a:bodyPr/>
        <a:lstStyle/>
        <a:p>
          <a:pPr rtl="0"/>
          <a:r>
            <a:rPr lang="ru-RU" sz="1600" dirty="0" smtClean="0"/>
            <a:t>Снятие с учета в налоговом органе производится </a:t>
          </a:r>
          <a:r>
            <a:rPr lang="ru-RU" sz="1600" u="sng" dirty="0" smtClean="0"/>
            <a:t>автоматически</a:t>
          </a:r>
          <a:endParaRPr lang="ru-RU" sz="1600" u="sng" dirty="0"/>
        </a:p>
      </dgm:t>
    </dgm:pt>
    <dgm:pt modelId="{8D24DC69-331B-4E98-BEF4-A2DDE1B5C11A}" type="parTrans" cxnId="{7E91D9A5-0CFD-47BD-AC45-732B18C2A04A}">
      <dgm:prSet/>
      <dgm:spPr/>
      <dgm:t>
        <a:bodyPr/>
        <a:lstStyle/>
        <a:p>
          <a:endParaRPr lang="ru-RU"/>
        </a:p>
      </dgm:t>
    </dgm:pt>
    <dgm:pt modelId="{B853522A-8827-4FDA-983C-5755F77EF52F}" type="sibTrans" cxnId="{7E91D9A5-0CFD-47BD-AC45-732B18C2A04A}">
      <dgm:prSet/>
      <dgm:spPr/>
      <dgm:t>
        <a:bodyPr/>
        <a:lstStyle/>
        <a:p>
          <a:endParaRPr lang="ru-RU"/>
        </a:p>
      </dgm:t>
    </dgm:pt>
    <dgm:pt modelId="{92C77179-CDE4-4567-B714-DAD4664FD376}">
      <dgm:prSet custT="1"/>
      <dgm:spPr/>
      <dgm:t>
        <a:bodyPr/>
        <a:lstStyle/>
        <a:p>
          <a:pPr rtl="0"/>
          <a:r>
            <a:rPr lang="ru-RU" sz="1600" u="sng" dirty="0" smtClean="0"/>
            <a:t>Сохраняется обязанность:</a:t>
          </a:r>
          <a:endParaRPr lang="ru-RU" sz="1600" u="sng" dirty="0"/>
        </a:p>
      </dgm:t>
    </dgm:pt>
    <dgm:pt modelId="{6B0D5863-5A2B-4029-B7A5-7C730E624D8F}" type="parTrans" cxnId="{B6398155-1CB4-4A6F-89A1-F92684BA2788}">
      <dgm:prSet/>
      <dgm:spPr/>
      <dgm:t>
        <a:bodyPr/>
        <a:lstStyle/>
        <a:p>
          <a:endParaRPr lang="ru-RU"/>
        </a:p>
      </dgm:t>
    </dgm:pt>
    <dgm:pt modelId="{24A12D3C-C678-44D1-846E-4D1CBF074A25}" type="sibTrans" cxnId="{B6398155-1CB4-4A6F-89A1-F92684BA2788}">
      <dgm:prSet/>
      <dgm:spPr/>
      <dgm:t>
        <a:bodyPr/>
        <a:lstStyle/>
        <a:p>
          <a:endParaRPr lang="ru-RU"/>
        </a:p>
      </dgm:t>
    </dgm:pt>
    <dgm:pt modelId="{9A2E4386-C7B4-4772-B671-135186264CB7}" type="pres">
      <dgm:prSet presAssocID="{C58EF085-81B9-4CD8-A036-B09BE056AA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7113F3-2BE2-4F0C-AC63-5BB0148C8E6C}" type="pres">
      <dgm:prSet presAssocID="{92C77179-CDE4-4567-B714-DAD4664FD376}" presName="boxAndChildren" presStyleCnt="0"/>
      <dgm:spPr/>
    </dgm:pt>
    <dgm:pt modelId="{32558B2B-322E-4608-8C28-8A6286D0BADE}" type="pres">
      <dgm:prSet presAssocID="{92C77179-CDE4-4567-B714-DAD4664FD376}" presName="parentTextBox" presStyleLbl="node1" presStyleIdx="0" presStyleCnt="4"/>
      <dgm:spPr/>
      <dgm:t>
        <a:bodyPr/>
        <a:lstStyle/>
        <a:p>
          <a:endParaRPr lang="ru-RU"/>
        </a:p>
      </dgm:t>
    </dgm:pt>
    <dgm:pt modelId="{022046CA-D4B9-4DD6-8EBE-0576AF4F74FF}" type="pres">
      <dgm:prSet presAssocID="{B853522A-8827-4FDA-983C-5755F77EF52F}" presName="sp" presStyleCnt="0"/>
      <dgm:spPr/>
    </dgm:pt>
    <dgm:pt modelId="{6A0BF4B7-D6B4-494F-AC28-10F0B41B4C84}" type="pres">
      <dgm:prSet presAssocID="{2B698698-38BB-4D71-948F-9DAABC28AB84}" presName="arrowAndChildren" presStyleCnt="0"/>
      <dgm:spPr/>
    </dgm:pt>
    <dgm:pt modelId="{A6D46BC7-7F53-4DDD-AA8C-33B996932607}" type="pres">
      <dgm:prSet presAssocID="{2B698698-38BB-4D71-948F-9DAABC28AB84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B64CA362-7305-4C56-B523-826728ADDCFC}" type="pres">
      <dgm:prSet presAssocID="{703E0C4B-97EA-4B12-814A-33AE8B56A4A3}" presName="sp" presStyleCnt="0"/>
      <dgm:spPr/>
    </dgm:pt>
    <dgm:pt modelId="{913A337A-05D7-4002-B2A0-DA0F943D2A16}" type="pres">
      <dgm:prSet presAssocID="{9168234C-895D-45A7-B942-FF489FC8241E}" presName="arrowAndChildren" presStyleCnt="0"/>
      <dgm:spPr/>
    </dgm:pt>
    <dgm:pt modelId="{6D6C33E1-CAC8-4CF9-B579-7407866508F2}" type="pres">
      <dgm:prSet presAssocID="{9168234C-895D-45A7-B942-FF489FC8241E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73518CD8-8F45-4017-9851-A73B50B6E40C}" type="pres">
      <dgm:prSet presAssocID="{82DDB14E-E5B6-4BB7-8232-FB39520BF6A0}" presName="sp" presStyleCnt="0"/>
      <dgm:spPr/>
    </dgm:pt>
    <dgm:pt modelId="{96C2E161-7F30-4FC8-92C4-7F86B2811033}" type="pres">
      <dgm:prSet presAssocID="{DA962F28-032E-4085-A834-097016EA485E}" presName="arrowAndChildren" presStyleCnt="0"/>
      <dgm:spPr/>
    </dgm:pt>
    <dgm:pt modelId="{D8000015-5668-4F4C-BB33-ECEC4FA1E57E}" type="pres">
      <dgm:prSet presAssocID="{DA962F28-032E-4085-A834-097016EA485E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B0357F7E-60D8-4E0F-83E8-C0F9E67F63FA}" type="presOf" srcId="{DA962F28-032E-4085-A834-097016EA485E}" destId="{D8000015-5668-4F4C-BB33-ECEC4FA1E57E}" srcOrd="0" destOrd="0" presId="urn:microsoft.com/office/officeart/2005/8/layout/process4"/>
    <dgm:cxn modelId="{B6398155-1CB4-4A6F-89A1-F92684BA2788}" srcId="{C58EF085-81B9-4CD8-A036-B09BE056AA29}" destId="{92C77179-CDE4-4567-B714-DAD4664FD376}" srcOrd="3" destOrd="0" parTransId="{6B0D5863-5A2B-4029-B7A5-7C730E624D8F}" sibTransId="{24A12D3C-C678-44D1-846E-4D1CBF074A25}"/>
    <dgm:cxn modelId="{A86F0624-A7FA-472D-BFAA-69DA359A3FE4}" type="presOf" srcId="{C58EF085-81B9-4CD8-A036-B09BE056AA29}" destId="{9A2E4386-C7B4-4772-B671-135186264CB7}" srcOrd="0" destOrd="0" presId="urn:microsoft.com/office/officeart/2005/8/layout/process4"/>
    <dgm:cxn modelId="{67158B3C-5519-4F9C-A84D-851B4C094EAC}" type="presOf" srcId="{9168234C-895D-45A7-B942-FF489FC8241E}" destId="{6D6C33E1-CAC8-4CF9-B579-7407866508F2}" srcOrd="0" destOrd="0" presId="urn:microsoft.com/office/officeart/2005/8/layout/process4"/>
    <dgm:cxn modelId="{7E91D9A5-0CFD-47BD-AC45-732B18C2A04A}" srcId="{C58EF085-81B9-4CD8-A036-B09BE056AA29}" destId="{2B698698-38BB-4D71-948F-9DAABC28AB84}" srcOrd="2" destOrd="0" parTransId="{8D24DC69-331B-4E98-BEF4-A2DDE1B5C11A}" sibTransId="{B853522A-8827-4FDA-983C-5755F77EF52F}"/>
    <dgm:cxn modelId="{CA210BD0-E675-4112-846D-EECC35C58416}" type="presOf" srcId="{92C77179-CDE4-4567-B714-DAD4664FD376}" destId="{32558B2B-322E-4608-8C28-8A6286D0BADE}" srcOrd="0" destOrd="0" presId="urn:microsoft.com/office/officeart/2005/8/layout/process4"/>
    <dgm:cxn modelId="{8AB5CF62-9ADA-47DA-88D0-FA81E7C81C46}" srcId="{C58EF085-81B9-4CD8-A036-B09BE056AA29}" destId="{DA962F28-032E-4085-A834-097016EA485E}" srcOrd="0" destOrd="0" parTransId="{6C4894FB-ACAF-4CCC-AD2A-9786D40849AA}" sibTransId="{82DDB14E-E5B6-4BB7-8232-FB39520BF6A0}"/>
    <dgm:cxn modelId="{F603115A-820D-40CC-90F8-DD9AE5CB51D4}" srcId="{C58EF085-81B9-4CD8-A036-B09BE056AA29}" destId="{9168234C-895D-45A7-B942-FF489FC8241E}" srcOrd="1" destOrd="0" parTransId="{4C47F728-673D-4A73-96F4-ADE6C8FF7FE6}" sibTransId="{703E0C4B-97EA-4B12-814A-33AE8B56A4A3}"/>
    <dgm:cxn modelId="{C4632727-D5EF-42C2-9B7B-5408662E4B07}" type="presOf" srcId="{2B698698-38BB-4D71-948F-9DAABC28AB84}" destId="{A6D46BC7-7F53-4DDD-AA8C-33B996932607}" srcOrd="0" destOrd="0" presId="urn:microsoft.com/office/officeart/2005/8/layout/process4"/>
    <dgm:cxn modelId="{0D01CD8B-9DFE-4F33-B90B-1DDAB1FD5A99}" type="presParOf" srcId="{9A2E4386-C7B4-4772-B671-135186264CB7}" destId="{587113F3-2BE2-4F0C-AC63-5BB0148C8E6C}" srcOrd="0" destOrd="0" presId="urn:microsoft.com/office/officeart/2005/8/layout/process4"/>
    <dgm:cxn modelId="{97AA84BA-F811-47B2-88D9-4A69DB0582D7}" type="presParOf" srcId="{587113F3-2BE2-4F0C-AC63-5BB0148C8E6C}" destId="{32558B2B-322E-4608-8C28-8A6286D0BADE}" srcOrd="0" destOrd="0" presId="urn:microsoft.com/office/officeart/2005/8/layout/process4"/>
    <dgm:cxn modelId="{88FF3B6C-70D9-41A8-AF17-E1049C0F5BF8}" type="presParOf" srcId="{9A2E4386-C7B4-4772-B671-135186264CB7}" destId="{022046CA-D4B9-4DD6-8EBE-0576AF4F74FF}" srcOrd="1" destOrd="0" presId="urn:microsoft.com/office/officeart/2005/8/layout/process4"/>
    <dgm:cxn modelId="{9E2A0661-64D6-4A76-B67D-9C7DB090D105}" type="presParOf" srcId="{9A2E4386-C7B4-4772-B671-135186264CB7}" destId="{6A0BF4B7-D6B4-494F-AC28-10F0B41B4C84}" srcOrd="2" destOrd="0" presId="urn:microsoft.com/office/officeart/2005/8/layout/process4"/>
    <dgm:cxn modelId="{B3D7A181-1BB3-4013-8537-DD71DB8E4E21}" type="presParOf" srcId="{6A0BF4B7-D6B4-494F-AC28-10F0B41B4C84}" destId="{A6D46BC7-7F53-4DDD-AA8C-33B996932607}" srcOrd="0" destOrd="0" presId="urn:microsoft.com/office/officeart/2005/8/layout/process4"/>
    <dgm:cxn modelId="{658959A7-0D49-4FAD-913E-3AB3220554E9}" type="presParOf" srcId="{9A2E4386-C7B4-4772-B671-135186264CB7}" destId="{B64CA362-7305-4C56-B523-826728ADDCFC}" srcOrd="3" destOrd="0" presId="urn:microsoft.com/office/officeart/2005/8/layout/process4"/>
    <dgm:cxn modelId="{1F02F569-63A2-49C1-8BF5-9987301EF718}" type="presParOf" srcId="{9A2E4386-C7B4-4772-B671-135186264CB7}" destId="{913A337A-05D7-4002-B2A0-DA0F943D2A16}" srcOrd="4" destOrd="0" presId="urn:microsoft.com/office/officeart/2005/8/layout/process4"/>
    <dgm:cxn modelId="{198C1FED-BE19-496F-9B69-92D8A6776F58}" type="presParOf" srcId="{913A337A-05D7-4002-B2A0-DA0F943D2A16}" destId="{6D6C33E1-CAC8-4CF9-B579-7407866508F2}" srcOrd="0" destOrd="0" presId="urn:microsoft.com/office/officeart/2005/8/layout/process4"/>
    <dgm:cxn modelId="{3CB4C1E4-2CD7-494E-84F1-CDAC7E95F8B6}" type="presParOf" srcId="{9A2E4386-C7B4-4772-B671-135186264CB7}" destId="{73518CD8-8F45-4017-9851-A73B50B6E40C}" srcOrd="5" destOrd="0" presId="urn:microsoft.com/office/officeart/2005/8/layout/process4"/>
    <dgm:cxn modelId="{D6477A26-F1E7-43D0-97B6-B147908E6BD2}" type="presParOf" srcId="{9A2E4386-C7B4-4772-B671-135186264CB7}" destId="{96C2E161-7F30-4FC8-92C4-7F86B2811033}" srcOrd="6" destOrd="0" presId="urn:microsoft.com/office/officeart/2005/8/layout/process4"/>
    <dgm:cxn modelId="{D6683B01-2BE0-4C67-BC16-4C0D1C2A7B55}" type="presParOf" srcId="{96C2E161-7F30-4FC8-92C4-7F86B2811033}" destId="{D8000015-5668-4F4C-BB33-ECEC4FA1E57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B96504-8C8A-49DA-852C-28077BFFC821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990012-729F-4866-A1FC-FF09E151B83D}">
      <dgm:prSet custT="1"/>
      <dgm:spPr/>
      <dgm:t>
        <a:bodyPr/>
        <a:lstStyle/>
        <a:p>
          <a:pPr rtl="0"/>
          <a:r>
            <a:rPr lang="ru-RU" sz="1200" b="1" i="0" baseline="0" dirty="0" smtClean="0"/>
            <a:t>1.Вместо ЕНВД: какой режим выбрать</a:t>
          </a:r>
          <a:endParaRPr lang="ru-RU" sz="1200" dirty="0"/>
        </a:p>
      </dgm:t>
    </dgm:pt>
    <dgm:pt modelId="{CB3DE314-EAA9-47A8-981F-8EF3FBF61EEB}" type="parTrans" cxnId="{161AA35D-0D2F-44B1-BBB3-443159573821}">
      <dgm:prSet/>
      <dgm:spPr/>
      <dgm:t>
        <a:bodyPr/>
        <a:lstStyle/>
        <a:p>
          <a:endParaRPr lang="ru-RU"/>
        </a:p>
      </dgm:t>
    </dgm:pt>
    <dgm:pt modelId="{CB619E1D-E85B-4495-B4FE-7463654ECB06}" type="sibTrans" cxnId="{161AA35D-0D2F-44B1-BBB3-443159573821}">
      <dgm:prSet/>
      <dgm:spPr/>
      <dgm:t>
        <a:bodyPr/>
        <a:lstStyle/>
        <a:p>
          <a:endParaRPr lang="ru-RU"/>
        </a:p>
      </dgm:t>
    </dgm:pt>
    <dgm:pt modelId="{EBD4937C-B395-4AA6-BCED-0D3C45AC8A81}">
      <dgm:prSet/>
      <dgm:spPr/>
      <dgm:t>
        <a:bodyPr/>
        <a:lstStyle/>
        <a:p>
          <a:pPr rtl="0"/>
          <a:r>
            <a:rPr lang="ru-RU" b="1" dirty="0" smtClean="0"/>
            <a:t>2.Выбор подходящего режима налогообложения</a:t>
          </a:r>
          <a:endParaRPr lang="ru-RU" dirty="0"/>
        </a:p>
      </dgm:t>
    </dgm:pt>
    <dgm:pt modelId="{32B7073B-8F89-4F0A-95DB-90F14C888F30}" type="parTrans" cxnId="{C9995909-68BF-4AD1-AD6D-D64F99E84D4B}">
      <dgm:prSet/>
      <dgm:spPr/>
      <dgm:t>
        <a:bodyPr/>
        <a:lstStyle/>
        <a:p>
          <a:endParaRPr lang="ru-RU"/>
        </a:p>
      </dgm:t>
    </dgm:pt>
    <dgm:pt modelId="{E435D5C2-D38A-40F1-AC0A-30FC188FD81D}" type="sibTrans" cxnId="{C9995909-68BF-4AD1-AD6D-D64F99E84D4B}">
      <dgm:prSet/>
      <dgm:spPr/>
      <dgm:t>
        <a:bodyPr/>
        <a:lstStyle/>
        <a:p>
          <a:endParaRPr lang="ru-RU"/>
        </a:p>
      </dgm:t>
    </dgm:pt>
    <dgm:pt modelId="{0F062E41-EBDB-4297-9EF9-97487AA531FE}">
      <dgm:prSet custT="1"/>
      <dgm:spPr/>
      <dgm:t>
        <a:bodyPr/>
        <a:lstStyle/>
        <a:p>
          <a:pPr rtl="0"/>
          <a:r>
            <a:rPr lang="ru-RU" sz="1200" dirty="0" smtClean="0"/>
            <a:t>3.Налоговый калькулятор</a:t>
          </a:r>
          <a:endParaRPr lang="ru-RU" sz="1200" dirty="0"/>
        </a:p>
      </dgm:t>
    </dgm:pt>
    <dgm:pt modelId="{2C661C80-AAF4-4231-9B22-02CC0EDAF268}" type="parTrans" cxnId="{25C7A6F9-ABDA-4240-8476-C85574AFBC5F}">
      <dgm:prSet/>
      <dgm:spPr/>
      <dgm:t>
        <a:bodyPr/>
        <a:lstStyle/>
        <a:p>
          <a:endParaRPr lang="ru-RU"/>
        </a:p>
      </dgm:t>
    </dgm:pt>
    <dgm:pt modelId="{0CF84C27-4B41-44CD-BDED-CAC969D423C5}" type="sibTrans" cxnId="{25C7A6F9-ABDA-4240-8476-C85574AFBC5F}">
      <dgm:prSet/>
      <dgm:spPr/>
      <dgm:t>
        <a:bodyPr/>
        <a:lstStyle/>
        <a:p>
          <a:endParaRPr lang="ru-RU"/>
        </a:p>
      </dgm:t>
    </dgm:pt>
    <dgm:pt modelId="{D98482A2-3489-4338-A044-24E694C464AD}" type="pres">
      <dgm:prSet presAssocID="{40B96504-8C8A-49DA-852C-28077BFFC8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45975-E545-47E4-9FE5-FC4BFC1E3EF4}" type="pres">
      <dgm:prSet presAssocID="{BF990012-729F-4866-A1FC-FF09E151B83D}" presName="Name8" presStyleCnt="0"/>
      <dgm:spPr/>
    </dgm:pt>
    <dgm:pt modelId="{613DA9E2-B5D3-41AF-8642-6B0FF684DC33}" type="pres">
      <dgm:prSet presAssocID="{BF990012-729F-4866-A1FC-FF09E151B83D}" presName="level" presStyleLbl="node1" presStyleIdx="0" presStyleCnt="3" custScaleY="62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45724-7231-426C-B7F7-6317F6E1E786}" type="pres">
      <dgm:prSet presAssocID="{BF990012-729F-4866-A1FC-FF09E151B8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5CE3D-D38D-40B4-B1F0-3876D3745FB8}" type="pres">
      <dgm:prSet presAssocID="{EBD4937C-B395-4AA6-BCED-0D3C45AC8A81}" presName="Name8" presStyleCnt="0"/>
      <dgm:spPr/>
    </dgm:pt>
    <dgm:pt modelId="{D5308787-CA55-4762-84FB-05D1868EBF3C}" type="pres">
      <dgm:prSet presAssocID="{EBD4937C-B395-4AA6-BCED-0D3C45AC8A8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1639D-D6DF-4E6B-B14E-51C209F9C68F}" type="pres">
      <dgm:prSet presAssocID="{EBD4937C-B395-4AA6-BCED-0D3C45AC8A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18DE1-B43E-4054-8E6D-479407607214}" type="pres">
      <dgm:prSet presAssocID="{0F062E41-EBDB-4297-9EF9-97487AA531FE}" presName="Name8" presStyleCnt="0"/>
      <dgm:spPr/>
    </dgm:pt>
    <dgm:pt modelId="{29766291-E046-4503-BED4-0C00C689C4D6}" type="pres">
      <dgm:prSet presAssocID="{0F062E41-EBDB-4297-9EF9-97487AA531F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01855-D52D-41D8-9AE7-22784C5ADB7E}" type="pres">
      <dgm:prSet presAssocID="{0F062E41-EBDB-4297-9EF9-97487AA531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999F9-C65F-494D-9889-02714C6D93BC}" type="presOf" srcId="{0F062E41-EBDB-4297-9EF9-97487AA531FE}" destId="{6DF01855-D52D-41D8-9AE7-22784C5ADB7E}" srcOrd="1" destOrd="0" presId="urn:microsoft.com/office/officeart/2005/8/layout/pyramid3"/>
    <dgm:cxn modelId="{6B8D82B0-E00D-49AD-8633-684C3CB970CE}" type="presOf" srcId="{BF990012-729F-4866-A1FC-FF09E151B83D}" destId="{86C45724-7231-426C-B7F7-6317F6E1E786}" srcOrd="1" destOrd="0" presId="urn:microsoft.com/office/officeart/2005/8/layout/pyramid3"/>
    <dgm:cxn modelId="{B5DC0983-CD52-48B5-8A3C-F6A8AB01E9A7}" type="presOf" srcId="{EBD4937C-B395-4AA6-BCED-0D3C45AC8A81}" destId="{D5308787-CA55-4762-84FB-05D1868EBF3C}" srcOrd="0" destOrd="0" presId="urn:microsoft.com/office/officeart/2005/8/layout/pyramid3"/>
    <dgm:cxn modelId="{F737BE5B-59C8-47F2-B049-2B8B43D117B6}" type="presOf" srcId="{EBD4937C-B395-4AA6-BCED-0D3C45AC8A81}" destId="{46F1639D-D6DF-4E6B-B14E-51C209F9C68F}" srcOrd="1" destOrd="0" presId="urn:microsoft.com/office/officeart/2005/8/layout/pyramid3"/>
    <dgm:cxn modelId="{31E8D8DE-DA44-432D-8578-A1741D9E941A}" type="presOf" srcId="{40B96504-8C8A-49DA-852C-28077BFFC821}" destId="{D98482A2-3489-4338-A044-24E694C464AD}" srcOrd="0" destOrd="0" presId="urn:microsoft.com/office/officeart/2005/8/layout/pyramid3"/>
    <dgm:cxn modelId="{25C7A6F9-ABDA-4240-8476-C85574AFBC5F}" srcId="{40B96504-8C8A-49DA-852C-28077BFFC821}" destId="{0F062E41-EBDB-4297-9EF9-97487AA531FE}" srcOrd="2" destOrd="0" parTransId="{2C661C80-AAF4-4231-9B22-02CC0EDAF268}" sibTransId="{0CF84C27-4B41-44CD-BDED-CAC969D423C5}"/>
    <dgm:cxn modelId="{4A843374-F7D7-41C4-B596-79A7BDF87FAA}" type="presOf" srcId="{BF990012-729F-4866-A1FC-FF09E151B83D}" destId="{613DA9E2-B5D3-41AF-8642-6B0FF684DC33}" srcOrd="0" destOrd="0" presId="urn:microsoft.com/office/officeart/2005/8/layout/pyramid3"/>
    <dgm:cxn modelId="{CD5A7E16-BCC0-482A-81B7-A39E28A5374E}" type="presOf" srcId="{0F062E41-EBDB-4297-9EF9-97487AA531FE}" destId="{29766291-E046-4503-BED4-0C00C689C4D6}" srcOrd="0" destOrd="0" presId="urn:microsoft.com/office/officeart/2005/8/layout/pyramid3"/>
    <dgm:cxn modelId="{C9995909-68BF-4AD1-AD6D-D64F99E84D4B}" srcId="{40B96504-8C8A-49DA-852C-28077BFFC821}" destId="{EBD4937C-B395-4AA6-BCED-0D3C45AC8A81}" srcOrd="1" destOrd="0" parTransId="{32B7073B-8F89-4F0A-95DB-90F14C888F30}" sibTransId="{E435D5C2-D38A-40F1-AC0A-30FC188FD81D}"/>
    <dgm:cxn modelId="{161AA35D-0D2F-44B1-BBB3-443159573821}" srcId="{40B96504-8C8A-49DA-852C-28077BFFC821}" destId="{BF990012-729F-4866-A1FC-FF09E151B83D}" srcOrd="0" destOrd="0" parTransId="{CB3DE314-EAA9-47A8-981F-8EF3FBF61EEB}" sibTransId="{CB619E1D-E85B-4495-B4FE-7463654ECB06}"/>
    <dgm:cxn modelId="{573318B9-ABE8-4A33-8CC2-1F0D442CBA35}" type="presParOf" srcId="{D98482A2-3489-4338-A044-24E694C464AD}" destId="{A0D45975-E545-47E4-9FE5-FC4BFC1E3EF4}" srcOrd="0" destOrd="0" presId="urn:microsoft.com/office/officeart/2005/8/layout/pyramid3"/>
    <dgm:cxn modelId="{6EE29DE8-6FA2-496C-A2EB-84FD994DBD9F}" type="presParOf" srcId="{A0D45975-E545-47E4-9FE5-FC4BFC1E3EF4}" destId="{613DA9E2-B5D3-41AF-8642-6B0FF684DC33}" srcOrd="0" destOrd="0" presId="urn:microsoft.com/office/officeart/2005/8/layout/pyramid3"/>
    <dgm:cxn modelId="{E2546FF4-F4D4-4F30-989E-691B928BB109}" type="presParOf" srcId="{A0D45975-E545-47E4-9FE5-FC4BFC1E3EF4}" destId="{86C45724-7231-426C-B7F7-6317F6E1E786}" srcOrd="1" destOrd="0" presId="urn:microsoft.com/office/officeart/2005/8/layout/pyramid3"/>
    <dgm:cxn modelId="{F3BC200A-78A0-4833-B9B7-8A676E7F94B7}" type="presParOf" srcId="{D98482A2-3489-4338-A044-24E694C464AD}" destId="{5E35CE3D-D38D-40B4-B1F0-3876D3745FB8}" srcOrd="1" destOrd="0" presId="urn:microsoft.com/office/officeart/2005/8/layout/pyramid3"/>
    <dgm:cxn modelId="{46042830-A6FF-4B65-949A-7CBF55FF86F8}" type="presParOf" srcId="{5E35CE3D-D38D-40B4-B1F0-3876D3745FB8}" destId="{D5308787-CA55-4762-84FB-05D1868EBF3C}" srcOrd="0" destOrd="0" presId="urn:microsoft.com/office/officeart/2005/8/layout/pyramid3"/>
    <dgm:cxn modelId="{85BE491D-C79A-487E-BE13-21105B0E56FD}" type="presParOf" srcId="{5E35CE3D-D38D-40B4-B1F0-3876D3745FB8}" destId="{46F1639D-D6DF-4E6B-B14E-51C209F9C68F}" srcOrd="1" destOrd="0" presId="urn:microsoft.com/office/officeart/2005/8/layout/pyramid3"/>
    <dgm:cxn modelId="{432174A7-86C8-48B8-8AC4-267B6F0AD576}" type="presParOf" srcId="{D98482A2-3489-4338-A044-24E694C464AD}" destId="{BE318DE1-B43E-4054-8E6D-479407607214}" srcOrd="2" destOrd="0" presId="urn:microsoft.com/office/officeart/2005/8/layout/pyramid3"/>
    <dgm:cxn modelId="{014A4EDD-40E8-4A93-BA57-B31A14FBA0A5}" type="presParOf" srcId="{BE318DE1-B43E-4054-8E6D-479407607214}" destId="{29766291-E046-4503-BED4-0C00C689C4D6}" srcOrd="0" destOrd="0" presId="urn:microsoft.com/office/officeart/2005/8/layout/pyramid3"/>
    <dgm:cxn modelId="{C6788235-0627-4D1B-90E4-BCBD89EEDF9C}" type="presParOf" srcId="{BE318DE1-B43E-4054-8E6D-479407607214}" destId="{6DF01855-D52D-41D8-9AE7-22784C5ADB7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6278D3-3324-4988-86DA-67EDEE1EDF7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87E1E-85F6-40F2-B775-E8F9D9309A85}">
      <dgm:prSet custT="1"/>
      <dgm:spPr/>
      <dgm:t>
        <a:bodyPr/>
        <a:lstStyle/>
        <a:p>
          <a:pPr rtl="0"/>
          <a:r>
            <a:rPr lang="ru-RU" sz="1600" b="1" i="0" baseline="0" dirty="0" smtClean="0"/>
            <a:t> «Доходы»</a:t>
          </a:r>
          <a:endParaRPr lang="ru-RU" sz="1600" dirty="0"/>
        </a:p>
      </dgm:t>
    </dgm:pt>
    <dgm:pt modelId="{0D443B26-427E-4DE4-B1E1-3423445EA225}" type="parTrans" cxnId="{DFB14A68-C5BF-4B54-B224-969A4DB39156}">
      <dgm:prSet/>
      <dgm:spPr/>
      <dgm:t>
        <a:bodyPr/>
        <a:lstStyle/>
        <a:p>
          <a:endParaRPr lang="ru-RU"/>
        </a:p>
      </dgm:t>
    </dgm:pt>
    <dgm:pt modelId="{20229E39-8D9F-4288-AF3D-7EC47625A51A}" type="sibTrans" cxnId="{DFB14A68-C5BF-4B54-B224-969A4DB39156}">
      <dgm:prSet/>
      <dgm:spPr/>
      <dgm:t>
        <a:bodyPr/>
        <a:lstStyle/>
        <a:p>
          <a:endParaRPr lang="ru-RU"/>
        </a:p>
      </dgm:t>
    </dgm:pt>
    <dgm:pt modelId="{BEB1CB54-135C-4189-BEA9-2790FCE4982D}">
      <dgm:prSet custT="1"/>
      <dgm:spPr/>
      <dgm:t>
        <a:bodyPr/>
        <a:lstStyle/>
        <a:p>
          <a:pPr rtl="0"/>
          <a:r>
            <a:rPr lang="ru-RU" sz="1400" b="1" dirty="0" smtClean="0"/>
            <a:t>1%</a:t>
          </a:r>
          <a:endParaRPr lang="ru-RU" sz="1400" dirty="0"/>
        </a:p>
      </dgm:t>
    </dgm:pt>
    <dgm:pt modelId="{562608FD-29CD-4CDC-AAAC-EF81EAFCE87F}" type="parTrans" cxnId="{71EE9A10-10A7-4C7C-96AA-7A93041D5341}">
      <dgm:prSet/>
      <dgm:spPr/>
      <dgm:t>
        <a:bodyPr/>
        <a:lstStyle/>
        <a:p>
          <a:endParaRPr lang="ru-RU"/>
        </a:p>
      </dgm:t>
    </dgm:pt>
    <dgm:pt modelId="{165F04A0-E708-43E3-B75B-67FB27F86913}" type="sibTrans" cxnId="{71EE9A10-10A7-4C7C-96AA-7A93041D5341}">
      <dgm:prSet/>
      <dgm:spPr/>
      <dgm:t>
        <a:bodyPr/>
        <a:lstStyle/>
        <a:p>
          <a:endParaRPr lang="ru-RU"/>
        </a:p>
      </dgm:t>
    </dgm:pt>
    <dgm:pt modelId="{B7497E5B-D3F5-4511-9802-6FE6A02EDE9C}">
      <dgm:prSet custT="1"/>
      <dgm:spPr/>
      <dgm:t>
        <a:bodyPr/>
        <a:lstStyle/>
        <a:p>
          <a:pPr rtl="0"/>
          <a:r>
            <a:rPr lang="ru-RU" sz="1600" b="1" i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8%</a:t>
          </a:r>
          <a:r>
            <a:rPr lang="ru-RU" sz="1400" b="1" i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i="0" baseline="0" dirty="0" smtClean="0"/>
            <a:t>при превышении переходных пороговых значений</a:t>
          </a:r>
          <a:r>
            <a:rPr lang="en-US" sz="1400" b="1" i="0" baseline="0" dirty="0" smtClean="0"/>
            <a:t> </a:t>
          </a:r>
          <a:r>
            <a:rPr lang="ru-RU" sz="1400" b="1" i="0" baseline="0" dirty="0" smtClean="0">
              <a:solidFill>
                <a:srgbClr val="FF0000"/>
              </a:solidFill>
            </a:rPr>
            <a:t>*</a:t>
          </a:r>
          <a:endParaRPr lang="ru-RU" sz="1400" b="1" i="0" baseline="0" dirty="0">
            <a:solidFill>
              <a:srgbClr val="FF0000"/>
            </a:solidFill>
          </a:endParaRPr>
        </a:p>
      </dgm:t>
    </dgm:pt>
    <dgm:pt modelId="{A8B7B554-94CA-406E-83BF-9177398690B0}" type="parTrans" cxnId="{E3A87C3C-DDA5-4977-862E-54FA5A78D7C7}">
      <dgm:prSet/>
      <dgm:spPr/>
      <dgm:t>
        <a:bodyPr/>
        <a:lstStyle/>
        <a:p>
          <a:endParaRPr lang="ru-RU"/>
        </a:p>
      </dgm:t>
    </dgm:pt>
    <dgm:pt modelId="{CD0D770F-AE74-4CCD-A4DA-2A1E88F36E34}" type="sibTrans" cxnId="{E3A87C3C-DDA5-4977-862E-54FA5A78D7C7}">
      <dgm:prSet/>
      <dgm:spPr/>
      <dgm:t>
        <a:bodyPr/>
        <a:lstStyle/>
        <a:p>
          <a:endParaRPr lang="ru-RU"/>
        </a:p>
      </dgm:t>
    </dgm:pt>
    <dgm:pt modelId="{F39057C6-C8F8-4835-9669-1FE3C65430FE}" type="pres">
      <dgm:prSet presAssocID="{6C6278D3-3324-4988-86DA-67EDEE1EDF7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687E52-FB5E-4612-AB1A-74BE4795DA9E}" type="pres">
      <dgm:prSet presAssocID="{6C6278D3-3324-4988-86DA-67EDEE1EDF7F}" presName="arrow" presStyleLbl="bgShp" presStyleIdx="0" presStyleCnt="1"/>
      <dgm:spPr/>
      <dgm:t>
        <a:bodyPr/>
        <a:lstStyle/>
        <a:p>
          <a:endParaRPr lang="ru-RU"/>
        </a:p>
      </dgm:t>
    </dgm:pt>
    <dgm:pt modelId="{27FB1472-719E-4744-8D96-E8E6C6AE5BDC}" type="pres">
      <dgm:prSet presAssocID="{6C6278D3-3324-4988-86DA-67EDEE1EDF7F}" presName="linearProcess" presStyleCnt="0"/>
      <dgm:spPr/>
    </dgm:pt>
    <dgm:pt modelId="{8BEF675D-B8DE-47DA-9A62-2444EAAC85D2}" type="pres">
      <dgm:prSet presAssocID="{2BE87E1E-85F6-40F2-B775-E8F9D9309A85}" presName="textNode" presStyleLbl="node1" presStyleIdx="0" presStyleCnt="3" custScaleX="82395" custScaleY="101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84CF3-5801-4555-80D4-9E584007FE8D}" type="pres">
      <dgm:prSet presAssocID="{20229E39-8D9F-4288-AF3D-7EC47625A51A}" presName="sibTrans" presStyleCnt="0"/>
      <dgm:spPr/>
    </dgm:pt>
    <dgm:pt modelId="{F6BB6602-BEAC-4FEF-8305-BD0E48AC7890}" type="pres">
      <dgm:prSet presAssocID="{BEB1CB54-135C-4189-BEA9-2790FCE4982D}" presName="textNode" presStyleLbl="node1" presStyleIdx="1" presStyleCnt="3" custScaleX="39472" custLinFactNeighborX="-33566" custLinFactNeighborY="-1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669FF-31DB-4A85-A223-83DCDAD205A8}" type="pres">
      <dgm:prSet presAssocID="{165F04A0-E708-43E3-B75B-67FB27F86913}" presName="sibTrans" presStyleCnt="0"/>
      <dgm:spPr/>
    </dgm:pt>
    <dgm:pt modelId="{AA688F12-665E-4FBA-8AD0-2292A061365A}" type="pres">
      <dgm:prSet presAssocID="{B7497E5B-D3F5-4511-9802-6FE6A02EDE9C}" presName="textNode" presStyleLbl="node1" presStyleIdx="2" presStyleCnt="3" custScaleX="115812" custScaleY="104792" custLinFactNeighborX="-99351" custLinFactNeighborY="-1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87C3C-DDA5-4977-862E-54FA5A78D7C7}" srcId="{6C6278D3-3324-4988-86DA-67EDEE1EDF7F}" destId="{B7497E5B-D3F5-4511-9802-6FE6A02EDE9C}" srcOrd="2" destOrd="0" parTransId="{A8B7B554-94CA-406E-83BF-9177398690B0}" sibTransId="{CD0D770F-AE74-4CCD-A4DA-2A1E88F36E34}"/>
    <dgm:cxn modelId="{85BCD9C1-E5B8-4E3E-AA17-EFE3067462BC}" type="presOf" srcId="{B7497E5B-D3F5-4511-9802-6FE6A02EDE9C}" destId="{AA688F12-665E-4FBA-8AD0-2292A061365A}" srcOrd="0" destOrd="0" presId="urn:microsoft.com/office/officeart/2005/8/layout/hProcess9"/>
    <dgm:cxn modelId="{51AB45C6-1814-4451-B8DD-1C2A00BF3117}" type="presOf" srcId="{2BE87E1E-85F6-40F2-B775-E8F9D9309A85}" destId="{8BEF675D-B8DE-47DA-9A62-2444EAAC85D2}" srcOrd="0" destOrd="0" presId="urn:microsoft.com/office/officeart/2005/8/layout/hProcess9"/>
    <dgm:cxn modelId="{71EE9A10-10A7-4C7C-96AA-7A93041D5341}" srcId="{6C6278D3-3324-4988-86DA-67EDEE1EDF7F}" destId="{BEB1CB54-135C-4189-BEA9-2790FCE4982D}" srcOrd="1" destOrd="0" parTransId="{562608FD-29CD-4CDC-AAAC-EF81EAFCE87F}" sibTransId="{165F04A0-E708-43E3-B75B-67FB27F86913}"/>
    <dgm:cxn modelId="{D0BF8F5E-FA41-47E1-A22C-C0148662FD66}" type="presOf" srcId="{BEB1CB54-135C-4189-BEA9-2790FCE4982D}" destId="{F6BB6602-BEAC-4FEF-8305-BD0E48AC7890}" srcOrd="0" destOrd="0" presId="urn:microsoft.com/office/officeart/2005/8/layout/hProcess9"/>
    <dgm:cxn modelId="{B863880A-E8BD-463D-ACF3-10B12300DCEF}" type="presOf" srcId="{6C6278D3-3324-4988-86DA-67EDEE1EDF7F}" destId="{F39057C6-C8F8-4835-9669-1FE3C65430FE}" srcOrd="0" destOrd="0" presId="urn:microsoft.com/office/officeart/2005/8/layout/hProcess9"/>
    <dgm:cxn modelId="{DFB14A68-C5BF-4B54-B224-969A4DB39156}" srcId="{6C6278D3-3324-4988-86DA-67EDEE1EDF7F}" destId="{2BE87E1E-85F6-40F2-B775-E8F9D9309A85}" srcOrd="0" destOrd="0" parTransId="{0D443B26-427E-4DE4-B1E1-3423445EA225}" sibTransId="{20229E39-8D9F-4288-AF3D-7EC47625A51A}"/>
    <dgm:cxn modelId="{0DD0A3DB-7CAE-4D54-960B-5F9F68DC854B}" type="presParOf" srcId="{F39057C6-C8F8-4835-9669-1FE3C65430FE}" destId="{94687E52-FB5E-4612-AB1A-74BE4795DA9E}" srcOrd="0" destOrd="0" presId="urn:microsoft.com/office/officeart/2005/8/layout/hProcess9"/>
    <dgm:cxn modelId="{0C9389EF-E14D-4E1F-A35A-B68AE3CD35EC}" type="presParOf" srcId="{F39057C6-C8F8-4835-9669-1FE3C65430FE}" destId="{27FB1472-719E-4744-8D96-E8E6C6AE5BDC}" srcOrd="1" destOrd="0" presId="urn:microsoft.com/office/officeart/2005/8/layout/hProcess9"/>
    <dgm:cxn modelId="{FAA158E2-3DEC-40EF-8873-E0BF82DA1023}" type="presParOf" srcId="{27FB1472-719E-4744-8D96-E8E6C6AE5BDC}" destId="{8BEF675D-B8DE-47DA-9A62-2444EAAC85D2}" srcOrd="0" destOrd="0" presId="urn:microsoft.com/office/officeart/2005/8/layout/hProcess9"/>
    <dgm:cxn modelId="{E59D9EDC-CAF3-4693-831B-1E203A194509}" type="presParOf" srcId="{27FB1472-719E-4744-8D96-E8E6C6AE5BDC}" destId="{EF384CF3-5801-4555-80D4-9E584007FE8D}" srcOrd="1" destOrd="0" presId="urn:microsoft.com/office/officeart/2005/8/layout/hProcess9"/>
    <dgm:cxn modelId="{4CD9DF79-B166-4EAD-B6A2-5A6A7FED744C}" type="presParOf" srcId="{27FB1472-719E-4744-8D96-E8E6C6AE5BDC}" destId="{F6BB6602-BEAC-4FEF-8305-BD0E48AC7890}" srcOrd="2" destOrd="0" presId="urn:microsoft.com/office/officeart/2005/8/layout/hProcess9"/>
    <dgm:cxn modelId="{170BD183-481F-49F9-88AB-B51159525834}" type="presParOf" srcId="{27FB1472-719E-4744-8D96-E8E6C6AE5BDC}" destId="{95E669FF-31DB-4A85-A223-83DCDAD205A8}" srcOrd="3" destOrd="0" presId="urn:microsoft.com/office/officeart/2005/8/layout/hProcess9"/>
    <dgm:cxn modelId="{E6C762DF-7E94-4F50-8EBC-4E0DDC00772E}" type="presParOf" srcId="{27FB1472-719E-4744-8D96-E8E6C6AE5BDC}" destId="{AA688F12-665E-4FBA-8AD0-2292A061365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C6278D3-3324-4988-86DA-67EDEE1EDF7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87E1E-85F6-40F2-B775-E8F9D9309A85}">
      <dgm:prSet custT="1"/>
      <dgm:spPr/>
      <dgm:t>
        <a:bodyPr/>
        <a:lstStyle/>
        <a:p>
          <a:pPr rtl="0"/>
          <a:r>
            <a:rPr lang="ru-RU" sz="1600" b="1" i="0" baseline="0" dirty="0" smtClean="0"/>
            <a:t> «Доходы-расходы»</a:t>
          </a:r>
          <a:endParaRPr lang="ru-RU" sz="1600" dirty="0"/>
        </a:p>
      </dgm:t>
    </dgm:pt>
    <dgm:pt modelId="{0D443B26-427E-4DE4-B1E1-3423445EA225}" type="parTrans" cxnId="{DFB14A68-C5BF-4B54-B224-969A4DB39156}">
      <dgm:prSet/>
      <dgm:spPr/>
      <dgm:t>
        <a:bodyPr/>
        <a:lstStyle/>
        <a:p>
          <a:endParaRPr lang="ru-RU" sz="1600"/>
        </a:p>
      </dgm:t>
    </dgm:pt>
    <dgm:pt modelId="{20229E39-8D9F-4288-AF3D-7EC47625A51A}" type="sibTrans" cxnId="{DFB14A68-C5BF-4B54-B224-969A4DB39156}">
      <dgm:prSet/>
      <dgm:spPr/>
      <dgm:t>
        <a:bodyPr/>
        <a:lstStyle/>
        <a:p>
          <a:endParaRPr lang="ru-RU" sz="1600"/>
        </a:p>
      </dgm:t>
    </dgm:pt>
    <dgm:pt modelId="{BEB1CB54-135C-4189-BEA9-2790FCE4982D}">
      <dgm:prSet custT="1"/>
      <dgm:spPr/>
      <dgm:t>
        <a:bodyPr/>
        <a:lstStyle/>
        <a:p>
          <a:pPr rtl="0"/>
          <a:r>
            <a:rPr lang="ru-RU" sz="1600" b="1" dirty="0" smtClean="0"/>
            <a:t>5%</a:t>
          </a:r>
          <a:endParaRPr lang="ru-RU" sz="1600" dirty="0"/>
        </a:p>
      </dgm:t>
    </dgm:pt>
    <dgm:pt modelId="{562608FD-29CD-4CDC-AAAC-EF81EAFCE87F}" type="parTrans" cxnId="{71EE9A10-10A7-4C7C-96AA-7A93041D5341}">
      <dgm:prSet/>
      <dgm:spPr/>
      <dgm:t>
        <a:bodyPr/>
        <a:lstStyle/>
        <a:p>
          <a:endParaRPr lang="ru-RU" sz="1600"/>
        </a:p>
      </dgm:t>
    </dgm:pt>
    <dgm:pt modelId="{165F04A0-E708-43E3-B75B-67FB27F86913}" type="sibTrans" cxnId="{71EE9A10-10A7-4C7C-96AA-7A93041D5341}">
      <dgm:prSet/>
      <dgm:spPr/>
      <dgm:t>
        <a:bodyPr/>
        <a:lstStyle/>
        <a:p>
          <a:endParaRPr lang="ru-RU" sz="1600"/>
        </a:p>
      </dgm:t>
    </dgm:pt>
    <dgm:pt modelId="{B7497E5B-D3F5-4511-9802-6FE6A02EDE9C}">
      <dgm:prSet custT="1"/>
      <dgm:spPr/>
      <dgm:t>
        <a:bodyPr/>
        <a:lstStyle/>
        <a:p>
          <a:pPr rtl="0"/>
          <a:r>
            <a:rPr lang="ru-RU" sz="1600" b="1" i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20% </a:t>
          </a:r>
          <a:r>
            <a:rPr lang="ru-RU" sz="1600" b="1" i="0" baseline="0" dirty="0" smtClean="0"/>
            <a:t>при превышении переходных пороговых значений</a:t>
          </a:r>
          <a:r>
            <a:rPr lang="ru-RU" sz="1600" b="1" i="0" baseline="0" dirty="0" smtClean="0">
              <a:solidFill>
                <a:srgbClr val="FF0000"/>
              </a:solidFill>
            </a:rPr>
            <a:t>*</a:t>
          </a:r>
          <a:endParaRPr lang="ru-RU" sz="1600" dirty="0"/>
        </a:p>
      </dgm:t>
    </dgm:pt>
    <dgm:pt modelId="{A8B7B554-94CA-406E-83BF-9177398690B0}" type="parTrans" cxnId="{E3A87C3C-DDA5-4977-862E-54FA5A78D7C7}">
      <dgm:prSet/>
      <dgm:spPr/>
      <dgm:t>
        <a:bodyPr/>
        <a:lstStyle/>
        <a:p>
          <a:endParaRPr lang="ru-RU" sz="1600"/>
        </a:p>
      </dgm:t>
    </dgm:pt>
    <dgm:pt modelId="{CD0D770F-AE74-4CCD-A4DA-2A1E88F36E34}" type="sibTrans" cxnId="{E3A87C3C-DDA5-4977-862E-54FA5A78D7C7}">
      <dgm:prSet/>
      <dgm:spPr/>
      <dgm:t>
        <a:bodyPr/>
        <a:lstStyle/>
        <a:p>
          <a:endParaRPr lang="ru-RU" sz="1600"/>
        </a:p>
      </dgm:t>
    </dgm:pt>
    <dgm:pt modelId="{F39057C6-C8F8-4835-9669-1FE3C65430FE}" type="pres">
      <dgm:prSet presAssocID="{6C6278D3-3324-4988-86DA-67EDEE1EDF7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687E52-FB5E-4612-AB1A-74BE4795DA9E}" type="pres">
      <dgm:prSet presAssocID="{6C6278D3-3324-4988-86DA-67EDEE1EDF7F}" presName="arrow" presStyleLbl="bgShp" presStyleIdx="0" presStyleCnt="1" custScaleX="100602" custScaleY="92960"/>
      <dgm:spPr/>
      <dgm:t>
        <a:bodyPr/>
        <a:lstStyle/>
        <a:p>
          <a:endParaRPr lang="ru-RU"/>
        </a:p>
      </dgm:t>
    </dgm:pt>
    <dgm:pt modelId="{27FB1472-719E-4744-8D96-E8E6C6AE5BDC}" type="pres">
      <dgm:prSet presAssocID="{6C6278D3-3324-4988-86DA-67EDEE1EDF7F}" presName="linearProcess" presStyleCnt="0"/>
      <dgm:spPr/>
    </dgm:pt>
    <dgm:pt modelId="{8BEF675D-B8DE-47DA-9A62-2444EAAC85D2}" type="pres">
      <dgm:prSet presAssocID="{2BE87E1E-85F6-40F2-B775-E8F9D9309A85}" presName="textNode" presStyleLbl="node1" presStyleIdx="0" presStyleCnt="3" custScaleX="84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84CF3-5801-4555-80D4-9E584007FE8D}" type="pres">
      <dgm:prSet presAssocID="{20229E39-8D9F-4288-AF3D-7EC47625A51A}" presName="sibTrans" presStyleCnt="0"/>
      <dgm:spPr/>
    </dgm:pt>
    <dgm:pt modelId="{F6BB6602-BEAC-4FEF-8305-BD0E48AC7890}" type="pres">
      <dgm:prSet presAssocID="{BEB1CB54-135C-4189-BEA9-2790FCE4982D}" presName="textNode" presStyleLbl="node1" presStyleIdx="1" presStyleCnt="3" custScaleX="36692" custLinFactNeighborX="-35554" custLinFactNeighborY="-1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669FF-31DB-4A85-A223-83DCDAD205A8}" type="pres">
      <dgm:prSet presAssocID="{165F04A0-E708-43E3-B75B-67FB27F86913}" presName="sibTrans" presStyleCnt="0"/>
      <dgm:spPr/>
    </dgm:pt>
    <dgm:pt modelId="{AA688F12-665E-4FBA-8AD0-2292A061365A}" type="pres">
      <dgm:prSet presAssocID="{B7497E5B-D3F5-4511-9802-6FE6A02EDE9C}" presName="textNode" presStyleLbl="node1" presStyleIdx="2" presStyleCnt="3" custLinFactNeighborX="-80379" custLinFactNeighborY="-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8666F-92C2-4ED2-AECD-45C9656E83D4}" type="presOf" srcId="{6C6278D3-3324-4988-86DA-67EDEE1EDF7F}" destId="{F39057C6-C8F8-4835-9669-1FE3C65430FE}" srcOrd="0" destOrd="0" presId="urn:microsoft.com/office/officeart/2005/8/layout/hProcess9"/>
    <dgm:cxn modelId="{E3A87C3C-DDA5-4977-862E-54FA5A78D7C7}" srcId="{6C6278D3-3324-4988-86DA-67EDEE1EDF7F}" destId="{B7497E5B-D3F5-4511-9802-6FE6A02EDE9C}" srcOrd="2" destOrd="0" parTransId="{A8B7B554-94CA-406E-83BF-9177398690B0}" sibTransId="{CD0D770F-AE74-4CCD-A4DA-2A1E88F36E34}"/>
    <dgm:cxn modelId="{71EE9A10-10A7-4C7C-96AA-7A93041D5341}" srcId="{6C6278D3-3324-4988-86DA-67EDEE1EDF7F}" destId="{BEB1CB54-135C-4189-BEA9-2790FCE4982D}" srcOrd="1" destOrd="0" parTransId="{562608FD-29CD-4CDC-AAAC-EF81EAFCE87F}" sibTransId="{165F04A0-E708-43E3-B75B-67FB27F86913}"/>
    <dgm:cxn modelId="{DFB14A68-C5BF-4B54-B224-969A4DB39156}" srcId="{6C6278D3-3324-4988-86DA-67EDEE1EDF7F}" destId="{2BE87E1E-85F6-40F2-B775-E8F9D9309A85}" srcOrd="0" destOrd="0" parTransId="{0D443B26-427E-4DE4-B1E1-3423445EA225}" sibTransId="{20229E39-8D9F-4288-AF3D-7EC47625A51A}"/>
    <dgm:cxn modelId="{5B574DAA-2AEE-419B-9BA8-4F85A090CF7C}" type="presOf" srcId="{B7497E5B-D3F5-4511-9802-6FE6A02EDE9C}" destId="{AA688F12-665E-4FBA-8AD0-2292A061365A}" srcOrd="0" destOrd="0" presId="urn:microsoft.com/office/officeart/2005/8/layout/hProcess9"/>
    <dgm:cxn modelId="{0B6D4ED5-2D7D-40A7-B273-51B8AAE608CB}" type="presOf" srcId="{BEB1CB54-135C-4189-BEA9-2790FCE4982D}" destId="{F6BB6602-BEAC-4FEF-8305-BD0E48AC7890}" srcOrd="0" destOrd="0" presId="urn:microsoft.com/office/officeart/2005/8/layout/hProcess9"/>
    <dgm:cxn modelId="{BD1457F1-0B8A-4CBB-950D-C2CA64CF9F39}" type="presOf" srcId="{2BE87E1E-85F6-40F2-B775-E8F9D9309A85}" destId="{8BEF675D-B8DE-47DA-9A62-2444EAAC85D2}" srcOrd="0" destOrd="0" presId="urn:microsoft.com/office/officeart/2005/8/layout/hProcess9"/>
    <dgm:cxn modelId="{C57D09F6-3A9C-468A-AE74-368A93D888AB}" type="presParOf" srcId="{F39057C6-C8F8-4835-9669-1FE3C65430FE}" destId="{94687E52-FB5E-4612-AB1A-74BE4795DA9E}" srcOrd="0" destOrd="0" presId="urn:microsoft.com/office/officeart/2005/8/layout/hProcess9"/>
    <dgm:cxn modelId="{4C35E701-856E-4AF5-8431-3EC6C63E7A25}" type="presParOf" srcId="{F39057C6-C8F8-4835-9669-1FE3C65430FE}" destId="{27FB1472-719E-4744-8D96-E8E6C6AE5BDC}" srcOrd="1" destOrd="0" presId="urn:microsoft.com/office/officeart/2005/8/layout/hProcess9"/>
    <dgm:cxn modelId="{A6E66C18-4D01-4CA2-B63F-355C94CBCB5D}" type="presParOf" srcId="{27FB1472-719E-4744-8D96-E8E6C6AE5BDC}" destId="{8BEF675D-B8DE-47DA-9A62-2444EAAC85D2}" srcOrd="0" destOrd="0" presId="urn:microsoft.com/office/officeart/2005/8/layout/hProcess9"/>
    <dgm:cxn modelId="{F0825AB2-E227-4173-96BC-DA37B13EA92D}" type="presParOf" srcId="{27FB1472-719E-4744-8D96-E8E6C6AE5BDC}" destId="{EF384CF3-5801-4555-80D4-9E584007FE8D}" srcOrd="1" destOrd="0" presId="urn:microsoft.com/office/officeart/2005/8/layout/hProcess9"/>
    <dgm:cxn modelId="{059455EA-27B1-4638-99B1-6F84A298C310}" type="presParOf" srcId="{27FB1472-719E-4744-8D96-E8E6C6AE5BDC}" destId="{F6BB6602-BEAC-4FEF-8305-BD0E48AC7890}" srcOrd="2" destOrd="0" presId="urn:microsoft.com/office/officeart/2005/8/layout/hProcess9"/>
    <dgm:cxn modelId="{EB9CD235-699A-43ED-B1B9-6315E1CA632C}" type="presParOf" srcId="{27FB1472-719E-4744-8D96-E8E6C6AE5BDC}" destId="{95E669FF-31DB-4A85-A223-83DCDAD205A8}" srcOrd="3" destOrd="0" presId="urn:microsoft.com/office/officeart/2005/8/layout/hProcess9"/>
    <dgm:cxn modelId="{40B51426-5335-42D2-B226-8A25F4951219}" type="presParOf" srcId="{27FB1472-719E-4744-8D96-E8E6C6AE5BDC}" destId="{AA688F12-665E-4FBA-8AD0-2292A061365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B804F2-DEE9-48F9-B0FD-A73DD38339D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73861-2FA9-423E-937C-0B0BE42537F4}">
      <dgm:prSet/>
      <dgm:spPr/>
      <dgm:t>
        <a:bodyPr/>
        <a:lstStyle/>
        <a:p>
          <a:pPr rtl="0"/>
          <a:r>
            <a:rPr lang="ru-RU" dirty="0" smtClean="0"/>
            <a:t>Для перехода на </a:t>
          </a:r>
          <a:r>
            <a:rPr lang="ru-RU" dirty="0" err="1" smtClean="0"/>
            <a:t>УСН</a:t>
          </a:r>
          <a:r>
            <a:rPr lang="ru-RU" dirty="0" smtClean="0"/>
            <a:t> необходимо подать до 31.12.2020 уведомление (форма 26.2-1);</a:t>
          </a:r>
          <a:endParaRPr lang="ru-RU" dirty="0"/>
        </a:p>
      </dgm:t>
    </dgm:pt>
    <dgm:pt modelId="{C85FF1CE-C1BB-491A-B8C6-0A92C110AF23}" type="parTrans" cxnId="{63EAA445-C9FB-4A1F-B900-A4FFDAC561BB}">
      <dgm:prSet/>
      <dgm:spPr/>
      <dgm:t>
        <a:bodyPr/>
        <a:lstStyle/>
        <a:p>
          <a:endParaRPr lang="ru-RU"/>
        </a:p>
      </dgm:t>
    </dgm:pt>
    <dgm:pt modelId="{140D2232-280F-4E72-B983-6C2709ACCDE8}" type="sibTrans" cxnId="{63EAA445-C9FB-4A1F-B900-A4FFDAC561BB}">
      <dgm:prSet/>
      <dgm:spPr/>
      <dgm:t>
        <a:bodyPr/>
        <a:lstStyle/>
        <a:p>
          <a:endParaRPr lang="ru-RU"/>
        </a:p>
      </dgm:t>
    </dgm:pt>
    <dgm:pt modelId="{6040886A-DDCD-42CF-A136-A09335A36DE6}">
      <dgm:prSet/>
      <dgm:spPr/>
      <dgm:t>
        <a:bodyPr/>
        <a:lstStyle/>
        <a:p>
          <a:pPr rtl="0"/>
          <a:r>
            <a:rPr lang="ru-RU" smtClean="0"/>
            <a:t>Выбрать объект («Доходы», или «Доходы- расходы»), может быть изменен до 31 декабря</a:t>
          </a:r>
          <a:endParaRPr lang="ru-RU"/>
        </a:p>
      </dgm:t>
    </dgm:pt>
    <dgm:pt modelId="{B0B0D655-9039-44CD-B512-AEF49501CE4A}" type="parTrans" cxnId="{B6864BC1-1577-423D-B0F5-A1C62F8CBDB8}">
      <dgm:prSet/>
      <dgm:spPr/>
      <dgm:t>
        <a:bodyPr/>
        <a:lstStyle/>
        <a:p>
          <a:endParaRPr lang="ru-RU"/>
        </a:p>
      </dgm:t>
    </dgm:pt>
    <dgm:pt modelId="{EAD325AC-55D7-4021-ACA8-EB1C8D48130D}" type="sibTrans" cxnId="{B6864BC1-1577-423D-B0F5-A1C62F8CBDB8}">
      <dgm:prSet/>
      <dgm:spPr/>
      <dgm:t>
        <a:bodyPr/>
        <a:lstStyle/>
        <a:p>
          <a:endParaRPr lang="ru-RU"/>
        </a:p>
      </dgm:t>
    </dgm:pt>
    <dgm:pt modelId="{A6C71764-63DA-4080-878A-22AE0BD64139}" type="pres">
      <dgm:prSet presAssocID="{83B804F2-DEE9-48F9-B0FD-A73DD38339D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E2F586-2820-46E4-B01B-0E5CC5A2843D}" type="pres">
      <dgm:prSet presAssocID="{83B804F2-DEE9-48F9-B0FD-A73DD38339D4}" presName="arrow" presStyleLbl="bgShp" presStyleIdx="0" presStyleCnt="1" custScaleX="111484" custLinFactNeighborX="9529" custLinFactNeighborY="691"/>
      <dgm:spPr/>
    </dgm:pt>
    <dgm:pt modelId="{DB5FF17C-1E19-4142-894B-79B554BBA351}" type="pres">
      <dgm:prSet presAssocID="{83B804F2-DEE9-48F9-B0FD-A73DD38339D4}" presName="linearProcess" presStyleCnt="0"/>
      <dgm:spPr/>
    </dgm:pt>
    <dgm:pt modelId="{4C5A3D02-51E0-40AD-8644-8B56912EACBA}" type="pres">
      <dgm:prSet presAssocID="{99973861-2FA9-423E-937C-0B0BE42537F4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1D11A-3DB3-4133-88F6-B886C0F5B1E5}" type="pres">
      <dgm:prSet presAssocID="{140D2232-280F-4E72-B983-6C2709ACCDE8}" presName="sibTrans" presStyleCnt="0"/>
      <dgm:spPr/>
    </dgm:pt>
    <dgm:pt modelId="{1638CF30-D591-40E6-B0DE-08D8F8A76B0D}" type="pres">
      <dgm:prSet presAssocID="{6040886A-DDCD-42CF-A136-A09335A36DE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612A2D-1DDD-4C7E-A950-258C524278D8}" type="presOf" srcId="{99973861-2FA9-423E-937C-0B0BE42537F4}" destId="{4C5A3D02-51E0-40AD-8644-8B56912EACBA}" srcOrd="0" destOrd="0" presId="urn:microsoft.com/office/officeart/2005/8/layout/hProcess9"/>
    <dgm:cxn modelId="{63EAA445-C9FB-4A1F-B900-A4FFDAC561BB}" srcId="{83B804F2-DEE9-48F9-B0FD-A73DD38339D4}" destId="{99973861-2FA9-423E-937C-0B0BE42537F4}" srcOrd="0" destOrd="0" parTransId="{C85FF1CE-C1BB-491A-B8C6-0A92C110AF23}" sibTransId="{140D2232-280F-4E72-B983-6C2709ACCDE8}"/>
    <dgm:cxn modelId="{B6864BC1-1577-423D-B0F5-A1C62F8CBDB8}" srcId="{83B804F2-DEE9-48F9-B0FD-A73DD38339D4}" destId="{6040886A-DDCD-42CF-A136-A09335A36DE6}" srcOrd="1" destOrd="0" parTransId="{B0B0D655-9039-44CD-B512-AEF49501CE4A}" sibTransId="{EAD325AC-55D7-4021-ACA8-EB1C8D48130D}"/>
    <dgm:cxn modelId="{79DAB7EB-5FD7-4BE3-975C-AA9610A6E720}" type="presOf" srcId="{83B804F2-DEE9-48F9-B0FD-A73DD38339D4}" destId="{A6C71764-63DA-4080-878A-22AE0BD64139}" srcOrd="0" destOrd="0" presId="urn:microsoft.com/office/officeart/2005/8/layout/hProcess9"/>
    <dgm:cxn modelId="{C88A15AE-D516-4907-85A5-ECE2A538AFB9}" type="presOf" srcId="{6040886A-DDCD-42CF-A136-A09335A36DE6}" destId="{1638CF30-D591-40E6-B0DE-08D8F8A76B0D}" srcOrd="0" destOrd="0" presId="urn:microsoft.com/office/officeart/2005/8/layout/hProcess9"/>
    <dgm:cxn modelId="{4615389E-91E9-4754-9405-5905708F191F}" type="presParOf" srcId="{A6C71764-63DA-4080-878A-22AE0BD64139}" destId="{2AE2F586-2820-46E4-B01B-0E5CC5A2843D}" srcOrd="0" destOrd="0" presId="urn:microsoft.com/office/officeart/2005/8/layout/hProcess9"/>
    <dgm:cxn modelId="{F90E43CE-68DA-4FBF-992C-3D6D3229B4BA}" type="presParOf" srcId="{A6C71764-63DA-4080-878A-22AE0BD64139}" destId="{DB5FF17C-1E19-4142-894B-79B554BBA351}" srcOrd="1" destOrd="0" presId="urn:microsoft.com/office/officeart/2005/8/layout/hProcess9"/>
    <dgm:cxn modelId="{D3A82ED2-0DD5-48EC-BC6F-F4D6171BB323}" type="presParOf" srcId="{DB5FF17C-1E19-4142-894B-79B554BBA351}" destId="{4C5A3D02-51E0-40AD-8644-8B56912EACBA}" srcOrd="0" destOrd="0" presId="urn:microsoft.com/office/officeart/2005/8/layout/hProcess9"/>
    <dgm:cxn modelId="{CE75263C-EEAA-4BF5-A2A9-8E8B088C1285}" type="presParOf" srcId="{DB5FF17C-1E19-4142-894B-79B554BBA351}" destId="{7831D11A-3DB3-4133-88F6-B886C0F5B1E5}" srcOrd="1" destOrd="0" presId="urn:microsoft.com/office/officeart/2005/8/layout/hProcess9"/>
    <dgm:cxn modelId="{C45D5D34-4B9F-4ABA-BCBB-7D002600DC3F}" type="presParOf" srcId="{DB5FF17C-1E19-4142-894B-79B554BBA351}" destId="{1638CF30-D591-40E6-B0DE-08D8F8A76B0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E4A5D2-30BE-457A-9D8B-C8D049EF393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7E2C91-B596-4AC6-A79B-BE54E4A03D4D}">
      <dgm:prSet/>
      <dgm:spPr/>
      <dgm:t>
        <a:bodyPr/>
        <a:lstStyle/>
        <a:p>
          <a:pPr rtl="0"/>
          <a:r>
            <a:rPr lang="ru-RU" dirty="0" smtClean="0"/>
            <a:t>к 2024 год</a:t>
          </a:r>
          <a:endParaRPr lang="ru-RU" dirty="0"/>
        </a:p>
      </dgm:t>
    </dgm:pt>
    <dgm:pt modelId="{365B535F-33BD-410D-B706-E6D529530530}" type="parTrans" cxnId="{056732C2-0169-4912-911B-7DDB99DAC782}">
      <dgm:prSet/>
      <dgm:spPr/>
      <dgm:t>
        <a:bodyPr/>
        <a:lstStyle/>
        <a:p>
          <a:endParaRPr lang="ru-RU"/>
        </a:p>
      </dgm:t>
    </dgm:pt>
    <dgm:pt modelId="{C840CFFB-C395-4C69-9C99-5F98F5C5CEE6}" type="sibTrans" cxnId="{056732C2-0169-4912-911B-7DDB99DAC782}">
      <dgm:prSet/>
      <dgm:spPr/>
      <dgm:t>
        <a:bodyPr/>
        <a:lstStyle/>
        <a:p>
          <a:endParaRPr lang="ru-RU"/>
        </a:p>
      </dgm:t>
    </dgm:pt>
    <dgm:pt modelId="{869A8028-573A-47E7-81D7-FBA1EB689D79}">
      <dgm:prSet/>
      <dgm:spPr/>
      <dgm:t>
        <a:bodyPr/>
        <a:lstStyle/>
        <a:p>
          <a:pPr rtl="0"/>
          <a:r>
            <a:rPr lang="ru-RU" smtClean="0"/>
            <a:t>7.8 тыс. </a:t>
          </a:r>
          <a:r>
            <a:rPr lang="ru-RU" dirty="0" smtClean="0"/>
            <a:t>ЮЛ</a:t>
          </a:r>
          <a:endParaRPr lang="ru-RU" dirty="0"/>
        </a:p>
      </dgm:t>
    </dgm:pt>
    <dgm:pt modelId="{BC103783-F6D6-413F-8DC4-1C064691DCF6}" type="parTrans" cxnId="{AFBF5F54-4097-4FEE-8BAE-F5CD7FB5B7F2}">
      <dgm:prSet/>
      <dgm:spPr/>
      <dgm:t>
        <a:bodyPr/>
        <a:lstStyle/>
        <a:p>
          <a:endParaRPr lang="ru-RU"/>
        </a:p>
      </dgm:t>
    </dgm:pt>
    <dgm:pt modelId="{6B001E26-6225-4442-8AD3-5C8EE2806304}" type="sibTrans" cxnId="{AFBF5F54-4097-4FEE-8BAE-F5CD7FB5B7F2}">
      <dgm:prSet/>
      <dgm:spPr/>
      <dgm:t>
        <a:bodyPr/>
        <a:lstStyle/>
        <a:p>
          <a:endParaRPr lang="ru-RU"/>
        </a:p>
      </dgm:t>
    </dgm:pt>
    <dgm:pt modelId="{DACB95B0-9AF7-4E92-A990-B8E457AFFFD6}" type="pres">
      <dgm:prSet presAssocID="{F0E4A5D2-30BE-457A-9D8B-C8D049EF393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4ABBD4-3E1A-4E70-B3D9-0A0E3B784F0C}" type="pres">
      <dgm:prSet presAssocID="{F0E4A5D2-30BE-457A-9D8B-C8D049EF3937}" presName="arrow" presStyleLbl="bgShp" presStyleIdx="0" presStyleCnt="1"/>
      <dgm:spPr/>
    </dgm:pt>
    <dgm:pt modelId="{B1A58BAB-47AC-4347-8145-14A70DD2B2A5}" type="pres">
      <dgm:prSet presAssocID="{F0E4A5D2-30BE-457A-9D8B-C8D049EF3937}" presName="linearProcess" presStyleCnt="0"/>
      <dgm:spPr/>
    </dgm:pt>
    <dgm:pt modelId="{24BBF321-DB9D-423D-9989-8293DC6E23DC}" type="pres">
      <dgm:prSet presAssocID="{937E2C91-B596-4AC6-A79B-BE54E4A03D4D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19B29-9D48-467B-A0B3-FC96965442F7}" type="pres">
      <dgm:prSet presAssocID="{C840CFFB-C395-4C69-9C99-5F98F5C5CEE6}" presName="sibTrans" presStyleCnt="0"/>
      <dgm:spPr/>
    </dgm:pt>
    <dgm:pt modelId="{DBD6FF21-BB19-4DED-A674-559E494DB76E}" type="pres">
      <dgm:prSet presAssocID="{869A8028-573A-47E7-81D7-FBA1EB689D79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6732C2-0169-4912-911B-7DDB99DAC782}" srcId="{F0E4A5D2-30BE-457A-9D8B-C8D049EF3937}" destId="{937E2C91-B596-4AC6-A79B-BE54E4A03D4D}" srcOrd="0" destOrd="0" parTransId="{365B535F-33BD-410D-B706-E6D529530530}" sibTransId="{C840CFFB-C395-4C69-9C99-5F98F5C5CEE6}"/>
    <dgm:cxn modelId="{A52816BD-1BCC-4616-BF93-262BDA500FC9}" type="presOf" srcId="{F0E4A5D2-30BE-457A-9D8B-C8D049EF3937}" destId="{DACB95B0-9AF7-4E92-A990-B8E457AFFFD6}" srcOrd="0" destOrd="0" presId="urn:microsoft.com/office/officeart/2005/8/layout/hProcess9"/>
    <dgm:cxn modelId="{95CAC8F2-0EEF-4960-BA85-E46809D3E0E9}" type="presOf" srcId="{937E2C91-B596-4AC6-A79B-BE54E4A03D4D}" destId="{24BBF321-DB9D-423D-9989-8293DC6E23DC}" srcOrd="0" destOrd="0" presId="urn:microsoft.com/office/officeart/2005/8/layout/hProcess9"/>
    <dgm:cxn modelId="{41C46568-32E8-4876-B22D-74085CDC3ABB}" type="presOf" srcId="{869A8028-573A-47E7-81D7-FBA1EB689D79}" destId="{DBD6FF21-BB19-4DED-A674-559E494DB76E}" srcOrd="0" destOrd="0" presId="urn:microsoft.com/office/officeart/2005/8/layout/hProcess9"/>
    <dgm:cxn modelId="{AFBF5F54-4097-4FEE-8BAE-F5CD7FB5B7F2}" srcId="{F0E4A5D2-30BE-457A-9D8B-C8D049EF3937}" destId="{869A8028-573A-47E7-81D7-FBA1EB689D79}" srcOrd="1" destOrd="0" parTransId="{BC103783-F6D6-413F-8DC4-1C064691DCF6}" sibTransId="{6B001E26-6225-4442-8AD3-5C8EE2806304}"/>
    <dgm:cxn modelId="{96217480-7A2E-4087-AED1-8F8B415CF117}" type="presParOf" srcId="{DACB95B0-9AF7-4E92-A990-B8E457AFFFD6}" destId="{AC4ABBD4-3E1A-4E70-B3D9-0A0E3B784F0C}" srcOrd="0" destOrd="0" presId="urn:microsoft.com/office/officeart/2005/8/layout/hProcess9"/>
    <dgm:cxn modelId="{0F0B732C-AD1D-496D-AAC3-054CCFAE58ED}" type="presParOf" srcId="{DACB95B0-9AF7-4E92-A990-B8E457AFFFD6}" destId="{B1A58BAB-47AC-4347-8145-14A70DD2B2A5}" srcOrd="1" destOrd="0" presId="urn:microsoft.com/office/officeart/2005/8/layout/hProcess9"/>
    <dgm:cxn modelId="{7CD08CCE-DFDD-47C6-B96E-B7D0584B2C1F}" type="presParOf" srcId="{B1A58BAB-47AC-4347-8145-14A70DD2B2A5}" destId="{24BBF321-DB9D-423D-9989-8293DC6E23DC}" srcOrd="0" destOrd="0" presId="urn:microsoft.com/office/officeart/2005/8/layout/hProcess9"/>
    <dgm:cxn modelId="{C10945DA-E051-4648-A60D-919C5BC8F0F1}" type="presParOf" srcId="{B1A58BAB-47AC-4347-8145-14A70DD2B2A5}" destId="{ED719B29-9D48-467B-A0B3-FC96965442F7}" srcOrd="1" destOrd="0" presId="urn:microsoft.com/office/officeart/2005/8/layout/hProcess9"/>
    <dgm:cxn modelId="{200C7B20-6621-494E-8DFC-90666F51A14A}" type="presParOf" srcId="{B1A58BAB-47AC-4347-8145-14A70DD2B2A5}" destId="{DBD6FF21-BB19-4DED-A674-559E494DB76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AD8526-8248-4E9A-B322-0D3E3993425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F6783D-A7A1-45AF-963A-272AFA35B05C}">
      <dgm:prSet custT="1"/>
      <dgm:spPr/>
      <dgm:t>
        <a:bodyPr/>
        <a:lstStyle/>
        <a:p>
          <a:pPr rtl="0"/>
          <a:r>
            <a:rPr lang="ru-RU" sz="1400" dirty="0" smtClean="0"/>
            <a:t>к 2022 г. </a:t>
          </a:r>
          <a:endParaRPr lang="ru-RU" sz="1400" dirty="0"/>
        </a:p>
      </dgm:t>
    </dgm:pt>
    <dgm:pt modelId="{07624002-243F-407F-97F8-ACF742FCEFDE}" type="parTrans" cxnId="{9FCED014-B041-4BC8-9075-3D4763E89EC2}">
      <dgm:prSet/>
      <dgm:spPr/>
      <dgm:t>
        <a:bodyPr/>
        <a:lstStyle/>
        <a:p>
          <a:endParaRPr lang="ru-RU"/>
        </a:p>
      </dgm:t>
    </dgm:pt>
    <dgm:pt modelId="{3654B8A6-9D83-4D0E-B3DA-DDB5851F0988}" type="sibTrans" cxnId="{9FCED014-B041-4BC8-9075-3D4763E89EC2}">
      <dgm:prSet/>
      <dgm:spPr/>
      <dgm:t>
        <a:bodyPr/>
        <a:lstStyle/>
        <a:p>
          <a:endParaRPr lang="ru-RU"/>
        </a:p>
      </dgm:t>
    </dgm:pt>
    <dgm:pt modelId="{5A0B40AC-2329-42B9-B695-2B6993F00AF3}">
      <dgm:prSet custT="1"/>
      <dgm:spPr/>
      <dgm:t>
        <a:bodyPr/>
        <a:lstStyle/>
        <a:p>
          <a:pPr rtl="0"/>
          <a:r>
            <a:rPr lang="ru-RU" sz="1400" dirty="0" smtClean="0"/>
            <a:t>не менее 3879 ЮЛ</a:t>
          </a:r>
          <a:endParaRPr lang="ru-RU" sz="1400" dirty="0"/>
        </a:p>
      </dgm:t>
    </dgm:pt>
    <dgm:pt modelId="{41E5F0CF-5074-42EB-9C5A-46997454D253}" type="parTrans" cxnId="{025D023E-C6A8-4A1D-B5E8-85FD80D90C53}">
      <dgm:prSet/>
      <dgm:spPr/>
      <dgm:t>
        <a:bodyPr/>
        <a:lstStyle/>
        <a:p>
          <a:endParaRPr lang="ru-RU"/>
        </a:p>
      </dgm:t>
    </dgm:pt>
    <dgm:pt modelId="{E326CD17-8ED7-4AB8-96A4-3D9ED88A3DBE}" type="sibTrans" cxnId="{025D023E-C6A8-4A1D-B5E8-85FD80D90C53}">
      <dgm:prSet/>
      <dgm:spPr/>
      <dgm:t>
        <a:bodyPr/>
        <a:lstStyle/>
        <a:p>
          <a:endParaRPr lang="ru-RU"/>
        </a:p>
      </dgm:t>
    </dgm:pt>
    <dgm:pt modelId="{EF67780F-3E3F-4310-8CA1-7ECDA292CA40}" type="pres">
      <dgm:prSet presAssocID="{8CAD8526-8248-4E9A-B322-0D3E3993425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D9BFD5-F160-48AA-BBF7-506F2F4A62CF}" type="pres">
      <dgm:prSet presAssocID="{8CAD8526-8248-4E9A-B322-0D3E39934257}" presName="arrow" presStyleLbl="bgShp" presStyleIdx="0" presStyleCnt="1"/>
      <dgm:spPr/>
    </dgm:pt>
    <dgm:pt modelId="{238B7DA3-73B2-4854-AACC-922AA28C475B}" type="pres">
      <dgm:prSet presAssocID="{8CAD8526-8248-4E9A-B322-0D3E39934257}" presName="linearProcess" presStyleCnt="0"/>
      <dgm:spPr/>
    </dgm:pt>
    <dgm:pt modelId="{A72631F6-7F6F-4DD3-AA09-72A6B2BFC23C}" type="pres">
      <dgm:prSet presAssocID="{F8F6783D-A7A1-45AF-963A-272AFA35B05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83F84-4DA4-4B42-9066-7718F4A0C462}" type="pres">
      <dgm:prSet presAssocID="{3654B8A6-9D83-4D0E-B3DA-DDB5851F0988}" presName="sibTrans" presStyleCnt="0"/>
      <dgm:spPr/>
    </dgm:pt>
    <dgm:pt modelId="{94A9B668-62C6-4E74-B772-635DAE8D60C0}" type="pres">
      <dgm:prSet presAssocID="{5A0B40AC-2329-42B9-B695-2B6993F00AF3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D774FE-3355-4EB9-9D88-E99660869D01}" type="presOf" srcId="{8CAD8526-8248-4E9A-B322-0D3E39934257}" destId="{EF67780F-3E3F-4310-8CA1-7ECDA292CA40}" srcOrd="0" destOrd="0" presId="urn:microsoft.com/office/officeart/2005/8/layout/hProcess9"/>
    <dgm:cxn modelId="{9FCED014-B041-4BC8-9075-3D4763E89EC2}" srcId="{8CAD8526-8248-4E9A-B322-0D3E39934257}" destId="{F8F6783D-A7A1-45AF-963A-272AFA35B05C}" srcOrd="0" destOrd="0" parTransId="{07624002-243F-407F-97F8-ACF742FCEFDE}" sibTransId="{3654B8A6-9D83-4D0E-B3DA-DDB5851F0988}"/>
    <dgm:cxn modelId="{23791356-32BB-46CF-876E-938E66BDDB9A}" type="presOf" srcId="{F8F6783D-A7A1-45AF-963A-272AFA35B05C}" destId="{A72631F6-7F6F-4DD3-AA09-72A6B2BFC23C}" srcOrd="0" destOrd="0" presId="urn:microsoft.com/office/officeart/2005/8/layout/hProcess9"/>
    <dgm:cxn modelId="{8EAC0F53-FB1B-42D1-8BA9-6B5C14ECB758}" type="presOf" srcId="{5A0B40AC-2329-42B9-B695-2B6993F00AF3}" destId="{94A9B668-62C6-4E74-B772-635DAE8D60C0}" srcOrd="0" destOrd="0" presId="urn:microsoft.com/office/officeart/2005/8/layout/hProcess9"/>
    <dgm:cxn modelId="{025D023E-C6A8-4A1D-B5E8-85FD80D90C53}" srcId="{8CAD8526-8248-4E9A-B322-0D3E39934257}" destId="{5A0B40AC-2329-42B9-B695-2B6993F00AF3}" srcOrd="1" destOrd="0" parTransId="{41E5F0CF-5074-42EB-9C5A-46997454D253}" sibTransId="{E326CD17-8ED7-4AB8-96A4-3D9ED88A3DBE}"/>
    <dgm:cxn modelId="{D2D46114-68AF-4347-8040-DFFA3043675C}" type="presParOf" srcId="{EF67780F-3E3F-4310-8CA1-7ECDA292CA40}" destId="{59D9BFD5-F160-48AA-BBF7-506F2F4A62CF}" srcOrd="0" destOrd="0" presId="urn:microsoft.com/office/officeart/2005/8/layout/hProcess9"/>
    <dgm:cxn modelId="{7231EAA9-B3D4-4733-B0FC-C3E0E576D228}" type="presParOf" srcId="{EF67780F-3E3F-4310-8CA1-7ECDA292CA40}" destId="{238B7DA3-73B2-4854-AACC-922AA28C475B}" srcOrd="1" destOrd="0" presId="urn:microsoft.com/office/officeart/2005/8/layout/hProcess9"/>
    <dgm:cxn modelId="{FEEE5352-EC11-4CB9-94E8-5D62F45E580A}" type="presParOf" srcId="{238B7DA3-73B2-4854-AACC-922AA28C475B}" destId="{A72631F6-7F6F-4DD3-AA09-72A6B2BFC23C}" srcOrd="0" destOrd="0" presId="urn:microsoft.com/office/officeart/2005/8/layout/hProcess9"/>
    <dgm:cxn modelId="{31A669D3-D764-4B93-8E5D-7210115133F1}" type="presParOf" srcId="{238B7DA3-73B2-4854-AACC-922AA28C475B}" destId="{B8883F84-4DA4-4B42-9066-7718F4A0C462}" srcOrd="1" destOrd="0" presId="urn:microsoft.com/office/officeart/2005/8/layout/hProcess9"/>
    <dgm:cxn modelId="{B469C27D-1DAA-46C0-BD1B-A90665FB9928}" type="presParOf" srcId="{238B7DA3-73B2-4854-AACC-922AA28C475B}" destId="{94A9B668-62C6-4E74-B772-635DAE8D60C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86280E-7B39-4A34-A84F-5F5849DA592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8902597-9B05-4074-9620-4815670DF7ED}">
      <dgm:prSet custT="1"/>
      <dgm:spPr/>
      <dgm:t>
        <a:bodyPr/>
        <a:lstStyle/>
        <a:p>
          <a:pPr rtl="0"/>
          <a:r>
            <a:rPr lang="ru-RU" sz="1100" b="1" dirty="0" smtClean="0"/>
            <a:t>Противоречия и несоответствия </a:t>
          </a:r>
          <a:r>
            <a:rPr lang="ru-RU" sz="1100" dirty="0" smtClean="0"/>
            <a:t>–сообщение с требованием: </a:t>
          </a:r>
          <a:endParaRPr lang="ru-RU" sz="1100" dirty="0"/>
        </a:p>
      </dgm:t>
    </dgm:pt>
    <dgm:pt modelId="{98675C20-1F4D-4389-B217-A0D313CDF2ED}" type="parTrans" cxnId="{10B9A296-FAFB-4A59-96EA-B14C6060071B}">
      <dgm:prSet/>
      <dgm:spPr/>
      <dgm:t>
        <a:bodyPr/>
        <a:lstStyle/>
        <a:p>
          <a:endParaRPr lang="ru-RU"/>
        </a:p>
      </dgm:t>
    </dgm:pt>
    <dgm:pt modelId="{8E4118B2-8325-4951-9358-636AFB3D36CD}" type="sibTrans" cxnId="{10B9A296-FAFB-4A59-96EA-B14C6060071B}">
      <dgm:prSet/>
      <dgm:spPr/>
      <dgm:t>
        <a:bodyPr/>
        <a:lstStyle/>
        <a:p>
          <a:endParaRPr lang="ru-RU"/>
        </a:p>
      </dgm:t>
    </dgm:pt>
    <dgm:pt modelId="{B2D5BAD3-CF0D-4FAB-A574-92D9625C7233}">
      <dgm:prSet/>
      <dgm:spPr/>
      <dgm:t>
        <a:bodyPr/>
        <a:lstStyle/>
        <a:p>
          <a:pPr rtl="0"/>
          <a:r>
            <a:rPr lang="ru-RU" dirty="0" smtClean="0"/>
            <a:t>-о пояснениях - 5 дней; </a:t>
          </a:r>
          <a:endParaRPr lang="ru-RU" dirty="0"/>
        </a:p>
      </dgm:t>
    </dgm:pt>
    <dgm:pt modelId="{8F3961A0-23BB-44B1-A7E6-9EE5EAB7663F}" type="parTrans" cxnId="{959E1160-62AF-4EA0-9CAB-6E436163F547}">
      <dgm:prSet/>
      <dgm:spPr/>
      <dgm:t>
        <a:bodyPr/>
        <a:lstStyle/>
        <a:p>
          <a:endParaRPr lang="ru-RU"/>
        </a:p>
      </dgm:t>
    </dgm:pt>
    <dgm:pt modelId="{0C951A86-8FE8-4E44-A7C3-6ED9AAF98AF1}" type="sibTrans" cxnId="{959E1160-62AF-4EA0-9CAB-6E436163F547}">
      <dgm:prSet/>
      <dgm:spPr/>
      <dgm:t>
        <a:bodyPr/>
        <a:lstStyle/>
        <a:p>
          <a:endParaRPr lang="ru-RU"/>
        </a:p>
      </dgm:t>
    </dgm:pt>
    <dgm:pt modelId="{D5FD5A08-CE06-4B0F-93DB-4385A6A7C79C}">
      <dgm:prSet/>
      <dgm:spPr/>
      <dgm:t>
        <a:bodyPr/>
        <a:lstStyle/>
        <a:p>
          <a:pPr rtl="0"/>
          <a:r>
            <a:rPr lang="ru-RU" smtClean="0"/>
            <a:t>-об исправлениях - 10 дней.</a:t>
          </a:r>
          <a:endParaRPr lang="ru-RU"/>
        </a:p>
      </dgm:t>
    </dgm:pt>
    <dgm:pt modelId="{9156EE31-EFCE-4CE6-B454-8C1E4B162ADD}" type="parTrans" cxnId="{618282BA-07C1-4F8F-A611-C092A50A60BA}">
      <dgm:prSet/>
      <dgm:spPr/>
      <dgm:t>
        <a:bodyPr/>
        <a:lstStyle/>
        <a:p>
          <a:endParaRPr lang="ru-RU"/>
        </a:p>
      </dgm:t>
    </dgm:pt>
    <dgm:pt modelId="{B219D5D4-7FB1-4D44-AE5D-D8F7442B96C3}" type="sibTrans" cxnId="{618282BA-07C1-4F8F-A611-C092A50A60BA}">
      <dgm:prSet/>
      <dgm:spPr/>
      <dgm:t>
        <a:bodyPr/>
        <a:lstStyle/>
        <a:p>
          <a:endParaRPr lang="ru-RU"/>
        </a:p>
      </dgm:t>
    </dgm:pt>
    <dgm:pt modelId="{23EBF548-876A-4362-AAAF-372DA7122F77}" type="pres">
      <dgm:prSet presAssocID="{5C86280E-7B39-4A34-A84F-5F5849DA592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127A16-3525-401C-8E54-3370D8FFF121}" type="pres">
      <dgm:prSet presAssocID="{A8902597-9B05-4074-9620-4815670DF7ED}" presName="circle1" presStyleLbl="node1" presStyleIdx="0" presStyleCnt="3"/>
      <dgm:spPr/>
    </dgm:pt>
    <dgm:pt modelId="{E94D8629-C620-494A-AD36-E40849999A37}" type="pres">
      <dgm:prSet presAssocID="{A8902597-9B05-4074-9620-4815670DF7ED}" presName="space" presStyleCnt="0"/>
      <dgm:spPr/>
    </dgm:pt>
    <dgm:pt modelId="{55E7C686-8605-4C3D-AF50-CF644AE44DDE}" type="pres">
      <dgm:prSet presAssocID="{A8902597-9B05-4074-9620-4815670DF7ED}" presName="rect1" presStyleLbl="alignAcc1" presStyleIdx="0" presStyleCnt="3"/>
      <dgm:spPr/>
      <dgm:t>
        <a:bodyPr/>
        <a:lstStyle/>
        <a:p>
          <a:endParaRPr lang="ru-RU"/>
        </a:p>
      </dgm:t>
    </dgm:pt>
    <dgm:pt modelId="{D4DC6318-6476-4212-8A2B-7D2726011DB6}" type="pres">
      <dgm:prSet presAssocID="{B2D5BAD3-CF0D-4FAB-A574-92D9625C7233}" presName="vertSpace2" presStyleLbl="node1" presStyleIdx="0" presStyleCnt="3"/>
      <dgm:spPr/>
    </dgm:pt>
    <dgm:pt modelId="{5A91EE6E-128C-4444-94B2-31066F325A39}" type="pres">
      <dgm:prSet presAssocID="{B2D5BAD3-CF0D-4FAB-A574-92D9625C7233}" presName="circle2" presStyleLbl="node1" presStyleIdx="1" presStyleCnt="3"/>
      <dgm:spPr/>
    </dgm:pt>
    <dgm:pt modelId="{EFE0D953-821A-4A5F-9D96-24F2FD12F4F4}" type="pres">
      <dgm:prSet presAssocID="{B2D5BAD3-CF0D-4FAB-A574-92D9625C7233}" presName="rect2" presStyleLbl="alignAcc1" presStyleIdx="1" presStyleCnt="3"/>
      <dgm:spPr/>
      <dgm:t>
        <a:bodyPr/>
        <a:lstStyle/>
        <a:p>
          <a:endParaRPr lang="ru-RU"/>
        </a:p>
      </dgm:t>
    </dgm:pt>
    <dgm:pt modelId="{51048216-9207-4294-AF0A-365D325846F7}" type="pres">
      <dgm:prSet presAssocID="{D5FD5A08-CE06-4B0F-93DB-4385A6A7C79C}" presName="vertSpace3" presStyleLbl="node1" presStyleIdx="1" presStyleCnt="3"/>
      <dgm:spPr/>
    </dgm:pt>
    <dgm:pt modelId="{8328B580-D279-43CA-B2B3-F31E3E2D26B8}" type="pres">
      <dgm:prSet presAssocID="{D5FD5A08-CE06-4B0F-93DB-4385A6A7C79C}" presName="circle3" presStyleLbl="node1" presStyleIdx="2" presStyleCnt="3"/>
      <dgm:spPr/>
    </dgm:pt>
    <dgm:pt modelId="{C4729AC2-AC9F-48FC-B54C-DD964CD446F2}" type="pres">
      <dgm:prSet presAssocID="{D5FD5A08-CE06-4B0F-93DB-4385A6A7C79C}" presName="rect3" presStyleLbl="alignAcc1" presStyleIdx="2" presStyleCnt="3"/>
      <dgm:spPr/>
      <dgm:t>
        <a:bodyPr/>
        <a:lstStyle/>
        <a:p>
          <a:endParaRPr lang="ru-RU"/>
        </a:p>
      </dgm:t>
    </dgm:pt>
    <dgm:pt modelId="{108407AC-6958-40F5-AB6E-15130D35AA1F}" type="pres">
      <dgm:prSet presAssocID="{A8902597-9B05-4074-9620-4815670DF7E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1A1D9-2D48-4E26-845B-8B33A9405A37}" type="pres">
      <dgm:prSet presAssocID="{B2D5BAD3-CF0D-4FAB-A574-92D9625C723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BB16F-BD00-4BFB-873D-A9CF7473CDF2}" type="pres">
      <dgm:prSet presAssocID="{D5FD5A08-CE06-4B0F-93DB-4385A6A7C79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7BFA19-3BB5-4BD2-8BC5-A36A80F8533A}" type="presOf" srcId="{A8902597-9B05-4074-9620-4815670DF7ED}" destId="{55E7C686-8605-4C3D-AF50-CF644AE44DDE}" srcOrd="0" destOrd="0" presId="urn:microsoft.com/office/officeart/2005/8/layout/target3"/>
    <dgm:cxn modelId="{A654397C-0511-4248-AE83-3BE9A856ECB1}" type="presOf" srcId="{B2D5BAD3-CF0D-4FAB-A574-92D9625C7233}" destId="{EFE0D953-821A-4A5F-9D96-24F2FD12F4F4}" srcOrd="0" destOrd="0" presId="urn:microsoft.com/office/officeart/2005/8/layout/target3"/>
    <dgm:cxn modelId="{5526920B-7B34-4F04-996F-AE1684ABF2AE}" type="presOf" srcId="{B2D5BAD3-CF0D-4FAB-A574-92D9625C7233}" destId="{B241A1D9-2D48-4E26-845B-8B33A9405A37}" srcOrd="1" destOrd="0" presId="urn:microsoft.com/office/officeart/2005/8/layout/target3"/>
    <dgm:cxn modelId="{10B9A296-FAFB-4A59-96EA-B14C6060071B}" srcId="{5C86280E-7B39-4A34-A84F-5F5849DA592F}" destId="{A8902597-9B05-4074-9620-4815670DF7ED}" srcOrd="0" destOrd="0" parTransId="{98675C20-1F4D-4389-B217-A0D313CDF2ED}" sibTransId="{8E4118B2-8325-4951-9358-636AFB3D36CD}"/>
    <dgm:cxn modelId="{F1830CBE-08CB-474D-968A-6F65172BAEA1}" type="presOf" srcId="{D5FD5A08-CE06-4B0F-93DB-4385A6A7C79C}" destId="{C4729AC2-AC9F-48FC-B54C-DD964CD446F2}" srcOrd="0" destOrd="0" presId="urn:microsoft.com/office/officeart/2005/8/layout/target3"/>
    <dgm:cxn modelId="{3C80D239-682A-442C-809E-93063BC0B968}" type="presOf" srcId="{5C86280E-7B39-4A34-A84F-5F5849DA592F}" destId="{23EBF548-876A-4362-AAAF-372DA7122F77}" srcOrd="0" destOrd="0" presId="urn:microsoft.com/office/officeart/2005/8/layout/target3"/>
    <dgm:cxn modelId="{5664504B-3351-4D38-B99D-749FD4B95C8B}" type="presOf" srcId="{A8902597-9B05-4074-9620-4815670DF7ED}" destId="{108407AC-6958-40F5-AB6E-15130D35AA1F}" srcOrd="1" destOrd="0" presId="urn:microsoft.com/office/officeart/2005/8/layout/target3"/>
    <dgm:cxn modelId="{618282BA-07C1-4F8F-A611-C092A50A60BA}" srcId="{5C86280E-7B39-4A34-A84F-5F5849DA592F}" destId="{D5FD5A08-CE06-4B0F-93DB-4385A6A7C79C}" srcOrd="2" destOrd="0" parTransId="{9156EE31-EFCE-4CE6-B454-8C1E4B162ADD}" sibTransId="{B219D5D4-7FB1-4D44-AE5D-D8F7442B96C3}"/>
    <dgm:cxn modelId="{959E1160-62AF-4EA0-9CAB-6E436163F547}" srcId="{5C86280E-7B39-4A34-A84F-5F5849DA592F}" destId="{B2D5BAD3-CF0D-4FAB-A574-92D9625C7233}" srcOrd="1" destOrd="0" parTransId="{8F3961A0-23BB-44B1-A7E6-9EE5EAB7663F}" sibTransId="{0C951A86-8FE8-4E44-A7C3-6ED9AAF98AF1}"/>
    <dgm:cxn modelId="{6E6D927E-7168-4479-B591-B166B31E7987}" type="presOf" srcId="{D5FD5A08-CE06-4B0F-93DB-4385A6A7C79C}" destId="{4EEBB16F-BD00-4BFB-873D-A9CF7473CDF2}" srcOrd="1" destOrd="0" presId="urn:microsoft.com/office/officeart/2005/8/layout/target3"/>
    <dgm:cxn modelId="{FB3DE041-4809-45A5-9FE4-EE4B90FE1A59}" type="presParOf" srcId="{23EBF548-876A-4362-AAAF-372DA7122F77}" destId="{45127A16-3525-401C-8E54-3370D8FFF121}" srcOrd="0" destOrd="0" presId="urn:microsoft.com/office/officeart/2005/8/layout/target3"/>
    <dgm:cxn modelId="{DDF6D92B-90FB-427B-9962-F7F43A3434D6}" type="presParOf" srcId="{23EBF548-876A-4362-AAAF-372DA7122F77}" destId="{E94D8629-C620-494A-AD36-E40849999A37}" srcOrd="1" destOrd="0" presId="urn:microsoft.com/office/officeart/2005/8/layout/target3"/>
    <dgm:cxn modelId="{C43F6BAC-C51F-4E1D-A949-512A7A6E41FE}" type="presParOf" srcId="{23EBF548-876A-4362-AAAF-372DA7122F77}" destId="{55E7C686-8605-4C3D-AF50-CF644AE44DDE}" srcOrd="2" destOrd="0" presId="urn:microsoft.com/office/officeart/2005/8/layout/target3"/>
    <dgm:cxn modelId="{4D0F8424-078B-4167-820B-2E10F4D7B62E}" type="presParOf" srcId="{23EBF548-876A-4362-AAAF-372DA7122F77}" destId="{D4DC6318-6476-4212-8A2B-7D2726011DB6}" srcOrd="3" destOrd="0" presId="urn:microsoft.com/office/officeart/2005/8/layout/target3"/>
    <dgm:cxn modelId="{7D3AB8F6-B5C2-48A8-853E-F8D0E044A192}" type="presParOf" srcId="{23EBF548-876A-4362-AAAF-372DA7122F77}" destId="{5A91EE6E-128C-4444-94B2-31066F325A39}" srcOrd="4" destOrd="0" presId="urn:microsoft.com/office/officeart/2005/8/layout/target3"/>
    <dgm:cxn modelId="{0E15D881-5156-44A8-8E81-EF1096475D90}" type="presParOf" srcId="{23EBF548-876A-4362-AAAF-372DA7122F77}" destId="{EFE0D953-821A-4A5F-9D96-24F2FD12F4F4}" srcOrd="5" destOrd="0" presId="urn:microsoft.com/office/officeart/2005/8/layout/target3"/>
    <dgm:cxn modelId="{545BE2B6-67D4-4F55-AF71-DA78A3A67B1C}" type="presParOf" srcId="{23EBF548-876A-4362-AAAF-372DA7122F77}" destId="{51048216-9207-4294-AF0A-365D325846F7}" srcOrd="6" destOrd="0" presId="urn:microsoft.com/office/officeart/2005/8/layout/target3"/>
    <dgm:cxn modelId="{D2749D43-370C-4DD5-9753-8E178FFDC1B9}" type="presParOf" srcId="{23EBF548-876A-4362-AAAF-372DA7122F77}" destId="{8328B580-D279-43CA-B2B3-F31E3E2D26B8}" srcOrd="7" destOrd="0" presId="urn:microsoft.com/office/officeart/2005/8/layout/target3"/>
    <dgm:cxn modelId="{E99A4B5D-749E-4146-B7F5-5C8E2F3E7EBC}" type="presParOf" srcId="{23EBF548-876A-4362-AAAF-372DA7122F77}" destId="{C4729AC2-AC9F-48FC-B54C-DD964CD446F2}" srcOrd="8" destOrd="0" presId="urn:microsoft.com/office/officeart/2005/8/layout/target3"/>
    <dgm:cxn modelId="{519C3404-5F5D-447B-A0A6-F0C9CA408709}" type="presParOf" srcId="{23EBF548-876A-4362-AAAF-372DA7122F77}" destId="{108407AC-6958-40F5-AB6E-15130D35AA1F}" srcOrd="9" destOrd="0" presId="urn:microsoft.com/office/officeart/2005/8/layout/target3"/>
    <dgm:cxn modelId="{3473888F-AC04-466E-A720-40A9FD7E442D}" type="presParOf" srcId="{23EBF548-876A-4362-AAAF-372DA7122F77}" destId="{B241A1D9-2D48-4E26-845B-8B33A9405A37}" srcOrd="10" destOrd="0" presId="urn:microsoft.com/office/officeart/2005/8/layout/target3"/>
    <dgm:cxn modelId="{4E3E3355-C1D2-48BD-8864-2545E306BDC9}" type="presParOf" srcId="{23EBF548-876A-4362-AAAF-372DA7122F77}" destId="{4EEBB16F-BD00-4BFB-873D-A9CF7473CDF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9A86E1-AF90-4E40-9A1C-074866AB9E1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3666476-8AAE-40F7-A7FD-AC1BA9AC4BD2}">
      <dgm:prSet custT="1"/>
      <dgm:spPr/>
      <dgm:t>
        <a:bodyPr/>
        <a:lstStyle/>
        <a:p>
          <a:pPr rtl="0"/>
          <a:r>
            <a:rPr lang="ru-RU" sz="1200" b="1" smtClean="0"/>
            <a:t>Мотивированное мнение : </a:t>
          </a:r>
          <a:endParaRPr lang="ru-RU" sz="1200"/>
        </a:p>
      </dgm:t>
    </dgm:pt>
    <dgm:pt modelId="{FF809326-D402-442F-B0BA-7449F7F0B40E}" type="parTrans" cxnId="{8BD5C328-BF41-4474-A5F6-C98CB461686E}">
      <dgm:prSet/>
      <dgm:spPr/>
      <dgm:t>
        <a:bodyPr/>
        <a:lstStyle/>
        <a:p>
          <a:endParaRPr lang="ru-RU"/>
        </a:p>
      </dgm:t>
    </dgm:pt>
    <dgm:pt modelId="{44A90CA7-137A-469B-A186-83F9B4710779}" type="sibTrans" cxnId="{8BD5C328-BF41-4474-A5F6-C98CB461686E}">
      <dgm:prSet/>
      <dgm:spPr/>
      <dgm:t>
        <a:bodyPr/>
        <a:lstStyle/>
        <a:p>
          <a:endParaRPr lang="ru-RU"/>
        </a:p>
      </dgm:t>
    </dgm:pt>
    <dgm:pt modelId="{565F26F0-D65E-4680-8E3B-C7BF39B12A61}">
      <dgm:prSet/>
      <dgm:spPr/>
      <dgm:t>
        <a:bodyPr/>
        <a:lstStyle/>
        <a:p>
          <a:pPr rtl="0"/>
          <a:r>
            <a:rPr lang="ru-RU" b="1" dirty="0" smtClean="0"/>
            <a:t>по запросу ЮЛ</a:t>
          </a:r>
          <a:r>
            <a:rPr lang="ru-RU" dirty="0" smtClean="0"/>
            <a:t> - если не урегулированные вопросы (п.4 </a:t>
          </a:r>
          <a:r>
            <a:rPr lang="ru-RU" u="sng" dirty="0" smtClean="0">
              <a:hlinkClick xmlns:r="http://schemas.openxmlformats.org/officeDocument/2006/relationships" r:id="rId1"/>
            </a:rPr>
            <a:t>статьи 105.30 НК РФ</a:t>
          </a:r>
          <a:r>
            <a:rPr lang="ru-RU" dirty="0" smtClean="0"/>
            <a:t>);</a:t>
          </a:r>
          <a:endParaRPr lang="ru-RU" dirty="0"/>
        </a:p>
      </dgm:t>
    </dgm:pt>
    <dgm:pt modelId="{2741B25F-B985-4D33-A482-2B57EF9B8DF9}" type="parTrans" cxnId="{0CB97A37-6507-4B48-BE88-A5E6B93159B1}">
      <dgm:prSet/>
      <dgm:spPr/>
      <dgm:t>
        <a:bodyPr/>
        <a:lstStyle/>
        <a:p>
          <a:endParaRPr lang="ru-RU"/>
        </a:p>
      </dgm:t>
    </dgm:pt>
    <dgm:pt modelId="{EBA899B4-FEBF-45A9-A250-668F34EDC90D}" type="sibTrans" cxnId="{0CB97A37-6507-4B48-BE88-A5E6B93159B1}">
      <dgm:prSet/>
      <dgm:spPr/>
      <dgm:t>
        <a:bodyPr/>
        <a:lstStyle/>
        <a:p>
          <a:endParaRPr lang="ru-RU"/>
        </a:p>
      </dgm:t>
    </dgm:pt>
    <dgm:pt modelId="{60234CBE-4A56-4B2A-B8E5-CAB31D8FD7A6}">
      <dgm:prSet/>
      <dgm:spPr/>
      <dgm:t>
        <a:bodyPr/>
        <a:lstStyle/>
        <a:p>
          <a:pPr rtl="0"/>
          <a:r>
            <a:rPr lang="ru-RU" b="1" smtClean="0"/>
            <a:t>по инициативе НО</a:t>
          </a:r>
          <a:r>
            <a:rPr lang="ru-RU" smtClean="0"/>
            <a:t> - если выявлено нарушение(п.3 </a:t>
          </a:r>
          <a:r>
            <a:rPr lang="ru-RU" u="sng" smtClean="0">
              <a:hlinkClick xmlns:r="http://schemas.openxmlformats.org/officeDocument/2006/relationships" r:id="rId1"/>
            </a:rPr>
            <a:t>статьи 105.30 НК РФ</a:t>
          </a:r>
          <a:r>
            <a:rPr lang="ru-RU" smtClean="0"/>
            <a:t>).</a:t>
          </a:r>
          <a:endParaRPr lang="ru-RU"/>
        </a:p>
      </dgm:t>
    </dgm:pt>
    <dgm:pt modelId="{44AFAA17-A860-4397-8803-96B6592B05AF}" type="parTrans" cxnId="{EC38FA46-C146-4479-8117-6B368652A8AD}">
      <dgm:prSet/>
      <dgm:spPr/>
      <dgm:t>
        <a:bodyPr/>
        <a:lstStyle/>
        <a:p>
          <a:endParaRPr lang="ru-RU"/>
        </a:p>
      </dgm:t>
    </dgm:pt>
    <dgm:pt modelId="{7F8414E1-5BB8-484F-9610-88519400604D}" type="sibTrans" cxnId="{EC38FA46-C146-4479-8117-6B368652A8AD}">
      <dgm:prSet/>
      <dgm:spPr/>
      <dgm:t>
        <a:bodyPr/>
        <a:lstStyle/>
        <a:p>
          <a:endParaRPr lang="ru-RU"/>
        </a:p>
      </dgm:t>
    </dgm:pt>
    <dgm:pt modelId="{387F729C-B6B9-4C47-BB76-5F3FFEE8C79F}" type="pres">
      <dgm:prSet presAssocID="{6F9A86E1-AF90-4E40-9A1C-074866AB9E1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3234A8-25D3-43FE-BB88-0151F82C3C07}" type="pres">
      <dgm:prSet presAssocID="{B3666476-8AAE-40F7-A7FD-AC1BA9AC4BD2}" presName="circle1" presStyleLbl="node1" presStyleIdx="0" presStyleCnt="3"/>
      <dgm:spPr/>
    </dgm:pt>
    <dgm:pt modelId="{B42AC7B0-B37F-4B2E-8625-CA408531C88B}" type="pres">
      <dgm:prSet presAssocID="{B3666476-8AAE-40F7-A7FD-AC1BA9AC4BD2}" presName="space" presStyleCnt="0"/>
      <dgm:spPr/>
    </dgm:pt>
    <dgm:pt modelId="{C9736358-0565-4BC4-9AC2-3D6047289A06}" type="pres">
      <dgm:prSet presAssocID="{B3666476-8AAE-40F7-A7FD-AC1BA9AC4BD2}" presName="rect1" presStyleLbl="alignAcc1" presStyleIdx="0" presStyleCnt="3"/>
      <dgm:spPr/>
      <dgm:t>
        <a:bodyPr/>
        <a:lstStyle/>
        <a:p>
          <a:endParaRPr lang="ru-RU"/>
        </a:p>
      </dgm:t>
    </dgm:pt>
    <dgm:pt modelId="{B1497A9A-7B5D-4953-B62D-753F7A617D08}" type="pres">
      <dgm:prSet presAssocID="{565F26F0-D65E-4680-8E3B-C7BF39B12A61}" presName="vertSpace2" presStyleLbl="node1" presStyleIdx="0" presStyleCnt="3"/>
      <dgm:spPr/>
    </dgm:pt>
    <dgm:pt modelId="{7882AA09-30F3-4D6C-B517-2738740E118C}" type="pres">
      <dgm:prSet presAssocID="{565F26F0-D65E-4680-8E3B-C7BF39B12A61}" presName="circle2" presStyleLbl="node1" presStyleIdx="1" presStyleCnt="3"/>
      <dgm:spPr/>
    </dgm:pt>
    <dgm:pt modelId="{F3659985-2E2F-401B-80E2-68705510D72C}" type="pres">
      <dgm:prSet presAssocID="{565F26F0-D65E-4680-8E3B-C7BF39B12A61}" presName="rect2" presStyleLbl="alignAcc1" presStyleIdx="1" presStyleCnt="3"/>
      <dgm:spPr/>
      <dgm:t>
        <a:bodyPr/>
        <a:lstStyle/>
        <a:p>
          <a:endParaRPr lang="ru-RU"/>
        </a:p>
      </dgm:t>
    </dgm:pt>
    <dgm:pt modelId="{6ECD0A33-BC61-478B-8599-FEC1C54E5124}" type="pres">
      <dgm:prSet presAssocID="{60234CBE-4A56-4B2A-B8E5-CAB31D8FD7A6}" presName="vertSpace3" presStyleLbl="node1" presStyleIdx="1" presStyleCnt="3"/>
      <dgm:spPr/>
    </dgm:pt>
    <dgm:pt modelId="{02985711-7C3B-4BD1-946A-661541BE0371}" type="pres">
      <dgm:prSet presAssocID="{60234CBE-4A56-4B2A-B8E5-CAB31D8FD7A6}" presName="circle3" presStyleLbl="node1" presStyleIdx="2" presStyleCnt="3"/>
      <dgm:spPr/>
    </dgm:pt>
    <dgm:pt modelId="{5E7B01E8-B5E8-4424-A079-396DCE5EC820}" type="pres">
      <dgm:prSet presAssocID="{60234CBE-4A56-4B2A-B8E5-CAB31D8FD7A6}" presName="rect3" presStyleLbl="alignAcc1" presStyleIdx="2" presStyleCnt="3"/>
      <dgm:spPr/>
      <dgm:t>
        <a:bodyPr/>
        <a:lstStyle/>
        <a:p>
          <a:endParaRPr lang="ru-RU"/>
        </a:p>
      </dgm:t>
    </dgm:pt>
    <dgm:pt modelId="{5E15820F-C4E0-45B9-B38A-9268F4182F9D}" type="pres">
      <dgm:prSet presAssocID="{B3666476-8AAE-40F7-A7FD-AC1BA9AC4BD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7B3C8-25FB-4DFD-8FE7-E6CCE7347D2A}" type="pres">
      <dgm:prSet presAssocID="{565F26F0-D65E-4680-8E3B-C7BF39B12A6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5EDDE-ABBA-4C00-8C7D-0A4538320FDD}" type="pres">
      <dgm:prSet presAssocID="{60234CBE-4A56-4B2A-B8E5-CAB31D8FD7A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553756-B2A6-4406-964B-1C73A6371D50}" type="presOf" srcId="{B3666476-8AAE-40F7-A7FD-AC1BA9AC4BD2}" destId="{5E15820F-C4E0-45B9-B38A-9268F4182F9D}" srcOrd="1" destOrd="0" presId="urn:microsoft.com/office/officeart/2005/8/layout/target3"/>
    <dgm:cxn modelId="{6CEF1226-0B5A-4F79-8172-DEC9D707E8B4}" type="presOf" srcId="{60234CBE-4A56-4B2A-B8E5-CAB31D8FD7A6}" destId="{5E7B01E8-B5E8-4424-A079-396DCE5EC820}" srcOrd="0" destOrd="0" presId="urn:microsoft.com/office/officeart/2005/8/layout/target3"/>
    <dgm:cxn modelId="{EC38FA46-C146-4479-8117-6B368652A8AD}" srcId="{6F9A86E1-AF90-4E40-9A1C-074866AB9E14}" destId="{60234CBE-4A56-4B2A-B8E5-CAB31D8FD7A6}" srcOrd="2" destOrd="0" parTransId="{44AFAA17-A860-4397-8803-96B6592B05AF}" sibTransId="{7F8414E1-5BB8-484F-9610-88519400604D}"/>
    <dgm:cxn modelId="{7B34DE27-BBFF-43A3-9AF9-0B5F367FB7DC}" type="presOf" srcId="{60234CBE-4A56-4B2A-B8E5-CAB31D8FD7A6}" destId="{5075EDDE-ABBA-4C00-8C7D-0A4538320FDD}" srcOrd="1" destOrd="0" presId="urn:microsoft.com/office/officeart/2005/8/layout/target3"/>
    <dgm:cxn modelId="{0CB97A37-6507-4B48-BE88-A5E6B93159B1}" srcId="{6F9A86E1-AF90-4E40-9A1C-074866AB9E14}" destId="{565F26F0-D65E-4680-8E3B-C7BF39B12A61}" srcOrd="1" destOrd="0" parTransId="{2741B25F-B985-4D33-A482-2B57EF9B8DF9}" sibTransId="{EBA899B4-FEBF-45A9-A250-668F34EDC90D}"/>
    <dgm:cxn modelId="{60DED8FE-0C93-478A-9743-2AE8342EDE5A}" type="presOf" srcId="{565F26F0-D65E-4680-8E3B-C7BF39B12A61}" destId="{0877B3C8-25FB-4DFD-8FE7-E6CCE7347D2A}" srcOrd="1" destOrd="0" presId="urn:microsoft.com/office/officeart/2005/8/layout/target3"/>
    <dgm:cxn modelId="{9DB279D5-83D4-43D2-A312-87F1780EB1D8}" type="presOf" srcId="{B3666476-8AAE-40F7-A7FD-AC1BA9AC4BD2}" destId="{C9736358-0565-4BC4-9AC2-3D6047289A06}" srcOrd="0" destOrd="0" presId="urn:microsoft.com/office/officeart/2005/8/layout/target3"/>
    <dgm:cxn modelId="{1800C513-C50F-4FDB-BAB2-A88B477603D2}" type="presOf" srcId="{6F9A86E1-AF90-4E40-9A1C-074866AB9E14}" destId="{387F729C-B6B9-4C47-BB76-5F3FFEE8C79F}" srcOrd="0" destOrd="0" presId="urn:microsoft.com/office/officeart/2005/8/layout/target3"/>
    <dgm:cxn modelId="{8BD5C328-BF41-4474-A5F6-C98CB461686E}" srcId="{6F9A86E1-AF90-4E40-9A1C-074866AB9E14}" destId="{B3666476-8AAE-40F7-A7FD-AC1BA9AC4BD2}" srcOrd="0" destOrd="0" parTransId="{FF809326-D402-442F-B0BA-7449F7F0B40E}" sibTransId="{44A90CA7-137A-469B-A186-83F9B4710779}"/>
    <dgm:cxn modelId="{02D2228C-4FF1-4235-9F1C-814B5BFC6C7A}" type="presOf" srcId="{565F26F0-D65E-4680-8E3B-C7BF39B12A61}" destId="{F3659985-2E2F-401B-80E2-68705510D72C}" srcOrd="0" destOrd="0" presId="urn:microsoft.com/office/officeart/2005/8/layout/target3"/>
    <dgm:cxn modelId="{C1BA17D4-1EEA-423E-A76C-DDCB8E13ED37}" type="presParOf" srcId="{387F729C-B6B9-4C47-BB76-5F3FFEE8C79F}" destId="{633234A8-25D3-43FE-BB88-0151F82C3C07}" srcOrd="0" destOrd="0" presId="urn:microsoft.com/office/officeart/2005/8/layout/target3"/>
    <dgm:cxn modelId="{B2864E5D-47AF-4224-8EB5-CC521731AA42}" type="presParOf" srcId="{387F729C-B6B9-4C47-BB76-5F3FFEE8C79F}" destId="{B42AC7B0-B37F-4B2E-8625-CA408531C88B}" srcOrd="1" destOrd="0" presId="urn:microsoft.com/office/officeart/2005/8/layout/target3"/>
    <dgm:cxn modelId="{3E373F5F-B404-4046-BD62-83760629823D}" type="presParOf" srcId="{387F729C-B6B9-4C47-BB76-5F3FFEE8C79F}" destId="{C9736358-0565-4BC4-9AC2-3D6047289A06}" srcOrd="2" destOrd="0" presId="urn:microsoft.com/office/officeart/2005/8/layout/target3"/>
    <dgm:cxn modelId="{3639EC96-4F82-42AA-8AD0-1C846FD1BC79}" type="presParOf" srcId="{387F729C-B6B9-4C47-BB76-5F3FFEE8C79F}" destId="{B1497A9A-7B5D-4953-B62D-753F7A617D08}" srcOrd="3" destOrd="0" presId="urn:microsoft.com/office/officeart/2005/8/layout/target3"/>
    <dgm:cxn modelId="{D9AE67C6-8240-4E46-800E-7975045C005D}" type="presParOf" srcId="{387F729C-B6B9-4C47-BB76-5F3FFEE8C79F}" destId="{7882AA09-30F3-4D6C-B517-2738740E118C}" srcOrd="4" destOrd="0" presId="urn:microsoft.com/office/officeart/2005/8/layout/target3"/>
    <dgm:cxn modelId="{1A3CD298-6F49-4A85-BBCC-FFC2E6EE5262}" type="presParOf" srcId="{387F729C-B6B9-4C47-BB76-5F3FFEE8C79F}" destId="{F3659985-2E2F-401B-80E2-68705510D72C}" srcOrd="5" destOrd="0" presId="urn:microsoft.com/office/officeart/2005/8/layout/target3"/>
    <dgm:cxn modelId="{CB35BF95-0C14-4D8F-B865-053DE041EDBB}" type="presParOf" srcId="{387F729C-B6B9-4C47-BB76-5F3FFEE8C79F}" destId="{6ECD0A33-BC61-478B-8599-FEC1C54E5124}" srcOrd="6" destOrd="0" presId="urn:microsoft.com/office/officeart/2005/8/layout/target3"/>
    <dgm:cxn modelId="{44975405-5E14-4C77-8903-5803BCB4096A}" type="presParOf" srcId="{387F729C-B6B9-4C47-BB76-5F3FFEE8C79F}" destId="{02985711-7C3B-4BD1-946A-661541BE0371}" srcOrd="7" destOrd="0" presId="urn:microsoft.com/office/officeart/2005/8/layout/target3"/>
    <dgm:cxn modelId="{8E62AD59-442C-4B78-8CB5-90DD5D966005}" type="presParOf" srcId="{387F729C-B6B9-4C47-BB76-5F3FFEE8C79F}" destId="{5E7B01E8-B5E8-4424-A079-396DCE5EC820}" srcOrd="8" destOrd="0" presId="urn:microsoft.com/office/officeart/2005/8/layout/target3"/>
    <dgm:cxn modelId="{7C58CDCD-584E-41A3-AAF8-877C27D291CE}" type="presParOf" srcId="{387F729C-B6B9-4C47-BB76-5F3FFEE8C79F}" destId="{5E15820F-C4E0-45B9-B38A-9268F4182F9D}" srcOrd="9" destOrd="0" presId="urn:microsoft.com/office/officeart/2005/8/layout/target3"/>
    <dgm:cxn modelId="{98AC1E15-6BE6-4B08-B95A-2991DDF46A09}" type="presParOf" srcId="{387F729C-B6B9-4C47-BB76-5F3FFEE8C79F}" destId="{0877B3C8-25FB-4DFD-8FE7-E6CCE7347D2A}" srcOrd="10" destOrd="0" presId="urn:microsoft.com/office/officeart/2005/8/layout/target3"/>
    <dgm:cxn modelId="{9E50694B-8331-44B1-8D50-F764D8103649}" type="presParOf" srcId="{387F729C-B6B9-4C47-BB76-5F3FFEE8C79F}" destId="{5075EDDE-ABBA-4C00-8C7D-0A4538320FD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80479C-38DE-460D-84A2-7DD6640A2A4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F1181-45E1-4A37-BA99-C3F8FD8600E6}">
      <dgm:prSet custT="1"/>
      <dgm:spPr/>
      <dgm:t>
        <a:bodyPr/>
        <a:lstStyle/>
        <a:p>
          <a:pPr rtl="0"/>
          <a:r>
            <a:rPr lang="ru-RU" sz="1100" b="1" dirty="0" smtClean="0"/>
            <a:t>КНП не проводится (п. 1.1 </a:t>
          </a:r>
          <a:r>
            <a:rPr lang="ru-RU" sz="1100" b="1" u="sng" dirty="0" smtClean="0">
              <a:hlinkClick xmlns:r="http://schemas.openxmlformats.org/officeDocument/2006/relationships" r:id="rId1"/>
            </a:rPr>
            <a:t>ст. 88 НК РФ</a:t>
          </a:r>
          <a:r>
            <a:rPr lang="ru-RU" sz="1100" b="1" dirty="0" smtClean="0"/>
            <a:t>). Исключения</a:t>
          </a:r>
          <a:r>
            <a:rPr lang="ru-RU" sz="1100" dirty="0" smtClean="0"/>
            <a:t>: </a:t>
          </a:r>
          <a:endParaRPr lang="ru-RU" sz="1100" dirty="0"/>
        </a:p>
      </dgm:t>
    </dgm:pt>
    <dgm:pt modelId="{22B4C00C-7920-41AB-AA28-A43D5DBD4E6F}" type="parTrans" cxnId="{17AC2242-EDE4-43C4-90DE-EA9ACB9D894A}">
      <dgm:prSet/>
      <dgm:spPr/>
      <dgm:t>
        <a:bodyPr/>
        <a:lstStyle/>
        <a:p>
          <a:endParaRPr lang="ru-RU" sz="1100"/>
        </a:p>
      </dgm:t>
    </dgm:pt>
    <dgm:pt modelId="{878300F0-899A-4A86-A3A7-6DF9BB03FB61}" type="sibTrans" cxnId="{17AC2242-EDE4-43C4-90DE-EA9ACB9D894A}">
      <dgm:prSet/>
      <dgm:spPr/>
      <dgm:t>
        <a:bodyPr/>
        <a:lstStyle/>
        <a:p>
          <a:endParaRPr lang="ru-RU" sz="1100"/>
        </a:p>
      </dgm:t>
    </dgm:pt>
    <dgm:pt modelId="{2F5EA289-F519-4A09-9062-CFF039FA2BA5}">
      <dgm:prSet custT="1"/>
      <dgm:spPr/>
      <dgm:t>
        <a:bodyPr/>
        <a:lstStyle/>
        <a:p>
          <a:pPr rtl="0"/>
          <a:r>
            <a:rPr lang="ru-RU" sz="1100" dirty="0" smtClean="0"/>
            <a:t>НД представлена позднее 1 июля года, следующего за периодом, за который проводится НМ;</a:t>
          </a:r>
          <a:endParaRPr lang="ru-RU" sz="1100" dirty="0"/>
        </a:p>
      </dgm:t>
    </dgm:pt>
    <dgm:pt modelId="{453DE6ED-BB6A-4AA0-883D-17657FB75298}" type="parTrans" cxnId="{7258192A-4EE2-4A10-89E9-4A2B8DBC3B60}">
      <dgm:prSet/>
      <dgm:spPr/>
      <dgm:t>
        <a:bodyPr/>
        <a:lstStyle/>
        <a:p>
          <a:endParaRPr lang="ru-RU" sz="1100"/>
        </a:p>
      </dgm:t>
    </dgm:pt>
    <dgm:pt modelId="{8D0093E0-3111-4F9E-A8B1-F67B6361BAFA}" type="sibTrans" cxnId="{7258192A-4EE2-4A10-89E9-4A2B8DBC3B60}">
      <dgm:prSet/>
      <dgm:spPr/>
      <dgm:t>
        <a:bodyPr/>
        <a:lstStyle/>
        <a:p>
          <a:endParaRPr lang="ru-RU" sz="1100"/>
        </a:p>
      </dgm:t>
    </dgm:pt>
    <dgm:pt modelId="{DE180CF1-B9AC-448C-9BFE-5375F245FC32}">
      <dgm:prSet custT="1"/>
      <dgm:spPr/>
      <dgm:t>
        <a:bodyPr/>
        <a:lstStyle/>
        <a:p>
          <a:pPr rtl="0"/>
          <a:r>
            <a:rPr lang="ru-RU" sz="1100" dirty="0" smtClean="0"/>
            <a:t>представлена НД по НДС или акцизы с возмещением;</a:t>
          </a:r>
          <a:endParaRPr lang="ru-RU" sz="1100" dirty="0"/>
        </a:p>
      </dgm:t>
    </dgm:pt>
    <dgm:pt modelId="{583846E0-76C0-449F-93D8-1A60A4F406C0}" type="parTrans" cxnId="{0D0EF96B-D049-4468-B859-B20336CF7A66}">
      <dgm:prSet/>
      <dgm:spPr/>
      <dgm:t>
        <a:bodyPr/>
        <a:lstStyle/>
        <a:p>
          <a:endParaRPr lang="ru-RU" sz="1100"/>
        </a:p>
      </dgm:t>
    </dgm:pt>
    <dgm:pt modelId="{E238FB37-5282-4FAC-B7EE-E9D55F5F1308}" type="sibTrans" cxnId="{0D0EF96B-D049-4468-B859-B20336CF7A66}">
      <dgm:prSet/>
      <dgm:spPr/>
      <dgm:t>
        <a:bodyPr/>
        <a:lstStyle/>
        <a:p>
          <a:endParaRPr lang="ru-RU" sz="1100"/>
        </a:p>
      </dgm:t>
    </dgm:pt>
    <dgm:pt modelId="{CC3E2DD5-7630-4D99-ABDB-299B699C5CB8}">
      <dgm:prSet custT="1"/>
      <dgm:spPr/>
      <dgm:t>
        <a:bodyPr/>
        <a:lstStyle/>
        <a:p>
          <a:pPr rtl="0"/>
          <a:r>
            <a:rPr lang="ru-RU" sz="1100" dirty="0" smtClean="0"/>
            <a:t>представлена УНД с &lt; налога, или &gt; убытка;</a:t>
          </a:r>
          <a:endParaRPr lang="ru-RU" sz="1100" dirty="0"/>
        </a:p>
      </dgm:t>
    </dgm:pt>
    <dgm:pt modelId="{7560C428-2E2B-4879-B8E4-E9DE347FDF4A}" type="parTrans" cxnId="{3C89F88D-EFA8-4204-A89F-9797D8333A76}">
      <dgm:prSet/>
      <dgm:spPr/>
      <dgm:t>
        <a:bodyPr/>
        <a:lstStyle/>
        <a:p>
          <a:endParaRPr lang="ru-RU" sz="1100"/>
        </a:p>
      </dgm:t>
    </dgm:pt>
    <dgm:pt modelId="{8D327102-4A2C-4251-86CC-330F480B6747}" type="sibTrans" cxnId="{3C89F88D-EFA8-4204-A89F-9797D8333A76}">
      <dgm:prSet/>
      <dgm:spPr/>
      <dgm:t>
        <a:bodyPr/>
        <a:lstStyle/>
        <a:p>
          <a:endParaRPr lang="ru-RU" sz="1100"/>
        </a:p>
      </dgm:t>
    </dgm:pt>
    <dgm:pt modelId="{AD523B18-F375-4391-BCA1-2522361BBF62}">
      <dgm:prSet custT="1"/>
      <dgm:spPr/>
      <dgm:t>
        <a:bodyPr/>
        <a:lstStyle/>
        <a:p>
          <a:pPr rtl="0"/>
          <a:r>
            <a:rPr lang="ru-RU" sz="1100" dirty="0" smtClean="0"/>
            <a:t>досрочно прекращено проведение НМ</a:t>
          </a:r>
          <a:endParaRPr lang="ru-RU" sz="1100" dirty="0"/>
        </a:p>
      </dgm:t>
    </dgm:pt>
    <dgm:pt modelId="{5743B9E7-07F4-40B7-AACE-E4BC8ED670ED}" type="parTrans" cxnId="{FEB1AC2D-8001-46B8-ADD0-BFC438FE88F2}">
      <dgm:prSet/>
      <dgm:spPr/>
      <dgm:t>
        <a:bodyPr/>
        <a:lstStyle/>
        <a:p>
          <a:endParaRPr lang="ru-RU" sz="1100"/>
        </a:p>
      </dgm:t>
    </dgm:pt>
    <dgm:pt modelId="{ADCB6D49-A1AB-41BA-BBC7-8C468A7FD148}" type="sibTrans" cxnId="{FEB1AC2D-8001-46B8-ADD0-BFC438FE88F2}">
      <dgm:prSet/>
      <dgm:spPr/>
      <dgm:t>
        <a:bodyPr/>
        <a:lstStyle/>
        <a:p>
          <a:endParaRPr lang="ru-RU" sz="1100"/>
        </a:p>
      </dgm:t>
    </dgm:pt>
    <dgm:pt modelId="{D0824056-7AA0-419C-93B4-EF48D89DAAFB}" type="pres">
      <dgm:prSet presAssocID="{2280479C-38DE-460D-84A2-7DD6640A2A4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2DAE02D-858C-4CF6-AC26-593A92A40A10}" type="pres">
      <dgm:prSet presAssocID="{954F1181-45E1-4A37-BA99-C3F8FD8600E6}" presName="thickLine" presStyleLbl="alignNode1" presStyleIdx="0" presStyleCnt="5"/>
      <dgm:spPr/>
    </dgm:pt>
    <dgm:pt modelId="{37B7DF74-C40D-4A76-8DA3-04B2F2008119}" type="pres">
      <dgm:prSet presAssocID="{954F1181-45E1-4A37-BA99-C3F8FD8600E6}" presName="horz1" presStyleCnt="0"/>
      <dgm:spPr/>
    </dgm:pt>
    <dgm:pt modelId="{241C4A6D-C8E1-4A26-AA68-4E5D2E4BD552}" type="pres">
      <dgm:prSet presAssocID="{954F1181-45E1-4A37-BA99-C3F8FD8600E6}" presName="tx1" presStyleLbl="revTx" presStyleIdx="0" presStyleCnt="5"/>
      <dgm:spPr/>
      <dgm:t>
        <a:bodyPr/>
        <a:lstStyle/>
        <a:p>
          <a:endParaRPr lang="ru-RU"/>
        </a:p>
      </dgm:t>
    </dgm:pt>
    <dgm:pt modelId="{F02AED7F-EBF4-4006-A63D-C3AE0F8B0F17}" type="pres">
      <dgm:prSet presAssocID="{954F1181-45E1-4A37-BA99-C3F8FD8600E6}" presName="vert1" presStyleCnt="0"/>
      <dgm:spPr/>
    </dgm:pt>
    <dgm:pt modelId="{445374B1-F0C2-4FBB-AFA4-D59251788006}" type="pres">
      <dgm:prSet presAssocID="{2F5EA289-F519-4A09-9062-CFF039FA2BA5}" presName="thickLine" presStyleLbl="alignNode1" presStyleIdx="1" presStyleCnt="5"/>
      <dgm:spPr/>
    </dgm:pt>
    <dgm:pt modelId="{E8646F6B-BEA5-4964-9719-B76F073D3C0F}" type="pres">
      <dgm:prSet presAssocID="{2F5EA289-F519-4A09-9062-CFF039FA2BA5}" presName="horz1" presStyleCnt="0"/>
      <dgm:spPr/>
    </dgm:pt>
    <dgm:pt modelId="{19E3451E-C4EE-4402-9044-187FA2B05262}" type="pres">
      <dgm:prSet presAssocID="{2F5EA289-F519-4A09-9062-CFF039FA2BA5}" presName="tx1" presStyleLbl="revTx" presStyleIdx="1" presStyleCnt="5"/>
      <dgm:spPr/>
      <dgm:t>
        <a:bodyPr/>
        <a:lstStyle/>
        <a:p>
          <a:endParaRPr lang="ru-RU"/>
        </a:p>
      </dgm:t>
    </dgm:pt>
    <dgm:pt modelId="{48F9075F-E57F-40CA-9A02-FE43E425C890}" type="pres">
      <dgm:prSet presAssocID="{2F5EA289-F519-4A09-9062-CFF039FA2BA5}" presName="vert1" presStyleCnt="0"/>
      <dgm:spPr/>
    </dgm:pt>
    <dgm:pt modelId="{31FBF9B6-EE8C-4BE5-870B-D93F99F934C8}" type="pres">
      <dgm:prSet presAssocID="{DE180CF1-B9AC-448C-9BFE-5375F245FC32}" presName="thickLine" presStyleLbl="alignNode1" presStyleIdx="2" presStyleCnt="5"/>
      <dgm:spPr/>
    </dgm:pt>
    <dgm:pt modelId="{97F98DB9-BD2D-4988-B11F-128D4F8B7C4A}" type="pres">
      <dgm:prSet presAssocID="{DE180CF1-B9AC-448C-9BFE-5375F245FC32}" presName="horz1" presStyleCnt="0"/>
      <dgm:spPr/>
    </dgm:pt>
    <dgm:pt modelId="{C7D633F3-DD1B-4910-8C94-9D1B9643BDB0}" type="pres">
      <dgm:prSet presAssocID="{DE180CF1-B9AC-448C-9BFE-5375F245FC32}" presName="tx1" presStyleLbl="revTx" presStyleIdx="2" presStyleCnt="5"/>
      <dgm:spPr/>
      <dgm:t>
        <a:bodyPr/>
        <a:lstStyle/>
        <a:p>
          <a:endParaRPr lang="ru-RU"/>
        </a:p>
      </dgm:t>
    </dgm:pt>
    <dgm:pt modelId="{70A25940-0D08-4F2E-8D8A-5A5D335A799C}" type="pres">
      <dgm:prSet presAssocID="{DE180CF1-B9AC-448C-9BFE-5375F245FC32}" presName="vert1" presStyleCnt="0"/>
      <dgm:spPr/>
    </dgm:pt>
    <dgm:pt modelId="{253ADE88-3F83-45B3-B4A0-D76153A85E1D}" type="pres">
      <dgm:prSet presAssocID="{CC3E2DD5-7630-4D99-ABDB-299B699C5CB8}" presName="thickLine" presStyleLbl="alignNode1" presStyleIdx="3" presStyleCnt="5"/>
      <dgm:spPr/>
    </dgm:pt>
    <dgm:pt modelId="{F11E59A9-4A37-4BEC-B198-365413C820F6}" type="pres">
      <dgm:prSet presAssocID="{CC3E2DD5-7630-4D99-ABDB-299B699C5CB8}" presName="horz1" presStyleCnt="0"/>
      <dgm:spPr/>
    </dgm:pt>
    <dgm:pt modelId="{3D67002E-65E6-44EA-9191-D37F5876858D}" type="pres">
      <dgm:prSet presAssocID="{CC3E2DD5-7630-4D99-ABDB-299B699C5CB8}" presName="tx1" presStyleLbl="revTx" presStyleIdx="3" presStyleCnt="5"/>
      <dgm:spPr/>
      <dgm:t>
        <a:bodyPr/>
        <a:lstStyle/>
        <a:p>
          <a:endParaRPr lang="ru-RU"/>
        </a:p>
      </dgm:t>
    </dgm:pt>
    <dgm:pt modelId="{D4A07840-5F3A-40D5-947F-4AF3C902F458}" type="pres">
      <dgm:prSet presAssocID="{CC3E2DD5-7630-4D99-ABDB-299B699C5CB8}" presName="vert1" presStyleCnt="0"/>
      <dgm:spPr/>
    </dgm:pt>
    <dgm:pt modelId="{415CDCF0-4711-43D3-B06F-8580964BE2A8}" type="pres">
      <dgm:prSet presAssocID="{AD523B18-F375-4391-BCA1-2522361BBF62}" presName="thickLine" presStyleLbl="alignNode1" presStyleIdx="4" presStyleCnt="5"/>
      <dgm:spPr/>
    </dgm:pt>
    <dgm:pt modelId="{2DBEBB04-950F-41E1-BF3B-59A3F8F707C4}" type="pres">
      <dgm:prSet presAssocID="{AD523B18-F375-4391-BCA1-2522361BBF62}" presName="horz1" presStyleCnt="0"/>
      <dgm:spPr/>
    </dgm:pt>
    <dgm:pt modelId="{E74BDE95-A877-4D49-A220-65ED93F29074}" type="pres">
      <dgm:prSet presAssocID="{AD523B18-F375-4391-BCA1-2522361BBF62}" presName="tx1" presStyleLbl="revTx" presStyleIdx="4" presStyleCnt="5"/>
      <dgm:spPr/>
      <dgm:t>
        <a:bodyPr/>
        <a:lstStyle/>
        <a:p>
          <a:endParaRPr lang="ru-RU"/>
        </a:p>
      </dgm:t>
    </dgm:pt>
    <dgm:pt modelId="{F4DA4CF7-8265-41CF-8F70-A59D159DA713}" type="pres">
      <dgm:prSet presAssocID="{AD523B18-F375-4391-BCA1-2522361BBF62}" presName="vert1" presStyleCnt="0"/>
      <dgm:spPr/>
    </dgm:pt>
  </dgm:ptLst>
  <dgm:cxnLst>
    <dgm:cxn modelId="{256C2FDD-73E6-4A39-A080-AF042D9D0930}" type="presOf" srcId="{DE180CF1-B9AC-448C-9BFE-5375F245FC32}" destId="{C7D633F3-DD1B-4910-8C94-9D1B9643BDB0}" srcOrd="0" destOrd="0" presId="urn:microsoft.com/office/officeart/2008/layout/LinedList"/>
    <dgm:cxn modelId="{00DBA390-1D14-4A9E-8C71-1FC409EC9EE2}" type="presOf" srcId="{2280479C-38DE-460D-84A2-7DD6640A2A47}" destId="{D0824056-7AA0-419C-93B4-EF48D89DAAFB}" srcOrd="0" destOrd="0" presId="urn:microsoft.com/office/officeart/2008/layout/LinedList"/>
    <dgm:cxn modelId="{FEB1AC2D-8001-46B8-ADD0-BFC438FE88F2}" srcId="{2280479C-38DE-460D-84A2-7DD6640A2A47}" destId="{AD523B18-F375-4391-BCA1-2522361BBF62}" srcOrd="4" destOrd="0" parTransId="{5743B9E7-07F4-40B7-AACE-E4BC8ED670ED}" sibTransId="{ADCB6D49-A1AB-41BA-BBC7-8C468A7FD148}"/>
    <dgm:cxn modelId="{29557265-03CE-4F45-BB60-B1AD8A68DC65}" type="presOf" srcId="{2F5EA289-F519-4A09-9062-CFF039FA2BA5}" destId="{19E3451E-C4EE-4402-9044-187FA2B05262}" srcOrd="0" destOrd="0" presId="urn:microsoft.com/office/officeart/2008/layout/LinedList"/>
    <dgm:cxn modelId="{3C89F88D-EFA8-4204-A89F-9797D8333A76}" srcId="{2280479C-38DE-460D-84A2-7DD6640A2A47}" destId="{CC3E2DD5-7630-4D99-ABDB-299B699C5CB8}" srcOrd="3" destOrd="0" parTransId="{7560C428-2E2B-4879-B8E4-E9DE347FDF4A}" sibTransId="{8D327102-4A2C-4251-86CC-330F480B6747}"/>
    <dgm:cxn modelId="{B807CBED-F6DD-412B-96E5-0AC5453DBD2B}" type="presOf" srcId="{AD523B18-F375-4391-BCA1-2522361BBF62}" destId="{E74BDE95-A877-4D49-A220-65ED93F29074}" srcOrd="0" destOrd="0" presId="urn:microsoft.com/office/officeart/2008/layout/LinedList"/>
    <dgm:cxn modelId="{540FEBA4-D012-4155-AA79-2FDD6E9E26F9}" type="presOf" srcId="{954F1181-45E1-4A37-BA99-C3F8FD8600E6}" destId="{241C4A6D-C8E1-4A26-AA68-4E5D2E4BD552}" srcOrd="0" destOrd="0" presId="urn:microsoft.com/office/officeart/2008/layout/LinedList"/>
    <dgm:cxn modelId="{17AC2242-EDE4-43C4-90DE-EA9ACB9D894A}" srcId="{2280479C-38DE-460D-84A2-7DD6640A2A47}" destId="{954F1181-45E1-4A37-BA99-C3F8FD8600E6}" srcOrd="0" destOrd="0" parTransId="{22B4C00C-7920-41AB-AA28-A43D5DBD4E6F}" sibTransId="{878300F0-899A-4A86-A3A7-6DF9BB03FB61}"/>
    <dgm:cxn modelId="{CAF05E3B-E4D1-4CE7-8064-B54249613020}" type="presOf" srcId="{CC3E2DD5-7630-4D99-ABDB-299B699C5CB8}" destId="{3D67002E-65E6-44EA-9191-D37F5876858D}" srcOrd="0" destOrd="0" presId="urn:microsoft.com/office/officeart/2008/layout/LinedList"/>
    <dgm:cxn modelId="{7258192A-4EE2-4A10-89E9-4A2B8DBC3B60}" srcId="{2280479C-38DE-460D-84A2-7DD6640A2A47}" destId="{2F5EA289-F519-4A09-9062-CFF039FA2BA5}" srcOrd="1" destOrd="0" parTransId="{453DE6ED-BB6A-4AA0-883D-17657FB75298}" sibTransId="{8D0093E0-3111-4F9E-A8B1-F67B6361BAFA}"/>
    <dgm:cxn modelId="{0D0EF96B-D049-4468-B859-B20336CF7A66}" srcId="{2280479C-38DE-460D-84A2-7DD6640A2A47}" destId="{DE180CF1-B9AC-448C-9BFE-5375F245FC32}" srcOrd="2" destOrd="0" parTransId="{583846E0-76C0-449F-93D8-1A60A4F406C0}" sibTransId="{E238FB37-5282-4FAC-B7EE-E9D55F5F1308}"/>
    <dgm:cxn modelId="{6738CA27-8433-4F72-B20B-9BA4BBB813E3}" type="presParOf" srcId="{D0824056-7AA0-419C-93B4-EF48D89DAAFB}" destId="{B2DAE02D-858C-4CF6-AC26-593A92A40A10}" srcOrd="0" destOrd="0" presId="urn:microsoft.com/office/officeart/2008/layout/LinedList"/>
    <dgm:cxn modelId="{2EC20F67-25F6-449E-9A55-16B246B90247}" type="presParOf" srcId="{D0824056-7AA0-419C-93B4-EF48D89DAAFB}" destId="{37B7DF74-C40D-4A76-8DA3-04B2F2008119}" srcOrd="1" destOrd="0" presId="urn:microsoft.com/office/officeart/2008/layout/LinedList"/>
    <dgm:cxn modelId="{1A78FDAC-E156-45D9-AD84-0EA071379461}" type="presParOf" srcId="{37B7DF74-C40D-4A76-8DA3-04B2F2008119}" destId="{241C4A6D-C8E1-4A26-AA68-4E5D2E4BD552}" srcOrd="0" destOrd="0" presId="urn:microsoft.com/office/officeart/2008/layout/LinedList"/>
    <dgm:cxn modelId="{9B548EDA-5269-4160-B040-DE4E23A4D49A}" type="presParOf" srcId="{37B7DF74-C40D-4A76-8DA3-04B2F2008119}" destId="{F02AED7F-EBF4-4006-A63D-C3AE0F8B0F17}" srcOrd="1" destOrd="0" presId="urn:microsoft.com/office/officeart/2008/layout/LinedList"/>
    <dgm:cxn modelId="{6F396F7C-2CAA-4666-B85A-1CC323C1ABBA}" type="presParOf" srcId="{D0824056-7AA0-419C-93B4-EF48D89DAAFB}" destId="{445374B1-F0C2-4FBB-AFA4-D59251788006}" srcOrd="2" destOrd="0" presId="urn:microsoft.com/office/officeart/2008/layout/LinedList"/>
    <dgm:cxn modelId="{FD867D2E-F4E8-4AAB-BEDD-206D5CBDA9CA}" type="presParOf" srcId="{D0824056-7AA0-419C-93B4-EF48D89DAAFB}" destId="{E8646F6B-BEA5-4964-9719-B76F073D3C0F}" srcOrd="3" destOrd="0" presId="urn:microsoft.com/office/officeart/2008/layout/LinedList"/>
    <dgm:cxn modelId="{E08CB75E-05DF-4836-AF76-05DB9B1651A6}" type="presParOf" srcId="{E8646F6B-BEA5-4964-9719-B76F073D3C0F}" destId="{19E3451E-C4EE-4402-9044-187FA2B05262}" srcOrd="0" destOrd="0" presId="urn:microsoft.com/office/officeart/2008/layout/LinedList"/>
    <dgm:cxn modelId="{D390D07F-367C-40BC-9622-3211C2EC5B3C}" type="presParOf" srcId="{E8646F6B-BEA5-4964-9719-B76F073D3C0F}" destId="{48F9075F-E57F-40CA-9A02-FE43E425C890}" srcOrd="1" destOrd="0" presId="urn:microsoft.com/office/officeart/2008/layout/LinedList"/>
    <dgm:cxn modelId="{8556F8F4-9FB8-4201-813C-0B45DB881088}" type="presParOf" srcId="{D0824056-7AA0-419C-93B4-EF48D89DAAFB}" destId="{31FBF9B6-EE8C-4BE5-870B-D93F99F934C8}" srcOrd="4" destOrd="0" presId="urn:microsoft.com/office/officeart/2008/layout/LinedList"/>
    <dgm:cxn modelId="{B2478E09-54AE-483B-91C6-1A35ECEBC888}" type="presParOf" srcId="{D0824056-7AA0-419C-93B4-EF48D89DAAFB}" destId="{97F98DB9-BD2D-4988-B11F-128D4F8B7C4A}" srcOrd="5" destOrd="0" presId="urn:microsoft.com/office/officeart/2008/layout/LinedList"/>
    <dgm:cxn modelId="{8EFE5F21-DC83-481A-8A71-E50F0E8512C6}" type="presParOf" srcId="{97F98DB9-BD2D-4988-B11F-128D4F8B7C4A}" destId="{C7D633F3-DD1B-4910-8C94-9D1B9643BDB0}" srcOrd="0" destOrd="0" presId="urn:microsoft.com/office/officeart/2008/layout/LinedList"/>
    <dgm:cxn modelId="{C65C2041-A2C3-4F01-97DC-3F8EFA8B9B5F}" type="presParOf" srcId="{97F98DB9-BD2D-4988-B11F-128D4F8B7C4A}" destId="{70A25940-0D08-4F2E-8D8A-5A5D335A799C}" srcOrd="1" destOrd="0" presId="urn:microsoft.com/office/officeart/2008/layout/LinedList"/>
    <dgm:cxn modelId="{DDA3A0BA-611C-4CCF-800A-2128DDF2D4C5}" type="presParOf" srcId="{D0824056-7AA0-419C-93B4-EF48D89DAAFB}" destId="{253ADE88-3F83-45B3-B4A0-D76153A85E1D}" srcOrd="6" destOrd="0" presId="urn:microsoft.com/office/officeart/2008/layout/LinedList"/>
    <dgm:cxn modelId="{95E0CD0B-65FF-47D0-8A2F-421CE3F238F0}" type="presParOf" srcId="{D0824056-7AA0-419C-93B4-EF48D89DAAFB}" destId="{F11E59A9-4A37-4BEC-B198-365413C820F6}" srcOrd="7" destOrd="0" presId="urn:microsoft.com/office/officeart/2008/layout/LinedList"/>
    <dgm:cxn modelId="{9BBB0280-3A23-4D1F-8CE1-274CBDEC5D17}" type="presParOf" srcId="{F11E59A9-4A37-4BEC-B198-365413C820F6}" destId="{3D67002E-65E6-44EA-9191-D37F5876858D}" srcOrd="0" destOrd="0" presId="urn:microsoft.com/office/officeart/2008/layout/LinedList"/>
    <dgm:cxn modelId="{5BAB7800-DA36-4C21-BE1F-5393EF6AE2DE}" type="presParOf" srcId="{F11E59A9-4A37-4BEC-B198-365413C820F6}" destId="{D4A07840-5F3A-40D5-947F-4AF3C902F458}" srcOrd="1" destOrd="0" presId="urn:microsoft.com/office/officeart/2008/layout/LinedList"/>
    <dgm:cxn modelId="{708F3997-4E0B-455F-8C04-DBB2B009C845}" type="presParOf" srcId="{D0824056-7AA0-419C-93B4-EF48D89DAAFB}" destId="{415CDCF0-4711-43D3-B06F-8580964BE2A8}" srcOrd="8" destOrd="0" presId="urn:microsoft.com/office/officeart/2008/layout/LinedList"/>
    <dgm:cxn modelId="{4CEDEB35-9AEE-4837-B61A-795551B6131E}" type="presParOf" srcId="{D0824056-7AA0-419C-93B4-EF48D89DAAFB}" destId="{2DBEBB04-950F-41E1-BF3B-59A3F8F707C4}" srcOrd="9" destOrd="0" presId="urn:microsoft.com/office/officeart/2008/layout/LinedList"/>
    <dgm:cxn modelId="{8E1DAB64-85A2-4A67-9B97-0DEA79381515}" type="presParOf" srcId="{2DBEBB04-950F-41E1-BF3B-59A3F8F707C4}" destId="{E74BDE95-A877-4D49-A220-65ED93F29074}" srcOrd="0" destOrd="0" presId="urn:microsoft.com/office/officeart/2008/layout/LinedList"/>
    <dgm:cxn modelId="{CA7BBD9A-5084-4438-91A2-FCB0A1A4856C}" type="presParOf" srcId="{2DBEBB04-950F-41E1-BF3B-59A3F8F707C4}" destId="{F4DA4CF7-8265-41CF-8F70-A59D159DA7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6E5652-8A2A-4718-ABF3-2DE138888803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33A828-BD9F-4DB8-AA2E-167CB498FAA8}">
      <dgm:prSet/>
      <dgm:spPr/>
      <dgm:t>
        <a:bodyPr/>
        <a:lstStyle/>
        <a:p>
          <a:pPr rtl="0"/>
          <a:r>
            <a:rPr lang="ru-RU" b="1" dirty="0" smtClean="0"/>
            <a:t>ВНП проводятся (п. 5.1 </a:t>
          </a:r>
          <a:r>
            <a:rPr lang="ru-RU" b="1" u="sng" dirty="0" smtClean="0">
              <a:hlinkClick xmlns:r="http://schemas.openxmlformats.org/officeDocument/2006/relationships" r:id="rId1"/>
            </a:rPr>
            <a:t>ст. 89 НК РФ</a:t>
          </a:r>
          <a:r>
            <a:rPr lang="ru-RU" b="1" dirty="0" smtClean="0"/>
            <a:t>): </a:t>
          </a:r>
          <a:endParaRPr lang="ru-RU" b="1" dirty="0"/>
        </a:p>
      </dgm:t>
    </dgm:pt>
    <dgm:pt modelId="{41D88BA7-8D8A-49A1-834C-E109E33380CF}" type="parTrans" cxnId="{1D957ECA-1B84-4129-8C21-8AB5B475F50D}">
      <dgm:prSet/>
      <dgm:spPr/>
      <dgm:t>
        <a:bodyPr/>
        <a:lstStyle/>
        <a:p>
          <a:endParaRPr lang="ru-RU"/>
        </a:p>
      </dgm:t>
    </dgm:pt>
    <dgm:pt modelId="{99D8C85B-5621-486A-A0C7-FD306FA35B63}" type="sibTrans" cxnId="{1D957ECA-1B84-4129-8C21-8AB5B475F50D}">
      <dgm:prSet/>
      <dgm:spPr/>
      <dgm:t>
        <a:bodyPr/>
        <a:lstStyle/>
        <a:p>
          <a:endParaRPr lang="ru-RU"/>
        </a:p>
      </dgm:t>
    </dgm:pt>
    <dgm:pt modelId="{B715E2BC-86D0-45DB-A32B-FB88AA58CF39}">
      <dgm:prSet/>
      <dgm:spPr/>
      <dgm:t>
        <a:bodyPr/>
        <a:lstStyle/>
        <a:p>
          <a:pPr rtl="0"/>
          <a:r>
            <a:rPr lang="ru-RU" smtClean="0"/>
            <a:t>ВНО в порядке контроля за ТНО, проводившего НМ;</a:t>
          </a:r>
          <a:endParaRPr lang="ru-RU"/>
        </a:p>
      </dgm:t>
    </dgm:pt>
    <dgm:pt modelId="{A57C3818-40BB-4FE0-9FFE-3149B001B545}" type="parTrans" cxnId="{882CD7B8-097E-4383-BC80-6B13A4514ACC}">
      <dgm:prSet/>
      <dgm:spPr/>
      <dgm:t>
        <a:bodyPr/>
        <a:lstStyle/>
        <a:p>
          <a:endParaRPr lang="ru-RU"/>
        </a:p>
      </dgm:t>
    </dgm:pt>
    <dgm:pt modelId="{1C78FF2F-97D2-4841-BAAF-B57945EB66CC}" type="sibTrans" cxnId="{882CD7B8-097E-4383-BC80-6B13A4514ACC}">
      <dgm:prSet/>
      <dgm:spPr/>
      <dgm:t>
        <a:bodyPr/>
        <a:lstStyle/>
        <a:p>
          <a:endParaRPr lang="ru-RU"/>
        </a:p>
      </dgm:t>
    </dgm:pt>
    <dgm:pt modelId="{30572F0F-34EA-4EFC-AF5A-9A077B46E97C}">
      <dgm:prSet/>
      <dgm:spPr/>
      <dgm:t>
        <a:bodyPr/>
        <a:lstStyle/>
        <a:p>
          <a:pPr rtl="0"/>
          <a:r>
            <a:rPr lang="ru-RU" smtClean="0"/>
            <a:t>досрочно прекращено проведение НМ;</a:t>
          </a:r>
          <a:endParaRPr lang="ru-RU"/>
        </a:p>
      </dgm:t>
    </dgm:pt>
    <dgm:pt modelId="{7F9DE7C3-31A6-409E-B8A8-41961175EBBD}" type="parTrans" cxnId="{78AE9CC9-4CFD-482C-8342-8A7A668D9E28}">
      <dgm:prSet/>
      <dgm:spPr/>
      <dgm:t>
        <a:bodyPr/>
        <a:lstStyle/>
        <a:p>
          <a:endParaRPr lang="ru-RU"/>
        </a:p>
      </dgm:t>
    </dgm:pt>
    <dgm:pt modelId="{1536C62F-2215-41B7-B262-D382D5695CAB}" type="sibTrans" cxnId="{78AE9CC9-4CFD-482C-8342-8A7A668D9E28}">
      <dgm:prSet/>
      <dgm:spPr/>
      <dgm:t>
        <a:bodyPr/>
        <a:lstStyle/>
        <a:p>
          <a:endParaRPr lang="ru-RU"/>
        </a:p>
      </dgm:t>
    </dgm:pt>
    <dgm:pt modelId="{2DB317DA-C894-4442-B3AA-C896EB2CF615}">
      <dgm:prSet/>
      <dgm:spPr/>
      <dgm:t>
        <a:bodyPr/>
        <a:lstStyle/>
        <a:p>
          <a:pPr rtl="0"/>
          <a:r>
            <a:rPr lang="ru-RU" dirty="0" smtClean="0"/>
            <a:t>ЮЛ не выполнило мотивированное мнение;</a:t>
          </a:r>
          <a:endParaRPr lang="ru-RU" dirty="0"/>
        </a:p>
      </dgm:t>
    </dgm:pt>
    <dgm:pt modelId="{9050414D-FDA4-4C5F-BBAE-5A8A2008E404}" type="parTrans" cxnId="{64EAF06E-4ECE-4A3A-8DC2-385759301FB8}">
      <dgm:prSet/>
      <dgm:spPr/>
      <dgm:t>
        <a:bodyPr/>
        <a:lstStyle/>
        <a:p>
          <a:endParaRPr lang="ru-RU"/>
        </a:p>
      </dgm:t>
    </dgm:pt>
    <dgm:pt modelId="{265A33CA-5CAB-4446-8DC0-6DF8070FAC92}" type="sibTrans" cxnId="{64EAF06E-4ECE-4A3A-8DC2-385759301FB8}">
      <dgm:prSet/>
      <dgm:spPr/>
      <dgm:t>
        <a:bodyPr/>
        <a:lstStyle/>
        <a:p>
          <a:endParaRPr lang="ru-RU"/>
        </a:p>
      </dgm:t>
    </dgm:pt>
    <dgm:pt modelId="{F1570EF9-E5BC-4E50-8192-CD729842E8D5}">
      <dgm:prSet/>
      <dgm:spPr/>
      <dgm:t>
        <a:bodyPr/>
        <a:lstStyle/>
        <a:p>
          <a:pPr rtl="0"/>
          <a:r>
            <a:rPr lang="ru-RU" dirty="0" smtClean="0"/>
            <a:t>представлена УНД за период НМ, в которой &lt; налог</a:t>
          </a:r>
          <a:endParaRPr lang="ru-RU" dirty="0"/>
        </a:p>
      </dgm:t>
    </dgm:pt>
    <dgm:pt modelId="{E0AFD28A-EFB4-4B97-8AE0-FC02173AD10F}" type="parTrans" cxnId="{2BEE1832-E666-4A03-9EC0-57CCBE97B873}">
      <dgm:prSet/>
      <dgm:spPr/>
      <dgm:t>
        <a:bodyPr/>
        <a:lstStyle/>
        <a:p>
          <a:endParaRPr lang="ru-RU"/>
        </a:p>
      </dgm:t>
    </dgm:pt>
    <dgm:pt modelId="{8FF7F560-ED13-4F2A-93A1-EA94AE161037}" type="sibTrans" cxnId="{2BEE1832-E666-4A03-9EC0-57CCBE97B873}">
      <dgm:prSet/>
      <dgm:spPr/>
      <dgm:t>
        <a:bodyPr/>
        <a:lstStyle/>
        <a:p>
          <a:endParaRPr lang="ru-RU"/>
        </a:p>
      </dgm:t>
    </dgm:pt>
    <dgm:pt modelId="{0A3246F6-6086-496D-9E64-58DADDC02F78}" type="pres">
      <dgm:prSet presAssocID="{086E5652-8A2A-4718-ABF3-2DE13888880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40F2AC-72EF-4712-BBCC-B1B8F1156886}" type="pres">
      <dgm:prSet presAssocID="{8833A828-BD9F-4DB8-AA2E-167CB498FAA8}" presName="thickLine" presStyleLbl="alignNode1" presStyleIdx="0" presStyleCnt="5"/>
      <dgm:spPr/>
    </dgm:pt>
    <dgm:pt modelId="{135790FC-A7D6-496C-8C5B-B495208401CD}" type="pres">
      <dgm:prSet presAssocID="{8833A828-BD9F-4DB8-AA2E-167CB498FAA8}" presName="horz1" presStyleCnt="0"/>
      <dgm:spPr/>
    </dgm:pt>
    <dgm:pt modelId="{B7D881BB-8413-42AC-AE89-8085F96E2DEA}" type="pres">
      <dgm:prSet presAssocID="{8833A828-BD9F-4DB8-AA2E-167CB498FAA8}" presName="tx1" presStyleLbl="revTx" presStyleIdx="0" presStyleCnt="5"/>
      <dgm:spPr/>
      <dgm:t>
        <a:bodyPr/>
        <a:lstStyle/>
        <a:p>
          <a:endParaRPr lang="ru-RU"/>
        </a:p>
      </dgm:t>
    </dgm:pt>
    <dgm:pt modelId="{D6FF6E6D-3EDB-4384-9658-061D0877C11A}" type="pres">
      <dgm:prSet presAssocID="{8833A828-BD9F-4DB8-AA2E-167CB498FAA8}" presName="vert1" presStyleCnt="0"/>
      <dgm:spPr/>
    </dgm:pt>
    <dgm:pt modelId="{D9427B20-ACB4-41CB-98E3-9ED6F05A6A1B}" type="pres">
      <dgm:prSet presAssocID="{B715E2BC-86D0-45DB-A32B-FB88AA58CF39}" presName="thickLine" presStyleLbl="alignNode1" presStyleIdx="1" presStyleCnt="5"/>
      <dgm:spPr/>
    </dgm:pt>
    <dgm:pt modelId="{64966E48-AD02-4EB5-AE7F-8676EE204179}" type="pres">
      <dgm:prSet presAssocID="{B715E2BC-86D0-45DB-A32B-FB88AA58CF39}" presName="horz1" presStyleCnt="0"/>
      <dgm:spPr/>
    </dgm:pt>
    <dgm:pt modelId="{7E50D02F-5168-4756-9BF3-827C19EEB701}" type="pres">
      <dgm:prSet presAssocID="{B715E2BC-86D0-45DB-A32B-FB88AA58CF39}" presName="tx1" presStyleLbl="revTx" presStyleIdx="1" presStyleCnt="5"/>
      <dgm:spPr/>
      <dgm:t>
        <a:bodyPr/>
        <a:lstStyle/>
        <a:p>
          <a:endParaRPr lang="ru-RU"/>
        </a:p>
      </dgm:t>
    </dgm:pt>
    <dgm:pt modelId="{926BAE52-7A9C-47F4-8CEC-511AEA11A902}" type="pres">
      <dgm:prSet presAssocID="{B715E2BC-86D0-45DB-A32B-FB88AA58CF39}" presName="vert1" presStyleCnt="0"/>
      <dgm:spPr/>
    </dgm:pt>
    <dgm:pt modelId="{A420D38D-E0F7-4581-84CF-F4CDC64E69F7}" type="pres">
      <dgm:prSet presAssocID="{30572F0F-34EA-4EFC-AF5A-9A077B46E97C}" presName="thickLine" presStyleLbl="alignNode1" presStyleIdx="2" presStyleCnt="5"/>
      <dgm:spPr/>
    </dgm:pt>
    <dgm:pt modelId="{1DBD541E-2E4F-4320-9690-F6B34F47DABD}" type="pres">
      <dgm:prSet presAssocID="{30572F0F-34EA-4EFC-AF5A-9A077B46E97C}" presName="horz1" presStyleCnt="0"/>
      <dgm:spPr/>
    </dgm:pt>
    <dgm:pt modelId="{62308C51-84CA-415B-B422-FF4C2971DF18}" type="pres">
      <dgm:prSet presAssocID="{30572F0F-34EA-4EFC-AF5A-9A077B46E97C}" presName="tx1" presStyleLbl="revTx" presStyleIdx="2" presStyleCnt="5"/>
      <dgm:spPr/>
      <dgm:t>
        <a:bodyPr/>
        <a:lstStyle/>
        <a:p>
          <a:endParaRPr lang="ru-RU"/>
        </a:p>
      </dgm:t>
    </dgm:pt>
    <dgm:pt modelId="{54E03CB4-C9D3-45FB-9100-AE0FA6E80EBB}" type="pres">
      <dgm:prSet presAssocID="{30572F0F-34EA-4EFC-AF5A-9A077B46E97C}" presName="vert1" presStyleCnt="0"/>
      <dgm:spPr/>
    </dgm:pt>
    <dgm:pt modelId="{BE3EC1C6-E93D-46AD-8365-9D4773328F1F}" type="pres">
      <dgm:prSet presAssocID="{2DB317DA-C894-4442-B3AA-C896EB2CF615}" presName="thickLine" presStyleLbl="alignNode1" presStyleIdx="3" presStyleCnt="5"/>
      <dgm:spPr/>
    </dgm:pt>
    <dgm:pt modelId="{B1D599C9-0BD0-4869-A4C6-ED3E1439F1A0}" type="pres">
      <dgm:prSet presAssocID="{2DB317DA-C894-4442-B3AA-C896EB2CF615}" presName="horz1" presStyleCnt="0"/>
      <dgm:spPr/>
    </dgm:pt>
    <dgm:pt modelId="{C7A324E5-399A-49CE-933D-BF74A0464A2B}" type="pres">
      <dgm:prSet presAssocID="{2DB317DA-C894-4442-B3AA-C896EB2CF615}" presName="tx1" presStyleLbl="revTx" presStyleIdx="3" presStyleCnt="5"/>
      <dgm:spPr/>
      <dgm:t>
        <a:bodyPr/>
        <a:lstStyle/>
        <a:p>
          <a:endParaRPr lang="ru-RU"/>
        </a:p>
      </dgm:t>
    </dgm:pt>
    <dgm:pt modelId="{42033A2D-69BE-4336-B4A4-511D9A7344A6}" type="pres">
      <dgm:prSet presAssocID="{2DB317DA-C894-4442-B3AA-C896EB2CF615}" presName="vert1" presStyleCnt="0"/>
      <dgm:spPr/>
    </dgm:pt>
    <dgm:pt modelId="{E6D302C4-F938-4853-9574-328A79B91926}" type="pres">
      <dgm:prSet presAssocID="{F1570EF9-E5BC-4E50-8192-CD729842E8D5}" presName="thickLine" presStyleLbl="alignNode1" presStyleIdx="4" presStyleCnt="5"/>
      <dgm:spPr/>
    </dgm:pt>
    <dgm:pt modelId="{4BD138D2-7B4E-42AE-B699-7F11711FA804}" type="pres">
      <dgm:prSet presAssocID="{F1570EF9-E5BC-4E50-8192-CD729842E8D5}" presName="horz1" presStyleCnt="0"/>
      <dgm:spPr/>
    </dgm:pt>
    <dgm:pt modelId="{57FD19F3-AE7A-4DAC-964B-8118AE03DAEC}" type="pres">
      <dgm:prSet presAssocID="{F1570EF9-E5BC-4E50-8192-CD729842E8D5}" presName="tx1" presStyleLbl="revTx" presStyleIdx="4" presStyleCnt="5"/>
      <dgm:spPr/>
      <dgm:t>
        <a:bodyPr/>
        <a:lstStyle/>
        <a:p>
          <a:endParaRPr lang="ru-RU"/>
        </a:p>
      </dgm:t>
    </dgm:pt>
    <dgm:pt modelId="{F722B7CA-A892-46FE-B0AE-84E2916F6BCF}" type="pres">
      <dgm:prSet presAssocID="{F1570EF9-E5BC-4E50-8192-CD729842E8D5}" presName="vert1" presStyleCnt="0"/>
      <dgm:spPr/>
    </dgm:pt>
  </dgm:ptLst>
  <dgm:cxnLst>
    <dgm:cxn modelId="{2F6175E0-85D2-4B3F-B0C9-258DBD3BE97D}" type="presOf" srcId="{F1570EF9-E5BC-4E50-8192-CD729842E8D5}" destId="{57FD19F3-AE7A-4DAC-964B-8118AE03DAEC}" srcOrd="0" destOrd="0" presId="urn:microsoft.com/office/officeart/2008/layout/LinedList"/>
    <dgm:cxn modelId="{882CD7B8-097E-4383-BC80-6B13A4514ACC}" srcId="{086E5652-8A2A-4718-ABF3-2DE138888803}" destId="{B715E2BC-86D0-45DB-A32B-FB88AA58CF39}" srcOrd="1" destOrd="0" parTransId="{A57C3818-40BB-4FE0-9FFE-3149B001B545}" sibTransId="{1C78FF2F-97D2-4841-BAAF-B57945EB66CC}"/>
    <dgm:cxn modelId="{2BEE1832-E666-4A03-9EC0-57CCBE97B873}" srcId="{086E5652-8A2A-4718-ABF3-2DE138888803}" destId="{F1570EF9-E5BC-4E50-8192-CD729842E8D5}" srcOrd="4" destOrd="0" parTransId="{E0AFD28A-EFB4-4B97-8AE0-FC02173AD10F}" sibTransId="{8FF7F560-ED13-4F2A-93A1-EA94AE161037}"/>
    <dgm:cxn modelId="{78AE9CC9-4CFD-482C-8342-8A7A668D9E28}" srcId="{086E5652-8A2A-4718-ABF3-2DE138888803}" destId="{30572F0F-34EA-4EFC-AF5A-9A077B46E97C}" srcOrd="2" destOrd="0" parTransId="{7F9DE7C3-31A6-409E-B8A8-41961175EBBD}" sibTransId="{1536C62F-2215-41B7-B262-D382D5695CAB}"/>
    <dgm:cxn modelId="{1D957ECA-1B84-4129-8C21-8AB5B475F50D}" srcId="{086E5652-8A2A-4718-ABF3-2DE138888803}" destId="{8833A828-BD9F-4DB8-AA2E-167CB498FAA8}" srcOrd="0" destOrd="0" parTransId="{41D88BA7-8D8A-49A1-834C-E109E33380CF}" sibTransId="{99D8C85B-5621-486A-A0C7-FD306FA35B63}"/>
    <dgm:cxn modelId="{1CB9DD72-AB0E-4572-A633-6A198F6AF2CA}" type="presOf" srcId="{30572F0F-34EA-4EFC-AF5A-9A077B46E97C}" destId="{62308C51-84CA-415B-B422-FF4C2971DF18}" srcOrd="0" destOrd="0" presId="urn:microsoft.com/office/officeart/2008/layout/LinedList"/>
    <dgm:cxn modelId="{43CEE972-D73A-4CC4-9DCC-5C0E898514E6}" type="presOf" srcId="{B715E2BC-86D0-45DB-A32B-FB88AA58CF39}" destId="{7E50D02F-5168-4756-9BF3-827C19EEB701}" srcOrd="0" destOrd="0" presId="urn:microsoft.com/office/officeart/2008/layout/LinedList"/>
    <dgm:cxn modelId="{BD050009-2F49-4FE8-AFFF-72ACC411E9C1}" type="presOf" srcId="{8833A828-BD9F-4DB8-AA2E-167CB498FAA8}" destId="{B7D881BB-8413-42AC-AE89-8085F96E2DEA}" srcOrd="0" destOrd="0" presId="urn:microsoft.com/office/officeart/2008/layout/LinedList"/>
    <dgm:cxn modelId="{64EAF06E-4ECE-4A3A-8DC2-385759301FB8}" srcId="{086E5652-8A2A-4718-ABF3-2DE138888803}" destId="{2DB317DA-C894-4442-B3AA-C896EB2CF615}" srcOrd="3" destOrd="0" parTransId="{9050414D-FDA4-4C5F-BBAE-5A8A2008E404}" sibTransId="{265A33CA-5CAB-4446-8DC0-6DF8070FAC92}"/>
    <dgm:cxn modelId="{53CF95A7-EB94-4887-9057-A8608F01BDC9}" type="presOf" srcId="{086E5652-8A2A-4718-ABF3-2DE138888803}" destId="{0A3246F6-6086-496D-9E64-58DADDC02F78}" srcOrd="0" destOrd="0" presId="urn:microsoft.com/office/officeart/2008/layout/LinedList"/>
    <dgm:cxn modelId="{0F21F9DC-13CE-4273-AEDF-14FB8575DEF3}" type="presOf" srcId="{2DB317DA-C894-4442-B3AA-C896EB2CF615}" destId="{C7A324E5-399A-49CE-933D-BF74A0464A2B}" srcOrd="0" destOrd="0" presId="urn:microsoft.com/office/officeart/2008/layout/LinedList"/>
    <dgm:cxn modelId="{22FFD477-D3B2-461D-AE18-72E54ED77279}" type="presParOf" srcId="{0A3246F6-6086-496D-9E64-58DADDC02F78}" destId="{D740F2AC-72EF-4712-BBCC-B1B8F1156886}" srcOrd="0" destOrd="0" presId="urn:microsoft.com/office/officeart/2008/layout/LinedList"/>
    <dgm:cxn modelId="{6B9001AC-BF1B-4AA4-8838-6F41CA81D4CE}" type="presParOf" srcId="{0A3246F6-6086-496D-9E64-58DADDC02F78}" destId="{135790FC-A7D6-496C-8C5B-B495208401CD}" srcOrd="1" destOrd="0" presId="urn:microsoft.com/office/officeart/2008/layout/LinedList"/>
    <dgm:cxn modelId="{3DDD0E37-AF04-4CA1-8937-93920F7F9EEA}" type="presParOf" srcId="{135790FC-A7D6-496C-8C5B-B495208401CD}" destId="{B7D881BB-8413-42AC-AE89-8085F96E2DEA}" srcOrd="0" destOrd="0" presId="urn:microsoft.com/office/officeart/2008/layout/LinedList"/>
    <dgm:cxn modelId="{5A6FBD0B-33DF-45AE-9C68-C5AC6E82BC3E}" type="presParOf" srcId="{135790FC-A7D6-496C-8C5B-B495208401CD}" destId="{D6FF6E6D-3EDB-4384-9658-061D0877C11A}" srcOrd="1" destOrd="0" presId="urn:microsoft.com/office/officeart/2008/layout/LinedList"/>
    <dgm:cxn modelId="{9E21EE10-CBBF-4CD9-9A83-28F94D48A059}" type="presParOf" srcId="{0A3246F6-6086-496D-9E64-58DADDC02F78}" destId="{D9427B20-ACB4-41CB-98E3-9ED6F05A6A1B}" srcOrd="2" destOrd="0" presId="urn:microsoft.com/office/officeart/2008/layout/LinedList"/>
    <dgm:cxn modelId="{43910FC8-BB94-4C9C-9496-836FCEEABBF8}" type="presParOf" srcId="{0A3246F6-6086-496D-9E64-58DADDC02F78}" destId="{64966E48-AD02-4EB5-AE7F-8676EE204179}" srcOrd="3" destOrd="0" presId="urn:microsoft.com/office/officeart/2008/layout/LinedList"/>
    <dgm:cxn modelId="{8A933F70-F9E8-418B-9A18-D7B1A8279641}" type="presParOf" srcId="{64966E48-AD02-4EB5-AE7F-8676EE204179}" destId="{7E50D02F-5168-4756-9BF3-827C19EEB701}" srcOrd="0" destOrd="0" presId="urn:microsoft.com/office/officeart/2008/layout/LinedList"/>
    <dgm:cxn modelId="{939067F4-78E5-4B93-A7E5-6D3DA775BD84}" type="presParOf" srcId="{64966E48-AD02-4EB5-AE7F-8676EE204179}" destId="{926BAE52-7A9C-47F4-8CEC-511AEA11A902}" srcOrd="1" destOrd="0" presId="urn:microsoft.com/office/officeart/2008/layout/LinedList"/>
    <dgm:cxn modelId="{96F5E239-34FE-4094-81E6-00650CD715E1}" type="presParOf" srcId="{0A3246F6-6086-496D-9E64-58DADDC02F78}" destId="{A420D38D-E0F7-4581-84CF-F4CDC64E69F7}" srcOrd="4" destOrd="0" presId="urn:microsoft.com/office/officeart/2008/layout/LinedList"/>
    <dgm:cxn modelId="{A2C919CA-D97E-48F6-921F-EF5415D1CACB}" type="presParOf" srcId="{0A3246F6-6086-496D-9E64-58DADDC02F78}" destId="{1DBD541E-2E4F-4320-9690-F6B34F47DABD}" srcOrd="5" destOrd="0" presId="urn:microsoft.com/office/officeart/2008/layout/LinedList"/>
    <dgm:cxn modelId="{924ABD57-649E-45E6-8D93-7FA5680F7097}" type="presParOf" srcId="{1DBD541E-2E4F-4320-9690-F6B34F47DABD}" destId="{62308C51-84CA-415B-B422-FF4C2971DF18}" srcOrd="0" destOrd="0" presId="urn:microsoft.com/office/officeart/2008/layout/LinedList"/>
    <dgm:cxn modelId="{2EEC1E3B-DC11-4EA1-AED0-86D0B0A162A1}" type="presParOf" srcId="{1DBD541E-2E4F-4320-9690-F6B34F47DABD}" destId="{54E03CB4-C9D3-45FB-9100-AE0FA6E80EBB}" srcOrd="1" destOrd="0" presId="urn:microsoft.com/office/officeart/2008/layout/LinedList"/>
    <dgm:cxn modelId="{F39113F1-D9FF-4D09-851C-3202D9C2AAE9}" type="presParOf" srcId="{0A3246F6-6086-496D-9E64-58DADDC02F78}" destId="{BE3EC1C6-E93D-46AD-8365-9D4773328F1F}" srcOrd="6" destOrd="0" presId="urn:microsoft.com/office/officeart/2008/layout/LinedList"/>
    <dgm:cxn modelId="{B57E79B3-C161-48AA-8289-E8D1407D738D}" type="presParOf" srcId="{0A3246F6-6086-496D-9E64-58DADDC02F78}" destId="{B1D599C9-0BD0-4869-A4C6-ED3E1439F1A0}" srcOrd="7" destOrd="0" presId="urn:microsoft.com/office/officeart/2008/layout/LinedList"/>
    <dgm:cxn modelId="{17A6A5B1-F096-4180-AF14-CB836A20A1E4}" type="presParOf" srcId="{B1D599C9-0BD0-4869-A4C6-ED3E1439F1A0}" destId="{C7A324E5-399A-49CE-933D-BF74A0464A2B}" srcOrd="0" destOrd="0" presId="urn:microsoft.com/office/officeart/2008/layout/LinedList"/>
    <dgm:cxn modelId="{F2F85005-464A-4AB9-8A6F-8FA374332BA7}" type="presParOf" srcId="{B1D599C9-0BD0-4869-A4C6-ED3E1439F1A0}" destId="{42033A2D-69BE-4336-B4A4-511D9A7344A6}" srcOrd="1" destOrd="0" presId="urn:microsoft.com/office/officeart/2008/layout/LinedList"/>
    <dgm:cxn modelId="{76832858-379D-42F9-84E6-5BCB67F15D64}" type="presParOf" srcId="{0A3246F6-6086-496D-9E64-58DADDC02F78}" destId="{E6D302C4-F938-4853-9574-328A79B91926}" srcOrd="8" destOrd="0" presId="urn:microsoft.com/office/officeart/2008/layout/LinedList"/>
    <dgm:cxn modelId="{4AF80EB0-B39B-4DEF-BAB2-22C6923FCB9C}" type="presParOf" srcId="{0A3246F6-6086-496D-9E64-58DADDC02F78}" destId="{4BD138D2-7B4E-42AE-B699-7F11711FA804}" srcOrd="9" destOrd="0" presId="urn:microsoft.com/office/officeart/2008/layout/LinedList"/>
    <dgm:cxn modelId="{29B23AAA-7DEB-4651-AE46-D4AE73C7BBFE}" type="presParOf" srcId="{4BD138D2-7B4E-42AE-B699-7F11711FA804}" destId="{57FD19F3-AE7A-4DAC-964B-8118AE03DAEC}" srcOrd="0" destOrd="0" presId="urn:microsoft.com/office/officeart/2008/layout/LinedList"/>
    <dgm:cxn modelId="{B738BB9B-D26F-4415-B58A-2FD437AC1C58}" type="presParOf" srcId="{4BD138D2-7B4E-42AE-B699-7F11711FA804}" destId="{F722B7CA-A892-46FE-B0AE-84E2916F6B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7E9765-1544-4137-8772-FD2FE95FA633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D6D5AE-CAE7-4B48-9259-1884BD310F6D}">
      <dgm:prSet custT="1"/>
      <dgm:spPr/>
      <dgm:t>
        <a:bodyPr/>
        <a:lstStyle/>
        <a:p>
          <a:pPr rtl="0"/>
          <a:r>
            <a:rPr lang="ru-RU" sz="1200" b="1" i="0" baseline="0" dirty="0" smtClean="0"/>
            <a:t>16 резидентов АЗРФ (не </a:t>
          </a:r>
          <a:r>
            <a:rPr lang="en-US" sz="1200" b="1" i="0" baseline="0" dirty="0" smtClean="0"/>
            <a:t>&lt;</a:t>
          </a:r>
          <a:r>
            <a:rPr lang="ru-RU" sz="1200" b="1" i="0" baseline="0" dirty="0" smtClean="0"/>
            <a:t> 1млн.руб. </a:t>
          </a:r>
          <a:r>
            <a:rPr lang="ru-RU" sz="1200" b="1" i="0" baseline="0" dirty="0" err="1" smtClean="0"/>
            <a:t>кап.вложений</a:t>
          </a:r>
          <a:r>
            <a:rPr lang="ru-RU" sz="1200" b="1" i="0" baseline="0" dirty="0" smtClean="0"/>
            <a:t>)</a:t>
          </a:r>
          <a:endParaRPr lang="ru-RU" sz="1200" dirty="0"/>
        </a:p>
      </dgm:t>
    </dgm:pt>
    <dgm:pt modelId="{42DFACFD-7BD1-44D8-997C-D7506FE0BAC7}" type="parTrans" cxnId="{FAF3015C-2582-48E3-8687-8FBA1D79ED23}">
      <dgm:prSet/>
      <dgm:spPr/>
      <dgm:t>
        <a:bodyPr/>
        <a:lstStyle/>
        <a:p>
          <a:endParaRPr lang="ru-RU" sz="1200"/>
        </a:p>
      </dgm:t>
    </dgm:pt>
    <dgm:pt modelId="{AEB52589-A99A-4D2F-9E16-D70032FA8E2C}" type="sibTrans" cxnId="{FAF3015C-2582-48E3-8687-8FBA1D79ED23}">
      <dgm:prSet/>
      <dgm:spPr/>
      <dgm:t>
        <a:bodyPr/>
        <a:lstStyle/>
        <a:p>
          <a:endParaRPr lang="ru-RU" sz="1200"/>
        </a:p>
      </dgm:t>
    </dgm:pt>
    <dgm:pt modelId="{5658053C-80CC-48F1-8EDA-9DBE5C9C9D3B}">
      <dgm:prSet custT="1"/>
      <dgm:spPr/>
      <dgm:t>
        <a:bodyPr/>
        <a:lstStyle/>
        <a:p>
          <a:pPr rtl="0"/>
          <a:r>
            <a:rPr lang="ru-RU" sz="1200" b="1" i="0" baseline="0" dirty="0" smtClean="0"/>
            <a:t>3</a:t>
          </a:r>
          <a:r>
            <a:rPr lang="ru-RU" sz="1200" b="1" i="0" dirty="0" smtClean="0"/>
            <a:t> резидента ТОР «Столица </a:t>
          </a:r>
          <a:r>
            <a:rPr lang="ru-RU" sz="1200" b="1" i="0" dirty="0" err="1" smtClean="0"/>
            <a:t>Арктки</a:t>
          </a:r>
          <a:r>
            <a:rPr lang="ru-RU" sz="1200" b="1" i="0" dirty="0" smtClean="0"/>
            <a:t>» (инвестиции </a:t>
          </a:r>
          <a:r>
            <a:rPr lang="en-US" sz="1200" b="1" i="0" dirty="0" smtClean="0"/>
            <a:t>&gt;500</a:t>
          </a:r>
          <a:r>
            <a:rPr lang="ru-RU" sz="1200" b="1" i="0" dirty="0" smtClean="0"/>
            <a:t> </a:t>
          </a:r>
          <a:r>
            <a:rPr lang="ru-RU" sz="1200" b="1" i="0" dirty="0" err="1" smtClean="0"/>
            <a:t>тыс.руб</a:t>
          </a:r>
          <a:r>
            <a:rPr lang="ru-RU" sz="1200" b="1" i="0" dirty="0" smtClean="0"/>
            <a:t>.)</a:t>
          </a:r>
          <a:endParaRPr lang="ru-RU" sz="1200" dirty="0"/>
        </a:p>
      </dgm:t>
    </dgm:pt>
    <dgm:pt modelId="{310B1D04-2D06-4CFE-BBA0-8819B5BB300E}" type="parTrans" cxnId="{6D15D41D-EA04-41ED-8F57-785FD13EBBEA}">
      <dgm:prSet/>
      <dgm:spPr/>
      <dgm:t>
        <a:bodyPr/>
        <a:lstStyle/>
        <a:p>
          <a:endParaRPr lang="ru-RU" sz="1200"/>
        </a:p>
      </dgm:t>
    </dgm:pt>
    <dgm:pt modelId="{D0E647B5-3C1E-4CC7-85D1-11F07B7AF9EA}" type="sibTrans" cxnId="{6D15D41D-EA04-41ED-8F57-785FD13EBBEA}">
      <dgm:prSet/>
      <dgm:spPr/>
      <dgm:t>
        <a:bodyPr/>
        <a:lstStyle/>
        <a:p>
          <a:endParaRPr lang="ru-RU" sz="1200"/>
        </a:p>
      </dgm:t>
    </dgm:pt>
    <dgm:pt modelId="{E3194D2F-88E0-428A-B9D4-F2D3F1CFEC29}" type="pres">
      <dgm:prSet presAssocID="{477E9765-1544-4137-8772-FD2FE95FA63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35851C-6C7E-4269-A1DF-2807006EDED4}" type="pres">
      <dgm:prSet presAssocID="{477E9765-1544-4137-8772-FD2FE95FA633}" presName="arrow" presStyleLbl="bgShp" presStyleIdx="0" presStyleCnt="1"/>
      <dgm:spPr/>
    </dgm:pt>
    <dgm:pt modelId="{07FB0365-2AB1-4070-B615-F538DE97CEBE}" type="pres">
      <dgm:prSet presAssocID="{477E9765-1544-4137-8772-FD2FE95FA633}" presName="linearProcess" presStyleCnt="0"/>
      <dgm:spPr/>
    </dgm:pt>
    <dgm:pt modelId="{5A3018B4-2725-4AFA-BC3A-650E1BD63E95}" type="pres">
      <dgm:prSet presAssocID="{CED6D5AE-CAE7-4B48-9259-1884BD310F6D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3BCDE-72EB-4C6A-B432-5F3008260C2D}" type="pres">
      <dgm:prSet presAssocID="{AEB52589-A99A-4D2F-9E16-D70032FA8E2C}" presName="sibTrans" presStyleCnt="0"/>
      <dgm:spPr/>
    </dgm:pt>
    <dgm:pt modelId="{707873CD-5D5A-46DC-99BE-AFA78032D557}" type="pres">
      <dgm:prSet presAssocID="{5658053C-80CC-48F1-8EDA-9DBE5C9C9D3B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CF5429-8EA3-40DE-85EF-69FF34B16158}" type="presOf" srcId="{477E9765-1544-4137-8772-FD2FE95FA633}" destId="{E3194D2F-88E0-428A-B9D4-F2D3F1CFEC29}" srcOrd="0" destOrd="0" presId="urn:microsoft.com/office/officeart/2005/8/layout/hProcess9"/>
    <dgm:cxn modelId="{A85E0B5D-DCEF-4275-A5F2-7C28B4140148}" type="presOf" srcId="{CED6D5AE-CAE7-4B48-9259-1884BD310F6D}" destId="{5A3018B4-2725-4AFA-BC3A-650E1BD63E95}" srcOrd="0" destOrd="0" presId="urn:microsoft.com/office/officeart/2005/8/layout/hProcess9"/>
    <dgm:cxn modelId="{3710D5A4-1549-4B13-A4BC-010BB537C07C}" type="presOf" srcId="{5658053C-80CC-48F1-8EDA-9DBE5C9C9D3B}" destId="{707873CD-5D5A-46DC-99BE-AFA78032D557}" srcOrd="0" destOrd="0" presId="urn:microsoft.com/office/officeart/2005/8/layout/hProcess9"/>
    <dgm:cxn modelId="{FAF3015C-2582-48E3-8687-8FBA1D79ED23}" srcId="{477E9765-1544-4137-8772-FD2FE95FA633}" destId="{CED6D5AE-CAE7-4B48-9259-1884BD310F6D}" srcOrd="0" destOrd="0" parTransId="{42DFACFD-7BD1-44D8-997C-D7506FE0BAC7}" sibTransId="{AEB52589-A99A-4D2F-9E16-D70032FA8E2C}"/>
    <dgm:cxn modelId="{6D15D41D-EA04-41ED-8F57-785FD13EBBEA}" srcId="{477E9765-1544-4137-8772-FD2FE95FA633}" destId="{5658053C-80CC-48F1-8EDA-9DBE5C9C9D3B}" srcOrd="1" destOrd="0" parTransId="{310B1D04-2D06-4CFE-BBA0-8819B5BB300E}" sibTransId="{D0E647B5-3C1E-4CC7-85D1-11F07B7AF9EA}"/>
    <dgm:cxn modelId="{EB0F284D-50BA-4D01-B3C4-86D919D60BAB}" type="presParOf" srcId="{E3194D2F-88E0-428A-B9D4-F2D3F1CFEC29}" destId="{5735851C-6C7E-4269-A1DF-2807006EDED4}" srcOrd="0" destOrd="0" presId="urn:microsoft.com/office/officeart/2005/8/layout/hProcess9"/>
    <dgm:cxn modelId="{A0D00F47-42B6-4426-99E3-0ADA3FC60913}" type="presParOf" srcId="{E3194D2F-88E0-428A-B9D4-F2D3F1CFEC29}" destId="{07FB0365-2AB1-4070-B615-F538DE97CEBE}" srcOrd="1" destOrd="0" presId="urn:microsoft.com/office/officeart/2005/8/layout/hProcess9"/>
    <dgm:cxn modelId="{B001CF8C-2BC9-4116-9EFB-D9DDEDBE94E7}" type="presParOf" srcId="{07FB0365-2AB1-4070-B615-F538DE97CEBE}" destId="{5A3018B4-2725-4AFA-BC3A-650E1BD63E95}" srcOrd="0" destOrd="0" presId="urn:microsoft.com/office/officeart/2005/8/layout/hProcess9"/>
    <dgm:cxn modelId="{97912F49-5B11-483B-A487-17342433AA20}" type="presParOf" srcId="{07FB0365-2AB1-4070-B615-F538DE97CEBE}" destId="{F683BCDE-72EB-4C6A-B432-5F3008260C2D}" srcOrd="1" destOrd="0" presId="urn:microsoft.com/office/officeart/2005/8/layout/hProcess9"/>
    <dgm:cxn modelId="{90D13190-DCA7-4352-8AD3-73E5381C4E18}" type="presParOf" srcId="{07FB0365-2AB1-4070-B615-F538DE97CEBE}" destId="{707873CD-5D5A-46DC-99BE-AFA78032D55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5AEC99-CEEB-4549-95E3-6D138F59328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A69ED-4B70-4E05-BF22-5E5DF199E665}">
      <dgm:prSet custT="1"/>
      <dgm:spPr/>
      <dgm:t>
        <a:bodyPr/>
        <a:lstStyle/>
        <a:p>
          <a:pPr rtl="0"/>
          <a:r>
            <a:rPr lang="ru-RU" sz="1400" b="1" i="0" baseline="0" dirty="0" smtClean="0"/>
            <a:t>С 2023 года не применяются пониженные ставки,</a:t>
          </a:r>
          <a:r>
            <a:rPr lang="ru-RU" sz="1400" b="1" i="0" dirty="0" smtClean="0"/>
            <a:t> установленные субъектом РФ (ст.284 НК РФ)</a:t>
          </a:r>
          <a:endParaRPr lang="ru-RU" sz="1400" dirty="0"/>
        </a:p>
      </dgm:t>
    </dgm:pt>
    <dgm:pt modelId="{02813B44-04CF-4A82-ABCF-1D52A49F2706}" type="parTrans" cxnId="{CB3BDA45-84D6-4154-AE25-C2CC33638079}">
      <dgm:prSet/>
      <dgm:spPr/>
      <dgm:t>
        <a:bodyPr/>
        <a:lstStyle/>
        <a:p>
          <a:endParaRPr lang="ru-RU" sz="1400"/>
        </a:p>
      </dgm:t>
    </dgm:pt>
    <dgm:pt modelId="{4F9013E9-CB1A-4974-8026-10E83F9CBB20}" type="sibTrans" cxnId="{CB3BDA45-84D6-4154-AE25-C2CC33638079}">
      <dgm:prSet/>
      <dgm:spPr/>
      <dgm:t>
        <a:bodyPr/>
        <a:lstStyle/>
        <a:p>
          <a:endParaRPr lang="ru-RU" sz="1400"/>
        </a:p>
      </dgm:t>
    </dgm:pt>
    <dgm:pt modelId="{AF85DCA9-3FFA-46C0-9DFD-49D7CC25C569}">
      <dgm:prSet custT="1"/>
      <dgm:spPr/>
      <dgm:t>
        <a:bodyPr/>
        <a:lstStyle/>
        <a:p>
          <a:pPr rtl="0"/>
          <a:r>
            <a:rPr lang="ru-RU" sz="1400" b="1" baseline="0" dirty="0" smtClean="0"/>
            <a:t>Для</a:t>
          </a:r>
          <a:r>
            <a:rPr lang="ru-RU" sz="1400" b="1" dirty="0" smtClean="0"/>
            <a:t> инвесторов в Мурманской области планируется ввести инвестиционный налоговый вычет (ст.286.1 НК РФ)</a:t>
          </a:r>
          <a:endParaRPr lang="ru-RU" sz="1400" dirty="0"/>
        </a:p>
      </dgm:t>
    </dgm:pt>
    <dgm:pt modelId="{88A83E08-633A-4B8C-AF1E-147F5730134F}" type="parTrans" cxnId="{415A61D1-4A7B-4BF9-B18E-C5D46180CFD5}">
      <dgm:prSet/>
      <dgm:spPr/>
      <dgm:t>
        <a:bodyPr/>
        <a:lstStyle/>
        <a:p>
          <a:endParaRPr lang="ru-RU" sz="1400"/>
        </a:p>
      </dgm:t>
    </dgm:pt>
    <dgm:pt modelId="{6FD7D5D7-ED6F-493F-910F-F39B93BE8848}" type="sibTrans" cxnId="{415A61D1-4A7B-4BF9-B18E-C5D46180CFD5}">
      <dgm:prSet/>
      <dgm:spPr/>
      <dgm:t>
        <a:bodyPr/>
        <a:lstStyle/>
        <a:p>
          <a:endParaRPr lang="ru-RU" sz="1400"/>
        </a:p>
      </dgm:t>
    </dgm:pt>
    <dgm:pt modelId="{9663C247-B949-45C2-A7CE-61218819E6FD}" type="pres">
      <dgm:prSet presAssocID="{985AEC99-CEEB-4549-95E3-6D138F59328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E57AE-3C12-456C-82C9-BB9E5FE3464F}" type="pres">
      <dgm:prSet presAssocID="{985AEC99-CEEB-4549-95E3-6D138F593288}" presName="arrow" presStyleLbl="bgShp" presStyleIdx="0" presStyleCnt="1"/>
      <dgm:spPr/>
    </dgm:pt>
    <dgm:pt modelId="{CDC9B5A2-1603-44E1-AB62-365389655690}" type="pres">
      <dgm:prSet presAssocID="{985AEC99-CEEB-4549-95E3-6D138F593288}" presName="linearProcess" presStyleCnt="0"/>
      <dgm:spPr/>
    </dgm:pt>
    <dgm:pt modelId="{C9E2C5DC-AD82-4245-AF03-326B4776E14A}" type="pres">
      <dgm:prSet presAssocID="{3AAA69ED-4B70-4E05-BF22-5E5DF199E665}" presName="textNode" presStyleLbl="node1" presStyleIdx="0" presStyleCnt="2" custScaleX="86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572F8-3F5F-4104-8649-98D36827E550}" type="pres">
      <dgm:prSet presAssocID="{4F9013E9-CB1A-4974-8026-10E83F9CBB20}" presName="sibTrans" presStyleCnt="0"/>
      <dgm:spPr/>
    </dgm:pt>
    <dgm:pt modelId="{32AE0471-9813-490B-BED4-821A824CACEB}" type="pres">
      <dgm:prSet presAssocID="{AF85DCA9-3FFA-46C0-9DFD-49D7CC25C569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3BDA45-84D6-4154-AE25-C2CC33638079}" srcId="{985AEC99-CEEB-4549-95E3-6D138F593288}" destId="{3AAA69ED-4B70-4E05-BF22-5E5DF199E665}" srcOrd="0" destOrd="0" parTransId="{02813B44-04CF-4A82-ABCF-1D52A49F2706}" sibTransId="{4F9013E9-CB1A-4974-8026-10E83F9CBB20}"/>
    <dgm:cxn modelId="{415A61D1-4A7B-4BF9-B18E-C5D46180CFD5}" srcId="{985AEC99-CEEB-4549-95E3-6D138F593288}" destId="{AF85DCA9-3FFA-46C0-9DFD-49D7CC25C569}" srcOrd="1" destOrd="0" parTransId="{88A83E08-633A-4B8C-AF1E-147F5730134F}" sibTransId="{6FD7D5D7-ED6F-493F-910F-F39B93BE8848}"/>
    <dgm:cxn modelId="{5FA8EFCC-299A-4110-869C-3F32AA36DF82}" type="presOf" srcId="{AF85DCA9-3FFA-46C0-9DFD-49D7CC25C569}" destId="{32AE0471-9813-490B-BED4-821A824CACEB}" srcOrd="0" destOrd="0" presId="urn:microsoft.com/office/officeart/2005/8/layout/hProcess9"/>
    <dgm:cxn modelId="{DB483BAE-AF48-493F-B294-22D17D488A65}" type="presOf" srcId="{3AAA69ED-4B70-4E05-BF22-5E5DF199E665}" destId="{C9E2C5DC-AD82-4245-AF03-326B4776E14A}" srcOrd="0" destOrd="0" presId="urn:microsoft.com/office/officeart/2005/8/layout/hProcess9"/>
    <dgm:cxn modelId="{27836DE3-307F-4DBF-9B9D-7581D33F641B}" type="presOf" srcId="{985AEC99-CEEB-4549-95E3-6D138F593288}" destId="{9663C247-B949-45C2-A7CE-61218819E6FD}" srcOrd="0" destOrd="0" presId="urn:microsoft.com/office/officeart/2005/8/layout/hProcess9"/>
    <dgm:cxn modelId="{07F16355-A30C-4A9D-B971-E38E34D37427}" type="presParOf" srcId="{9663C247-B949-45C2-A7CE-61218819E6FD}" destId="{9F0E57AE-3C12-456C-82C9-BB9E5FE3464F}" srcOrd="0" destOrd="0" presId="urn:microsoft.com/office/officeart/2005/8/layout/hProcess9"/>
    <dgm:cxn modelId="{C23CD1CC-04DF-4EE7-B60C-EFBDDCD7C897}" type="presParOf" srcId="{9663C247-B949-45C2-A7CE-61218819E6FD}" destId="{CDC9B5A2-1603-44E1-AB62-365389655690}" srcOrd="1" destOrd="0" presId="urn:microsoft.com/office/officeart/2005/8/layout/hProcess9"/>
    <dgm:cxn modelId="{A11CBB5A-BDA6-45D7-8870-C91A041A5160}" type="presParOf" srcId="{CDC9B5A2-1603-44E1-AB62-365389655690}" destId="{C9E2C5DC-AD82-4245-AF03-326B4776E14A}" srcOrd="0" destOrd="0" presId="urn:microsoft.com/office/officeart/2005/8/layout/hProcess9"/>
    <dgm:cxn modelId="{84D00847-6A84-4F32-BEB4-D4F709CD6AF7}" type="presParOf" srcId="{CDC9B5A2-1603-44E1-AB62-365389655690}" destId="{C67572F8-3F5F-4104-8649-98D36827E550}" srcOrd="1" destOrd="0" presId="urn:microsoft.com/office/officeart/2005/8/layout/hProcess9"/>
    <dgm:cxn modelId="{66B4E4EC-7CD3-42E6-B61A-15A51C276150}" type="presParOf" srcId="{CDC9B5A2-1603-44E1-AB62-365389655690}" destId="{32AE0471-9813-490B-BED4-821A824CACE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FEBFB-217C-4057-9633-7CFD89B901AC}">
      <dsp:nvSpPr>
        <dsp:cNvPr id="0" name=""/>
        <dsp:cNvSpPr/>
      </dsp:nvSpPr>
      <dsp:spPr>
        <a:xfrm>
          <a:off x="237626" y="0"/>
          <a:ext cx="2693099" cy="12241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55371-D2C5-41E8-9B40-A433C4A80756}">
      <dsp:nvSpPr>
        <dsp:cNvPr id="0" name=""/>
        <dsp:cNvSpPr/>
      </dsp:nvSpPr>
      <dsp:spPr>
        <a:xfrm>
          <a:off x="2397" y="367240"/>
          <a:ext cx="1537532" cy="489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 2020г. 95 ЮЛ +(</a:t>
          </a:r>
          <a:r>
            <a:rPr lang="en-US" sz="1400" kern="1200" dirty="0" smtClean="0"/>
            <a:t>&gt;100</a:t>
          </a:r>
          <a:r>
            <a:rPr lang="ru-RU" sz="1400" kern="1200" dirty="0" smtClean="0"/>
            <a:t> в 2020г.) = </a:t>
          </a:r>
          <a:endParaRPr lang="ru-RU" sz="1400" kern="1200" dirty="0"/>
        </a:p>
      </dsp:txBody>
      <dsp:txXfrm>
        <a:off x="26300" y="391143"/>
        <a:ext cx="1489726" cy="441848"/>
      </dsp:txXfrm>
    </dsp:sp>
    <dsp:sp modelId="{A53CA703-469D-482B-98FE-B868C4279A72}">
      <dsp:nvSpPr>
        <dsp:cNvPr id="0" name=""/>
        <dsp:cNvSpPr/>
      </dsp:nvSpPr>
      <dsp:spPr>
        <a:xfrm>
          <a:off x="1628421" y="367240"/>
          <a:ext cx="1537532" cy="489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2021 г. 200 участников</a:t>
          </a:r>
          <a:endParaRPr lang="ru-RU" sz="1400" kern="1200" dirty="0"/>
        </a:p>
      </dsp:txBody>
      <dsp:txXfrm>
        <a:off x="1652324" y="391143"/>
        <a:ext cx="1489726" cy="4418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58B2B-322E-4608-8C28-8A6286D0BADE}">
      <dsp:nvSpPr>
        <dsp:cNvPr id="0" name=""/>
        <dsp:cNvSpPr/>
      </dsp:nvSpPr>
      <dsp:spPr>
        <a:xfrm>
          <a:off x="0" y="2539672"/>
          <a:ext cx="8130033" cy="555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/>
            <a:t>Сохраняется обязанность:</a:t>
          </a:r>
          <a:endParaRPr lang="ru-RU" sz="1600" u="sng" kern="1200" dirty="0"/>
        </a:p>
      </dsp:txBody>
      <dsp:txXfrm>
        <a:off x="0" y="2539672"/>
        <a:ext cx="8130033" cy="555618"/>
      </dsp:txXfrm>
    </dsp:sp>
    <dsp:sp modelId="{A6D46BC7-7F53-4DDD-AA8C-33B996932607}">
      <dsp:nvSpPr>
        <dsp:cNvPr id="0" name=""/>
        <dsp:cNvSpPr/>
      </dsp:nvSpPr>
      <dsp:spPr>
        <a:xfrm rot="10800000">
          <a:off x="0" y="1693466"/>
          <a:ext cx="8130033" cy="8545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Снятие с учета в налоговом органе производится </a:t>
          </a:r>
          <a:r>
            <a:rPr lang="ru-RU" sz="1600" u="sng" kern="1200" dirty="0" smtClean="0"/>
            <a:t>автоматически</a:t>
          </a:r>
          <a:endParaRPr lang="ru-RU" sz="1600" u="sng" kern="1200" dirty="0"/>
        </a:p>
      </dsp:txBody>
      <dsp:txXfrm rot="10800000">
        <a:off x="0" y="1693466"/>
        <a:ext cx="8130033" cy="555255"/>
      </dsp:txXfrm>
    </dsp:sp>
    <dsp:sp modelId="{6D6C33E1-CAC8-4CF9-B579-7407866508F2}">
      <dsp:nvSpPr>
        <dsp:cNvPr id="0" name=""/>
        <dsp:cNvSpPr/>
      </dsp:nvSpPr>
      <dsp:spPr>
        <a:xfrm rot="10800000">
          <a:off x="0" y="847259"/>
          <a:ext cx="8130033" cy="8545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/>
            <a:t>НЕ ТРЕБУЕТСЯ!!! </a:t>
          </a:r>
          <a:r>
            <a:rPr lang="ru-RU" sz="1400" kern="1200" dirty="0" smtClean="0"/>
            <a:t>представлять  заявление о снятии с учета в качестве налогоплательщика </a:t>
          </a:r>
          <a:r>
            <a:rPr lang="ru-RU" sz="1400" kern="1200" dirty="0" err="1" smtClean="0"/>
            <a:t>ЕНВД</a:t>
          </a:r>
          <a:r>
            <a:rPr lang="ru-RU" sz="1400" kern="1200" dirty="0" smtClean="0"/>
            <a:t>  в связи с отменой  гл.26.3 </a:t>
          </a:r>
          <a:r>
            <a:rPr lang="ru-RU" sz="1400" kern="1200" dirty="0" err="1" smtClean="0"/>
            <a:t>НК</a:t>
          </a:r>
          <a:r>
            <a:rPr lang="ru-RU" sz="1400" kern="1200" dirty="0" smtClean="0"/>
            <a:t> РФ (Письмо </a:t>
          </a:r>
          <a:r>
            <a:rPr lang="ru-RU" sz="1400" kern="1200" dirty="0" err="1" smtClean="0"/>
            <a:t>ФНС</a:t>
          </a:r>
          <a:r>
            <a:rPr lang="ru-RU" sz="1400" kern="1200" dirty="0" smtClean="0"/>
            <a:t> от 21.08.2020 N СД-4-3/13544@).</a:t>
          </a:r>
          <a:endParaRPr lang="ru-RU" sz="1400" kern="1200" dirty="0"/>
        </a:p>
      </dsp:txBody>
      <dsp:txXfrm rot="10800000">
        <a:off x="0" y="847259"/>
        <a:ext cx="8130033" cy="555255"/>
      </dsp:txXfrm>
    </dsp:sp>
    <dsp:sp modelId="{D8000015-5668-4F4C-BB33-ECEC4FA1E57E}">
      <dsp:nvSpPr>
        <dsp:cNvPr id="0" name=""/>
        <dsp:cNvSpPr/>
      </dsp:nvSpPr>
      <dsp:spPr>
        <a:xfrm rot="10800000">
          <a:off x="0" y="1052"/>
          <a:ext cx="8130033" cy="8545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01.01.2021 Глава 26.3 </a:t>
          </a:r>
          <a:r>
            <a:rPr lang="ru-RU" sz="1600" kern="1200" dirty="0" err="1" smtClean="0"/>
            <a:t>НК</a:t>
          </a:r>
          <a:r>
            <a:rPr lang="ru-RU" sz="1600" kern="1200" dirty="0" smtClean="0"/>
            <a:t> РФ "Система налогообложения в виде </a:t>
          </a:r>
          <a:r>
            <a:rPr lang="ru-RU" sz="1600" kern="1200" dirty="0" err="1" smtClean="0"/>
            <a:t>ЕНВД</a:t>
          </a:r>
          <a:r>
            <a:rPr lang="ru-RU" sz="1600" kern="1200" dirty="0" smtClean="0"/>
            <a:t>» признается утратившей силу  (статья 5 Федерального закона от 29.06.2012 N 97-ФЗ) </a:t>
          </a:r>
          <a:endParaRPr lang="ru-RU" sz="1600" kern="1200" dirty="0"/>
        </a:p>
      </dsp:txBody>
      <dsp:txXfrm rot="10800000">
        <a:off x="0" y="1052"/>
        <a:ext cx="8130033" cy="5552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DA9E2-B5D3-41AF-8642-6B0FF684DC33}">
      <dsp:nvSpPr>
        <dsp:cNvPr id="0" name=""/>
        <dsp:cNvSpPr/>
      </dsp:nvSpPr>
      <dsp:spPr>
        <a:xfrm rot="10800000">
          <a:off x="0" y="0"/>
          <a:ext cx="3168351" cy="325750"/>
        </a:xfrm>
        <a:prstGeom prst="trapezoid">
          <a:avLst>
            <a:gd name="adj" fmla="val 1157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1.Вместо ЕНВД: какой режим выбрать</a:t>
          </a:r>
          <a:endParaRPr lang="ru-RU" sz="1200" kern="1200" dirty="0"/>
        </a:p>
      </dsp:txBody>
      <dsp:txXfrm rot="-10800000">
        <a:off x="554461" y="0"/>
        <a:ext cx="2059428" cy="325750"/>
      </dsp:txXfrm>
    </dsp:sp>
    <dsp:sp modelId="{D5308787-CA55-4762-84FB-05D1868EBF3C}">
      <dsp:nvSpPr>
        <dsp:cNvPr id="0" name=""/>
        <dsp:cNvSpPr/>
      </dsp:nvSpPr>
      <dsp:spPr>
        <a:xfrm rot="10800000">
          <a:off x="377184" y="325750"/>
          <a:ext cx="2413982" cy="521200"/>
        </a:xfrm>
        <a:prstGeom prst="trapezoid">
          <a:avLst>
            <a:gd name="adj" fmla="val 1157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2.Выбор подходящего режима налогообложения</a:t>
          </a:r>
          <a:endParaRPr lang="ru-RU" sz="1100" kern="1200" dirty="0"/>
        </a:p>
      </dsp:txBody>
      <dsp:txXfrm rot="-10800000">
        <a:off x="799631" y="325750"/>
        <a:ext cx="1569088" cy="521200"/>
      </dsp:txXfrm>
    </dsp:sp>
    <dsp:sp modelId="{29766291-E046-4503-BED4-0C00C689C4D6}">
      <dsp:nvSpPr>
        <dsp:cNvPr id="0" name=""/>
        <dsp:cNvSpPr/>
      </dsp:nvSpPr>
      <dsp:spPr>
        <a:xfrm rot="10800000">
          <a:off x="980680" y="846951"/>
          <a:ext cx="1206991" cy="521200"/>
        </a:xfrm>
        <a:prstGeom prst="trapezoid">
          <a:avLst>
            <a:gd name="adj" fmla="val 1157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3.Налоговый калькулятор</a:t>
          </a:r>
          <a:endParaRPr lang="ru-RU" sz="1200" kern="1200" dirty="0"/>
        </a:p>
      </dsp:txBody>
      <dsp:txXfrm rot="-10800000">
        <a:off x="980680" y="846951"/>
        <a:ext cx="1206991" cy="5212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87E52-FB5E-4612-AB1A-74BE4795DA9E}">
      <dsp:nvSpPr>
        <dsp:cNvPr id="0" name=""/>
        <dsp:cNvSpPr/>
      </dsp:nvSpPr>
      <dsp:spPr>
        <a:xfrm>
          <a:off x="452700" y="0"/>
          <a:ext cx="5130604" cy="19082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F675D-B8DE-47DA-9A62-2444EAAC85D2}">
      <dsp:nvSpPr>
        <dsp:cNvPr id="0" name=""/>
        <dsp:cNvSpPr/>
      </dsp:nvSpPr>
      <dsp:spPr>
        <a:xfrm>
          <a:off x="776" y="565395"/>
          <a:ext cx="1921715" cy="777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/>
            <a:t> «Доходы»</a:t>
          </a:r>
          <a:endParaRPr lang="ru-RU" sz="1600" kern="1200" dirty="0"/>
        </a:p>
      </dsp:txBody>
      <dsp:txXfrm>
        <a:off x="38727" y="603346"/>
        <a:ext cx="1845813" cy="701518"/>
      </dsp:txXfrm>
    </dsp:sp>
    <dsp:sp modelId="{F6BB6602-BEAC-4FEF-8305-BD0E48AC7890}">
      <dsp:nvSpPr>
        <dsp:cNvPr id="0" name=""/>
        <dsp:cNvSpPr/>
      </dsp:nvSpPr>
      <dsp:spPr>
        <a:xfrm>
          <a:off x="2085592" y="561243"/>
          <a:ext cx="920613" cy="76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1%</a:t>
          </a:r>
          <a:endParaRPr lang="ru-RU" sz="1400" kern="1200" dirty="0"/>
        </a:p>
      </dsp:txBody>
      <dsp:txXfrm>
        <a:off x="2122852" y="598503"/>
        <a:ext cx="846093" cy="688764"/>
      </dsp:txXfrm>
    </dsp:sp>
    <dsp:sp modelId="{AA688F12-665E-4FBA-8AD0-2292A061365A}">
      <dsp:nvSpPr>
        <dsp:cNvPr id="0" name=""/>
        <dsp:cNvSpPr/>
      </dsp:nvSpPr>
      <dsp:spPr>
        <a:xfrm>
          <a:off x="3090206" y="542955"/>
          <a:ext cx="2701107" cy="799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8%</a:t>
          </a:r>
          <a:r>
            <a:rPr lang="ru-RU" sz="1400" b="1" i="0" kern="12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i="0" kern="1200" baseline="0" dirty="0" smtClean="0"/>
            <a:t>при превышении переходных пороговых значений</a:t>
          </a:r>
          <a:r>
            <a:rPr lang="en-US" sz="1400" b="1" i="0" kern="1200" baseline="0" dirty="0" smtClean="0"/>
            <a:t> </a:t>
          </a:r>
          <a:r>
            <a:rPr lang="ru-RU" sz="1400" b="1" i="0" kern="1200" baseline="0" dirty="0" smtClean="0">
              <a:solidFill>
                <a:srgbClr val="FF0000"/>
              </a:solidFill>
            </a:rPr>
            <a:t>*</a:t>
          </a:r>
          <a:endParaRPr lang="ru-RU" sz="1400" b="1" i="0" kern="1200" baseline="0" dirty="0">
            <a:solidFill>
              <a:srgbClr val="FF0000"/>
            </a:solidFill>
          </a:endParaRPr>
        </a:p>
      </dsp:txBody>
      <dsp:txXfrm>
        <a:off x="3129252" y="582001"/>
        <a:ext cx="2623015" cy="7217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87E52-FB5E-4612-AB1A-74BE4795DA9E}">
      <dsp:nvSpPr>
        <dsp:cNvPr id="0" name=""/>
        <dsp:cNvSpPr/>
      </dsp:nvSpPr>
      <dsp:spPr>
        <a:xfrm>
          <a:off x="432040" y="138938"/>
          <a:ext cx="5099915" cy="176769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F675D-B8DE-47DA-9A62-2444EAAC85D2}">
      <dsp:nvSpPr>
        <dsp:cNvPr id="0" name=""/>
        <dsp:cNvSpPr/>
      </dsp:nvSpPr>
      <dsp:spPr>
        <a:xfrm>
          <a:off x="2517" y="685674"/>
          <a:ext cx="2102771" cy="818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/>
            <a:t> «Доходы-расходы»</a:t>
          </a:r>
          <a:endParaRPr lang="ru-RU" sz="1600" kern="1200" dirty="0"/>
        </a:p>
      </dsp:txBody>
      <dsp:txXfrm>
        <a:off x="42460" y="725617"/>
        <a:ext cx="2022885" cy="738341"/>
      </dsp:txXfrm>
    </dsp:sp>
    <dsp:sp modelId="{F6BB6602-BEAC-4FEF-8305-BD0E48AC7890}">
      <dsp:nvSpPr>
        <dsp:cNvPr id="0" name=""/>
        <dsp:cNvSpPr/>
      </dsp:nvSpPr>
      <dsp:spPr>
        <a:xfrm>
          <a:off x="2248296" y="673646"/>
          <a:ext cx="915980" cy="818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5%</a:t>
          </a:r>
          <a:endParaRPr lang="ru-RU" sz="1600" kern="1200" dirty="0"/>
        </a:p>
      </dsp:txBody>
      <dsp:txXfrm>
        <a:off x="2288239" y="713589"/>
        <a:ext cx="836094" cy="738341"/>
      </dsp:txXfrm>
    </dsp:sp>
    <dsp:sp modelId="{AA688F12-665E-4FBA-8AD0-2292A061365A}">
      <dsp:nvSpPr>
        <dsp:cNvPr id="0" name=""/>
        <dsp:cNvSpPr/>
      </dsp:nvSpPr>
      <dsp:spPr>
        <a:xfrm>
          <a:off x="3286711" y="677410"/>
          <a:ext cx="2496404" cy="818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20% </a:t>
          </a:r>
          <a:r>
            <a:rPr lang="ru-RU" sz="1600" b="1" i="0" kern="1200" baseline="0" dirty="0" smtClean="0"/>
            <a:t>при превышении переходных пороговых значений</a:t>
          </a:r>
          <a:r>
            <a:rPr lang="ru-RU" sz="1600" b="1" i="0" kern="1200" baseline="0" dirty="0" smtClean="0">
              <a:solidFill>
                <a:srgbClr val="FF0000"/>
              </a:solidFill>
            </a:rPr>
            <a:t>*</a:t>
          </a:r>
          <a:endParaRPr lang="ru-RU" sz="1600" kern="1200" dirty="0"/>
        </a:p>
      </dsp:txBody>
      <dsp:txXfrm>
        <a:off x="3326654" y="717353"/>
        <a:ext cx="2416518" cy="7383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2F586-2820-46E4-B01B-0E5CC5A2843D}">
      <dsp:nvSpPr>
        <dsp:cNvPr id="0" name=""/>
        <dsp:cNvSpPr/>
      </dsp:nvSpPr>
      <dsp:spPr>
        <a:xfrm>
          <a:off x="344146" y="0"/>
          <a:ext cx="6225299" cy="14401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A3D02-51E0-40AD-8644-8B56912EACBA}">
      <dsp:nvSpPr>
        <dsp:cNvPr id="0" name=""/>
        <dsp:cNvSpPr/>
      </dsp:nvSpPr>
      <dsp:spPr>
        <a:xfrm>
          <a:off x="138012" y="432048"/>
          <a:ext cx="3066596" cy="576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Для перехода на </a:t>
          </a:r>
          <a:r>
            <a:rPr lang="ru-RU" sz="1100" kern="1200" dirty="0" err="1" smtClean="0"/>
            <a:t>УСН</a:t>
          </a:r>
          <a:r>
            <a:rPr lang="ru-RU" sz="1100" kern="1200" dirty="0" smtClean="0"/>
            <a:t> необходимо подать до 31.12.2020 уведомление (форма 26.2-1);</a:t>
          </a:r>
          <a:endParaRPr lang="ru-RU" sz="1100" kern="1200" dirty="0"/>
        </a:p>
      </dsp:txBody>
      <dsp:txXfrm>
        <a:off x="166133" y="460169"/>
        <a:ext cx="3010354" cy="519822"/>
      </dsp:txXfrm>
    </dsp:sp>
    <dsp:sp modelId="{1638CF30-D591-40E6-B0DE-08D8F8A76B0D}">
      <dsp:nvSpPr>
        <dsp:cNvPr id="0" name=""/>
        <dsp:cNvSpPr/>
      </dsp:nvSpPr>
      <dsp:spPr>
        <a:xfrm>
          <a:off x="3364836" y="432048"/>
          <a:ext cx="3066596" cy="576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Выбрать объект («Доходы», или «Доходы- расходы»), может быть изменен до 31 декабря</a:t>
          </a:r>
          <a:endParaRPr lang="ru-RU" sz="1100" kern="1200"/>
        </a:p>
      </dsp:txBody>
      <dsp:txXfrm>
        <a:off x="3392957" y="460169"/>
        <a:ext cx="3010354" cy="519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ABBD4-3E1A-4E70-B3D9-0A0E3B784F0C}">
      <dsp:nvSpPr>
        <dsp:cNvPr id="0" name=""/>
        <dsp:cNvSpPr/>
      </dsp:nvSpPr>
      <dsp:spPr>
        <a:xfrm>
          <a:off x="162017" y="0"/>
          <a:ext cx="1836204" cy="11756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BF321-DB9D-423D-9989-8293DC6E23DC}">
      <dsp:nvSpPr>
        <dsp:cNvPr id="0" name=""/>
        <dsp:cNvSpPr/>
      </dsp:nvSpPr>
      <dsp:spPr>
        <a:xfrm>
          <a:off x="6988" y="352699"/>
          <a:ext cx="1046788" cy="470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 2024 год</a:t>
          </a:r>
          <a:endParaRPr lang="ru-RU" sz="1400" kern="1200" dirty="0"/>
        </a:p>
      </dsp:txBody>
      <dsp:txXfrm>
        <a:off x="29944" y="375655"/>
        <a:ext cx="1000876" cy="424354"/>
      </dsp:txXfrm>
    </dsp:sp>
    <dsp:sp modelId="{DBD6FF21-BB19-4DED-A674-559E494DB76E}">
      <dsp:nvSpPr>
        <dsp:cNvPr id="0" name=""/>
        <dsp:cNvSpPr/>
      </dsp:nvSpPr>
      <dsp:spPr>
        <a:xfrm>
          <a:off x="1106463" y="352699"/>
          <a:ext cx="1046788" cy="470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7.8 тыс. </a:t>
          </a:r>
          <a:r>
            <a:rPr lang="ru-RU" sz="1400" kern="1200" dirty="0" smtClean="0"/>
            <a:t>ЮЛ</a:t>
          </a:r>
          <a:endParaRPr lang="ru-RU" sz="1400" kern="1200" dirty="0"/>
        </a:p>
      </dsp:txBody>
      <dsp:txXfrm>
        <a:off x="1129419" y="375655"/>
        <a:ext cx="1000876" cy="424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9BFD5-F160-48AA-BBF7-506F2F4A62CF}">
      <dsp:nvSpPr>
        <dsp:cNvPr id="0" name=""/>
        <dsp:cNvSpPr/>
      </dsp:nvSpPr>
      <dsp:spPr>
        <a:xfrm>
          <a:off x="162017" y="0"/>
          <a:ext cx="1836204" cy="10801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631F6-7F6F-4DD3-AA09-72A6B2BFC23C}">
      <dsp:nvSpPr>
        <dsp:cNvPr id="0" name=""/>
        <dsp:cNvSpPr/>
      </dsp:nvSpPr>
      <dsp:spPr>
        <a:xfrm>
          <a:off x="1554" y="324036"/>
          <a:ext cx="1042491" cy="432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 2022 г. </a:t>
          </a:r>
          <a:endParaRPr lang="ru-RU" sz="1400" kern="1200" dirty="0"/>
        </a:p>
      </dsp:txBody>
      <dsp:txXfrm>
        <a:off x="22645" y="345127"/>
        <a:ext cx="1000309" cy="389866"/>
      </dsp:txXfrm>
    </dsp:sp>
    <dsp:sp modelId="{94A9B668-62C6-4E74-B772-635DAE8D60C0}">
      <dsp:nvSpPr>
        <dsp:cNvPr id="0" name=""/>
        <dsp:cNvSpPr/>
      </dsp:nvSpPr>
      <dsp:spPr>
        <a:xfrm>
          <a:off x="1116194" y="324036"/>
          <a:ext cx="1042491" cy="432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менее 3879 ЮЛ</a:t>
          </a:r>
          <a:endParaRPr lang="ru-RU" sz="1400" kern="1200" dirty="0"/>
        </a:p>
      </dsp:txBody>
      <dsp:txXfrm>
        <a:off x="1137285" y="345127"/>
        <a:ext cx="1000309" cy="389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27A16-3525-401C-8E54-3370D8FFF121}">
      <dsp:nvSpPr>
        <dsp:cNvPr id="0" name=""/>
        <dsp:cNvSpPr/>
      </dsp:nvSpPr>
      <dsp:spPr>
        <a:xfrm>
          <a:off x="0" y="267378"/>
          <a:ext cx="1528805" cy="152880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7C686-8605-4C3D-AF50-CF644AE44DDE}">
      <dsp:nvSpPr>
        <dsp:cNvPr id="0" name=""/>
        <dsp:cNvSpPr/>
      </dsp:nvSpPr>
      <dsp:spPr>
        <a:xfrm>
          <a:off x="764402" y="267378"/>
          <a:ext cx="1783606" cy="15288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Противоречия и несоответствия </a:t>
          </a:r>
          <a:r>
            <a:rPr lang="ru-RU" sz="1100" kern="1200" dirty="0" smtClean="0"/>
            <a:t>–сообщение с требованием: </a:t>
          </a:r>
          <a:endParaRPr lang="ru-RU" sz="1100" kern="1200" dirty="0"/>
        </a:p>
      </dsp:txBody>
      <dsp:txXfrm>
        <a:off x="764402" y="267378"/>
        <a:ext cx="1783606" cy="458642"/>
      </dsp:txXfrm>
    </dsp:sp>
    <dsp:sp modelId="{5A91EE6E-128C-4444-94B2-31066F325A39}">
      <dsp:nvSpPr>
        <dsp:cNvPr id="0" name=""/>
        <dsp:cNvSpPr/>
      </dsp:nvSpPr>
      <dsp:spPr>
        <a:xfrm>
          <a:off x="267541" y="726020"/>
          <a:ext cx="993722" cy="99372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0D953-821A-4A5F-9D96-24F2FD12F4F4}">
      <dsp:nvSpPr>
        <dsp:cNvPr id="0" name=""/>
        <dsp:cNvSpPr/>
      </dsp:nvSpPr>
      <dsp:spPr>
        <a:xfrm>
          <a:off x="764402" y="726020"/>
          <a:ext cx="1783606" cy="993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-о пояснениях - 5 дней; </a:t>
          </a:r>
          <a:endParaRPr lang="ru-RU" sz="1200" kern="1200" dirty="0"/>
        </a:p>
      </dsp:txBody>
      <dsp:txXfrm>
        <a:off x="764402" y="726020"/>
        <a:ext cx="1783606" cy="458641"/>
      </dsp:txXfrm>
    </dsp:sp>
    <dsp:sp modelId="{8328B580-D279-43CA-B2B3-F31E3E2D26B8}">
      <dsp:nvSpPr>
        <dsp:cNvPr id="0" name=""/>
        <dsp:cNvSpPr/>
      </dsp:nvSpPr>
      <dsp:spPr>
        <a:xfrm>
          <a:off x="535082" y="1184661"/>
          <a:ext cx="458641" cy="45864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29AC2-AC9F-48FC-B54C-DD964CD446F2}">
      <dsp:nvSpPr>
        <dsp:cNvPr id="0" name=""/>
        <dsp:cNvSpPr/>
      </dsp:nvSpPr>
      <dsp:spPr>
        <a:xfrm>
          <a:off x="764402" y="1184661"/>
          <a:ext cx="1783606" cy="4586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-об исправлениях - 10 дней.</a:t>
          </a:r>
          <a:endParaRPr lang="ru-RU" sz="1200" kern="1200"/>
        </a:p>
      </dsp:txBody>
      <dsp:txXfrm>
        <a:off x="764402" y="1184661"/>
        <a:ext cx="1783606" cy="4586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234A8-25D3-43FE-BB88-0151F82C3C07}">
      <dsp:nvSpPr>
        <dsp:cNvPr id="0" name=""/>
        <dsp:cNvSpPr/>
      </dsp:nvSpPr>
      <dsp:spPr>
        <a:xfrm>
          <a:off x="0" y="122413"/>
          <a:ext cx="1771396" cy="17713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36358-0565-4BC4-9AC2-3D6047289A06}">
      <dsp:nvSpPr>
        <dsp:cNvPr id="0" name=""/>
        <dsp:cNvSpPr/>
      </dsp:nvSpPr>
      <dsp:spPr>
        <a:xfrm>
          <a:off x="885698" y="122413"/>
          <a:ext cx="2066629" cy="17713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Мотивированное мнение : </a:t>
          </a:r>
          <a:endParaRPr lang="ru-RU" sz="1200" kern="1200"/>
        </a:p>
      </dsp:txBody>
      <dsp:txXfrm>
        <a:off x="885698" y="122413"/>
        <a:ext cx="2066629" cy="531420"/>
      </dsp:txXfrm>
    </dsp:sp>
    <dsp:sp modelId="{7882AA09-30F3-4D6C-B517-2738740E118C}">
      <dsp:nvSpPr>
        <dsp:cNvPr id="0" name=""/>
        <dsp:cNvSpPr/>
      </dsp:nvSpPr>
      <dsp:spPr>
        <a:xfrm>
          <a:off x="309995" y="653833"/>
          <a:ext cx="1151406" cy="11514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59985-2E2F-401B-80E2-68705510D72C}">
      <dsp:nvSpPr>
        <dsp:cNvPr id="0" name=""/>
        <dsp:cNvSpPr/>
      </dsp:nvSpPr>
      <dsp:spPr>
        <a:xfrm>
          <a:off x="885698" y="653833"/>
          <a:ext cx="2066629" cy="11514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по запросу ЮЛ</a:t>
          </a:r>
          <a:r>
            <a:rPr lang="ru-RU" sz="1000" kern="1200" dirty="0" smtClean="0"/>
            <a:t> - если не урегулированные вопросы (п.4 </a:t>
          </a:r>
          <a:r>
            <a:rPr lang="ru-RU" sz="1000" u="sng" kern="1200" dirty="0" smtClean="0">
              <a:hlinkClick xmlns:r="http://schemas.openxmlformats.org/officeDocument/2006/relationships" r:id="rId1"/>
            </a:rPr>
            <a:t>статьи 105.30 НК РФ</a:t>
          </a:r>
          <a:r>
            <a:rPr lang="ru-RU" sz="1000" kern="1200" dirty="0" smtClean="0"/>
            <a:t>);</a:t>
          </a:r>
          <a:endParaRPr lang="ru-RU" sz="1000" kern="1200" dirty="0"/>
        </a:p>
      </dsp:txBody>
      <dsp:txXfrm>
        <a:off x="885698" y="653833"/>
        <a:ext cx="2066629" cy="531418"/>
      </dsp:txXfrm>
    </dsp:sp>
    <dsp:sp modelId="{02985711-7C3B-4BD1-946A-661541BE0371}">
      <dsp:nvSpPr>
        <dsp:cNvPr id="0" name=""/>
        <dsp:cNvSpPr/>
      </dsp:nvSpPr>
      <dsp:spPr>
        <a:xfrm>
          <a:off x="619989" y="1185252"/>
          <a:ext cx="531418" cy="5314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B01E8-B5E8-4424-A079-396DCE5EC820}">
      <dsp:nvSpPr>
        <dsp:cNvPr id="0" name=""/>
        <dsp:cNvSpPr/>
      </dsp:nvSpPr>
      <dsp:spPr>
        <a:xfrm>
          <a:off x="885698" y="1185252"/>
          <a:ext cx="2066629" cy="5314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по инициативе НО</a:t>
          </a:r>
          <a:r>
            <a:rPr lang="ru-RU" sz="1000" kern="1200" smtClean="0"/>
            <a:t> - если выявлено нарушение(п.3 </a:t>
          </a:r>
          <a:r>
            <a:rPr lang="ru-RU" sz="1000" u="sng" kern="1200" smtClean="0">
              <a:hlinkClick xmlns:r="http://schemas.openxmlformats.org/officeDocument/2006/relationships" r:id="rId1"/>
            </a:rPr>
            <a:t>статьи 105.30 НК РФ</a:t>
          </a:r>
          <a:r>
            <a:rPr lang="ru-RU" sz="1000" kern="1200" smtClean="0"/>
            <a:t>).</a:t>
          </a:r>
          <a:endParaRPr lang="ru-RU" sz="1000" kern="1200"/>
        </a:p>
      </dsp:txBody>
      <dsp:txXfrm>
        <a:off x="885698" y="1185252"/>
        <a:ext cx="2066629" cy="531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AE02D-858C-4CF6-AC26-593A92A40A10}">
      <dsp:nvSpPr>
        <dsp:cNvPr id="0" name=""/>
        <dsp:cNvSpPr/>
      </dsp:nvSpPr>
      <dsp:spPr>
        <a:xfrm>
          <a:off x="0" y="290"/>
          <a:ext cx="30243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C4A6D-C8E1-4A26-AA68-4E5D2E4BD552}">
      <dsp:nvSpPr>
        <dsp:cNvPr id="0" name=""/>
        <dsp:cNvSpPr/>
      </dsp:nvSpPr>
      <dsp:spPr>
        <a:xfrm>
          <a:off x="0" y="290"/>
          <a:ext cx="3024336" cy="47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КНП не проводится (п. 1.1 </a:t>
          </a:r>
          <a:r>
            <a:rPr lang="ru-RU" sz="1100" b="1" u="sng" kern="1200" dirty="0" smtClean="0">
              <a:hlinkClick xmlns:r="http://schemas.openxmlformats.org/officeDocument/2006/relationships" r:id="rId1"/>
            </a:rPr>
            <a:t>ст. 88 НК РФ</a:t>
          </a:r>
          <a:r>
            <a:rPr lang="ru-RU" sz="1100" b="1" kern="1200" dirty="0" smtClean="0"/>
            <a:t>). Исключения</a:t>
          </a:r>
          <a:r>
            <a:rPr lang="ru-RU" sz="1100" kern="1200" dirty="0" smtClean="0"/>
            <a:t>: </a:t>
          </a:r>
          <a:endParaRPr lang="ru-RU" sz="1100" kern="1200" dirty="0"/>
        </a:p>
      </dsp:txBody>
      <dsp:txXfrm>
        <a:off x="0" y="290"/>
        <a:ext cx="3024336" cy="475136"/>
      </dsp:txXfrm>
    </dsp:sp>
    <dsp:sp modelId="{445374B1-F0C2-4FBB-AFA4-D59251788006}">
      <dsp:nvSpPr>
        <dsp:cNvPr id="0" name=""/>
        <dsp:cNvSpPr/>
      </dsp:nvSpPr>
      <dsp:spPr>
        <a:xfrm>
          <a:off x="0" y="475426"/>
          <a:ext cx="30243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3451E-C4EE-4402-9044-187FA2B05262}">
      <dsp:nvSpPr>
        <dsp:cNvPr id="0" name=""/>
        <dsp:cNvSpPr/>
      </dsp:nvSpPr>
      <dsp:spPr>
        <a:xfrm>
          <a:off x="0" y="475426"/>
          <a:ext cx="3024336" cy="47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НД представлена позднее 1 июля года, следующего за периодом, за который проводится НМ;</a:t>
          </a:r>
          <a:endParaRPr lang="ru-RU" sz="1100" kern="1200" dirty="0"/>
        </a:p>
      </dsp:txBody>
      <dsp:txXfrm>
        <a:off x="0" y="475426"/>
        <a:ext cx="3024336" cy="475136"/>
      </dsp:txXfrm>
    </dsp:sp>
    <dsp:sp modelId="{31FBF9B6-EE8C-4BE5-870B-D93F99F934C8}">
      <dsp:nvSpPr>
        <dsp:cNvPr id="0" name=""/>
        <dsp:cNvSpPr/>
      </dsp:nvSpPr>
      <dsp:spPr>
        <a:xfrm>
          <a:off x="0" y="950563"/>
          <a:ext cx="30243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633F3-DD1B-4910-8C94-9D1B9643BDB0}">
      <dsp:nvSpPr>
        <dsp:cNvPr id="0" name=""/>
        <dsp:cNvSpPr/>
      </dsp:nvSpPr>
      <dsp:spPr>
        <a:xfrm>
          <a:off x="0" y="950563"/>
          <a:ext cx="3024336" cy="47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представлена НД по НДС или акцизы с возмещением;</a:t>
          </a:r>
          <a:endParaRPr lang="ru-RU" sz="1100" kern="1200" dirty="0"/>
        </a:p>
      </dsp:txBody>
      <dsp:txXfrm>
        <a:off x="0" y="950563"/>
        <a:ext cx="3024336" cy="475136"/>
      </dsp:txXfrm>
    </dsp:sp>
    <dsp:sp modelId="{253ADE88-3F83-45B3-B4A0-D76153A85E1D}">
      <dsp:nvSpPr>
        <dsp:cNvPr id="0" name=""/>
        <dsp:cNvSpPr/>
      </dsp:nvSpPr>
      <dsp:spPr>
        <a:xfrm>
          <a:off x="0" y="1425700"/>
          <a:ext cx="30243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7002E-65E6-44EA-9191-D37F5876858D}">
      <dsp:nvSpPr>
        <dsp:cNvPr id="0" name=""/>
        <dsp:cNvSpPr/>
      </dsp:nvSpPr>
      <dsp:spPr>
        <a:xfrm>
          <a:off x="0" y="1425700"/>
          <a:ext cx="3024336" cy="47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представлена УНД с &lt; налога, или &gt; убытка;</a:t>
          </a:r>
          <a:endParaRPr lang="ru-RU" sz="1100" kern="1200" dirty="0"/>
        </a:p>
      </dsp:txBody>
      <dsp:txXfrm>
        <a:off x="0" y="1425700"/>
        <a:ext cx="3024336" cy="475136"/>
      </dsp:txXfrm>
    </dsp:sp>
    <dsp:sp modelId="{415CDCF0-4711-43D3-B06F-8580964BE2A8}">
      <dsp:nvSpPr>
        <dsp:cNvPr id="0" name=""/>
        <dsp:cNvSpPr/>
      </dsp:nvSpPr>
      <dsp:spPr>
        <a:xfrm>
          <a:off x="0" y="1900837"/>
          <a:ext cx="30243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BDE95-A877-4D49-A220-65ED93F29074}">
      <dsp:nvSpPr>
        <dsp:cNvPr id="0" name=""/>
        <dsp:cNvSpPr/>
      </dsp:nvSpPr>
      <dsp:spPr>
        <a:xfrm>
          <a:off x="0" y="1900837"/>
          <a:ext cx="3024336" cy="47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досрочно прекращено проведение НМ</a:t>
          </a:r>
          <a:endParaRPr lang="ru-RU" sz="1100" kern="1200" dirty="0"/>
        </a:p>
      </dsp:txBody>
      <dsp:txXfrm>
        <a:off x="0" y="1900837"/>
        <a:ext cx="3024336" cy="4751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0F2AC-72EF-4712-BBCC-B1B8F1156886}">
      <dsp:nvSpPr>
        <dsp:cNvPr id="0" name=""/>
        <dsp:cNvSpPr/>
      </dsp:nvSpPr>
      <dsp:spPr>
        <a:xfrm>
          <a:off x="0" y="268"/>
          <a:ext cx="1944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881BB-8413-42AC-AE89-8085F96E2DEA}">
      <dsp:nvSpPr>
        <dsp:cNvPr id="0" name=""/>
        <dsp:cNvSpPr/>
      </dsp:nvSpPr>
      <dsp:spPr>
        <a:xfrm>
          <a:off x="0" y="268"/>
          <a:ext cx="1944216" cy="439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ВНП проводятся (п. 5.1 </a:t>
          </a:r>
          <a:r>
            <a:rPr lang="ru-RU" sz="1100" b="1" u="sng" kern="1200" dirty="0" smtClean="0">
              <a:hlinkClick xmlns:r="http://schemas.openxmlformats.org/officeDocument/2006/relationships" r:id="rId1"/>
            </a:rPr>
            <a:t>ст. 89 НК РФ</a:t>
          </a:r>
          <a:r>
            <a:rPr lang="ru-RU" sz="1100" b="1" kern="1200" dirty="0" smtClean="0"/>
            <a:t>): </a:t>
          </a:r>
          <a:endParaRPr lang="ru-RU" sz="1100" b="1" kern="1200" dirty="0"/>
        </a:p>
      </dsp:txBody>
      <dsp:txXfrm>
        <a:off x="0" y="268"/>
        <a:ext cx="1944216" cy="439141"/>
      </dsp:txXfrm>
    </dsp:sp>
    <dsp:sp modelId="{D9427B20-ACB4-41CB-98E3-9ED6F05A6A1B}">
      <dsp:nvSpPr>
        <dsp:cNvPr id="0" name=""/>
        <dsp:cNvSpPr/>
      </dsp:nvSpPr>
      <dsp:spPr>
        <a:xfrm>
          <a:off x="0" y="439409"/>
          <a:ext cx="1944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0D02F-5168-4756-9BF3-827C19EEB701}">
      <dsp:nvSpPr>
        <dsp:cNvPr id="0" name=""/>
        <dsp:cNvSpPr/>
      </dsp:nvSpPr>
      <dsp:spPr>
        <a:xfrm>
          <a:off x="0" y="439409"/>
          <a:ext cx="1944216" cy="439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ВНО в порядке контроля за ТНО, проводившего НМ;</a:t>
          </a:r>
          <a:endParaRPr lang="ru-RU" sz="1100" kern="1200"/>
        </a:p>
      </dsp:txBody>
      <dsp:txXfrm>
        <a:off x="0" y="439409"/>
        <a:ext cx="1944216" cy="439141"/>
      </dsp:txXfrm>
    </dsp:sp>
    <dsp:sp modelId="{A420D38D-E0F7-4581-84CF-F4CDC64E69F7}">
      <dsp:nvSpPr>
        <dsp:cNvPr id="0" name=""/>
        <dsp:cNvSpPr/>
      </dsp:nvSpPr>
      <dsp:spPr>
        <a:xfrm>
          <a:off x="0" y="878551"/>
          <a:ext cx="1944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08C51-84CA-415B-B422-FF4C2971DF18}">
      <dsp:nvSpPr>
        <dsp:cNvPr id="0" name=""/>
        <dsp:cNvSpPr/>
      </dsp:nvSpPr>
      <dsp:spPr>
        <a:xfrm>
          <a:off x="0" y="878551"/>
          <a:ext cx="1944216" cy="439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досрочно прекращено проведение НМ;</a:t>
          </a:r>
          <a:endParaRPr lang="ru-RU" sz="1100" kern="1200"/>
        </a:p>
      </dsp:txBody>
      <dsp:txXfrm>
        <a:off x="0" y="878551"/>
        <a:ext cx="1944216" cy="439141"/>
      </dsp:txXfrm>
    </dsp:sp>
    <dsp:sp modelId="{BE3EC1C6-E93D-46AD-8365-9D4773328F1F}">
      <dsp:nvSpPr>
        <dsp:cNvPr id="0" name=""/>
        <dsp:cNvSpPr/>
      </dsp:nvSpPr>
      <dsp:spPr>
        <a:xfrm>
          <a:off x="0" y="1317692"/>
          <a:ext cx="1944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324E5-399A-49CE-933D-BF74A0464A2B}">
      <dsp:nvSpPr>
        <dsp:cNvPr id="0" name=""/>
        <dsp:cNvSpPr/>
      </dsp:nvSpPr>
      <dsp:spPr>
        <a:xfrm>
          <a:off x="0" y="1317692"/>
          <a:ext cx="1944216" cy="439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ЮЛ не выполнило мотивированное мнение;</a:t>
          </a:r>
          <a:endParaRPr lang="ru-RU" sz="1100" kern="1200" dirty="0"/>
        </a:p>
      </dsp:txBody>
      <dsp:txXfrm>
        <a:off x="0" y="1317692"/>
        <a:ext cx="1944216" cy="439141"/>
      </dsp:txXfrm>
    </dsp:sp>
    <dsp:sp modelId="{E6D302C4-F938-4853-9574-328A79B91926}">
      <dsp:nvSpPr>
        <dsp:cNvPr id="0" name=""/>
        <dsp:cNvSpPr/>
      </dsp:nvSpPr>
      <dsp:spPr>
        <a:xfrm>
          <a:off x="0" y="1756834"/>
          <a:ext cx="1944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D19F3-AE7A-4DAC-964B-8118AE03DAEC}">
      <dsp:nvSpPr>
        <dsp:cNvPr id="0" name=""/>
        <dsp:cNvSpPr/>
      </dsp:nvSpPr>
      <dsp:spPr>
        <a:xfrm>
          <a:off x="0" y="1756834"/>
          <a:ext cx="1944216" cy="439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представлена УНД за период НМ, в которой &lt; налог</a:t>
          </a:r>
          <a:endParaRPr lang="ru-RU" sz="1100" kern="1200" dirty="0"/>
        </a:p>
      </dsp:txBody>
      <dsp:txXfrm>
        <a:off x="0" y="1756834"/>
        <a:ext cx="1944216" cy="4391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5851C-6C7E-4269-A1DF-2807006EDED4}">
      <dsp:nvSpPr>
        <dsp:cNvPr id="0" name=""/>
        <dsp:cNvSpPr/>
      </dsp:nvSpPr>
      <dsp:spPr>
        <a:xfrm>
          <a:off x="353162" y="0"/>
          <a:ext cx="4002505" cy="119675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018B4-2725-4AFA-BC3A-650E1BD63E95}">
      <dsp:nvSpPr>
        <dsp:cNvPr id="0" name=""/>
        <dsp:cNvSpPr/>
      </dsp:nvSpPr>
      <dsp:spPr>
        <a:xfrm>
          <a:off x="1262" y="359025"/>
          <a:ext cx="2248767" cy="478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16 резидентов АЗРФ (не </a:t>
          </a:r>
          <a:r>
            <a:rPr lang="en-US" sz="1200" b="1" i="0" kern="1200" baseline="0" dirty="0" smtClean="0"/>
            <a:t>&lt;</a:t>
          </a:r>
          <a:r>
            <a:rPr lang="ru-RU" sz="1200" b="1" i="0" kern="1200" baseline="0" dirty="0" smtClean="0"/>
            <a:t> 1млн.руб. </a:t>
          </a:r>
          <a:r>
            <a:rPr lang="ru-RU" sz="1200" b="1" i="0" kern="1200" baseline="0" dirty="0" err="1" smtClean="0"/>
            <a:t>кап.вложений</a:t>
          </a:r>
          <a:r>
            <a:rPr lang="ru-RU" sz="1200" b="1" i="0" kern="1200" baseline="0" dirty="0" smtClean="0"/>
            <a:t>)</a:t>
          </a:r>
          <a:endParaRPr lang="ru-RU" sz="1200" kern="1200" dirty="0"/>
        </a:p>
      </dsp:txBody>
      <dsp:txXfrm>
        <a:off x="24630" y="382393"/>
        <a:ext cx="2202031" cy="431964"/>
      </dsp:txXfrm>
    </dsp:sp>
    <dsp:sp modelId="{707873CD-5D5A-46DC-99BE-AFA78032D557}">
      <dsp:nvSpPr>
        <dsp:cNvPr id="0" name=""/>
        <dsp:cNvSpPr/>
      </dsp:nvSpPr>
      <dsp:spPr>
        <a:xfrm>
          <a:off x="2458800" y="359025"/>
          <a:ext cx="2248767" cy="478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3</a:t>
          </a:r>
          <a:r>
            <a:rPr lang="ru-RU" sz="1200" b="1" i="0" kern="1200" dirty="0" smtClean="0"/>
            <a:t> резидента ТОР «Столица </a:t>
          </a:r>
          <a:r>
            <a:rPr lang="ru-RU" sz="1200" b="1" i="0" kern="1200" dirty="0" err="1" smtClean="0"/>
            <a:t>Арктки</a:t>
          </a:r>
          <a:r>
            <a:rPr lang="ru-RU" sz="1200" b="1" i="0" kern="1200" dirty="0" smtClean="0"/>
            <a:t>» (инвестиции </a:t>
          </a:r>
          <a:r>
            <a:rPr lang="en-US" sz="1200" b="1" i="0" kern="1200" dirty="0" smtClean="0"/>
            <a:t>&gt;500</a:t>
          </a:r>
          <a:r>
            <a:rPr lang="ru-RU" sz="1200" b="1" i="0" kern="1200" dirty="0" smtClean="0"/>
            <a:t> </a:t>
          </a:r>
          <a:r>
            <a:rPr lang="ru-RU" sz="1200" b="1" i="0" kern="1200" dirty="0" err="1" smtClean="0"/>
            <a:t>тыс.руб</a:t>
          </a:r>
          <a:r>
            <a:rPr lang="ru-RU" sz="1200" b="1" i="0" kern="1200" dirty="0" smtClean="0"/>
            <a:t>.)</a:t>
          </a:r>
          <a:endParaRPr lang="ru-RU" sz="1200" kern="1200" dirty="0"/>
        </a:p>
      </dsp:txBody>
      <dsp:txXfrm>
        <a:off x="2482168" y="382393"/>
        <a:ext cx="2202031" cy="4319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E57AE-3C12-456C-82C9-BB9E5FE3464F}">
      <dsp:nvSpPr>
        <dsp:cNvPr id="0" name=""/>
        <dsp:cNvSpPr/>
      </dsp:nvSpPr>
      <dsp:spPr>
        <a:xfrm>
          <a:off x="583264" y="0"/>
          <a:ext cx="6610334" cy="14619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2C5DC-AD82-4245-AF03-326B4776E14A}">
      <dsp:nvSpPr>
        <dsp:cNvPr id="0" name=""/>
        <dsp:cNvSpPr/>
      </dsp:nvSpPr>
      <dsp:spPr>
        <a:xfrm>
          <a:off x="2727" y="438581"/>
          <a:ext cx="3465376" cy="584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smtClean="0"/>
            <a:t>С 2023 года не применяются пониженные ставки,</a:t>
          </a:r>
          <a:r>
            <a:rPr lang="ru-RU" sz="1400" b="1" i="0" kern="1200" dirty="0" smtClean="0"/>
            <a:t> установленные субъектом РФ (ст.284 НК РФ)</a:t>
          </a:r>
          <a:endParaRPr lang="ru-RU" sz="1400" kern="1200" dirty="0"/>
        </a:p>
      </dsp:txBody>
      <dsp:txXfrm>
        <a:off x="31273" y="467127"/>
        <a:ext cx="3408284" cy="527683"/>
      </dsp:txXfrm>
    </dsp:sp>
    <dsp:sp modelId="{32AE0471-9813-490B-BED4-821A824CACEB}">
      <dsp:nvSpPr>
        <dsp:cNvPr id="0" name=""/>
        <dsp:cNvSpPr/>
      </dsp:nvSpPr>
      <dsp:spPr>
        <a:xfrm>
          <a:off x="3752625" y="438581"/>
          <a:ext cx="4021511" cy="584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/>
            <a:t>Для</a:t>
          </a:r>
          <a:r>
            <a:rPr lang="ru-RU" sz="1400" b="1" kern="1200" dirty="0" smtClean="0"/>
            <a:t> инвесторов в Мурманской области планируется ввести инвестиционный налоговый вычет (ст.286.1 НК РФ)</a:t>
          </a:r>
          <a:endParaRPr lang="ru-RU" sz="1400" kern="1200" dirty="0"/>
        </a:p>
      </dsp:txBody>
      <dsp:txXfrm>
        <a:off x="3781171" y="467127"/>
        <a:ext cx="3964419" cy="527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1"/>
            <a:ext cx="2945660" cy="498056"/>
          </a:xfrm>
          <a:prstGeom prst="rect">
            <a:avLst/>
          </a:prstGeom>
        </p:spPr>
        <p:txBody>
          <a:bodyPr vert="horz" lIns="91891" tIns="45944" rIns="91891" bIns="459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1"/>
            <a:ext cx="2945660" cy="498056"/>
          </a:xfrm>
          <a:prstGeom prst="rect">
            <a:avLst/>
          </a:prstGeom>
        </p:spPr>
        <p:txBody>
          <a:bodyPr vert="horz" lIns="91891" tIns="45944" rIns="91891" bIns="45944" rtlCol="0"/>
          <a:lstStyle>
            <a:lvl1pPr algn="r">
              <a:defRPr sz="1200"/>
            </a:lvl1pPr>
          </a:lstStyle>
          <a:p>
            <a:fld id="{C931D343-E24F-442F-9E32-D065A5EBFC4B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91" tIns="45944" rIns="91891" bIns="459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891" tIns="45944" rIns="91891" bIns="4594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1891" tIns="45944" rIns="91891" bIns="459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60" cy="498055"/>
          </a:xfrm>
          <a:prstGeom prst="rect">
            <a:avLst/>
          </a:prstGeom>
        </p:spPr>
        <p:txBody>
          <a:bodyPr vert="horz" lIns="91891" tIns="45944" rIns="91891" bIns="45944" rtlCol="0" anchor="b"/>
          <a:lstStyle>
            <a:lvl1pPr algn="r">
              <a:defRPr sz="1200"/>
            </a:lvl1pPr>
          </a:lstStyle>
          <a:p>
            <a:fld id="{9682C83A-9D3B-497B-A1B9-C50737D7C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0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3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4874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36" b="0">
                <a:solidFill>
                  <a:schemeClr val="bg1"/>
                </a:solidFill>
                <a:latin typeface="+mj-lt"/>
              </a:defRPr>
            </a:lvl1pPr>
            <a:lvl2pPr marL="445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43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64"/>
            </a:lvl1pPr>
            <a:lvl2pPr marL="445801" indent="0">
              <a:buNone/>
              <a:defRPr sz="2736"/>
            </a:lvl2pPr>
            <a:lvl3pPr marL="891603" indent="0">
              <a:buNone/>
              <a:defRPr sz="2309"/>
            </a:lvl3pPr>
            <a:lvl4pPr marL="1337404" indent="0">
              <a:buNone/>
              <a:defRPr sz="1967"/>
            </a:lvl4pPr>
            <a:lvl5pPr marL="1783205" indent="0">
              <a:buNone/>
              <a:defRPr sz="1967"/>
            </a:lvl5pPr>
            <a:lvl6pPr marL="2229005" indent="0">
              <a:buNone/>
              <a:defRPr sz="1967"/>
            </a:lvl6pPr>
            <a:lvl7pPr marL="2674808" indent="0">
              <a:buNone/>
              <a:defRPr sz="1967"/>
            </a:lvl7pPr>
            <a:lvl8pPr marL="3120609" indent="0">
              <a:buNone/>
              <a:defRPr sz="1967"/>
            </a:lvl8pPr>
            <a:lvl9pPr marL="3566409" indent="0">
              <a:buNone/>
              <a:defRPr sz="1967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6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0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08037" indent="2715">
              <a:defRPr>
                <a:latin typeface="+mj-lt"/>
              </a:defRPr>
            </a:lvl2pPr>
            <a:lvl3pPr marL="537369" indent="-222547">
              <a:tabLst/>
              <a:defRPr>
                <a:latin typeface="+mj-lt"/>
              </a:defRPr>
            </a:lvl3pPr>
            <a:lvl4pPr marL="0" indent="308037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8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/>
            <a:endParaRPr lang="ru-RU" sz="1796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1"/>
            <a:ext cx="7337192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10752" indent="0">
              <a:defRPr>
                <a:latin typeface="+mj-lt"/>
              </a:defRPr>
            </a:lvl2pPr>
            <a:lvl3pPr marL="537369" indent="-222547">
              <a:defRPr>
                <a:latin typeface="+mj-lt"/>
              </a:defRPr>
            </a:lvl3pPr>
            <a:lvl4pPr marL="0" indent="308037">
              <a:defRPr>
                <a:latin typeface="+mj-lt"/>
              </a:defRPr>
            </a:lvl4pPr>
            <a:lvl5pPr marL="122672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71"/>
            <a:ext cx="7337901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6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3429720"/>
            <a:ext cx="7320689" cy="3006404"/>
          </a:xfrm>
        </p:spPr>
        <p:txBody>
          <a:bodyPr anchor="t"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801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603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404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32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90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480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06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64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5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1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1606871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6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7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1"/>
            <a:ext cx="567428" cy="65310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5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8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5" y="490023"/>
            <a:ext cx="7343873" cy="1110281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5" y="1600200"/>
            <a:ext cx="7343873" cy="4835924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3" y="6041425"/>
            <a:ext cx="619711" cy="631834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052"/>
              </a:lnSpc>
              <a:defRPr sz="2309">
                <a:solidFill>
                  <a:schemeClr val="bg1"/>
                </a:solidFill>
              </a:defRPr>
            </a:lvl1pPr>
          </a:lstStyle>
          <a:p>
            <a:pPr defTabSz="891603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9160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hf hdr="0" ftr="0" dt="0"/>
  <p:txStyles>
    <p:titleStyle>
      <a:lvl1pPr algn="l" defTabSz="891603" rtl="0" eaLnBrk="1" latinLnBrk="0" hangingPunct="1">
        <a:lnSpc>
          <a:spcPts val="4445"/>
        </a:lnSpc>
        <a:spcBef>
          <a:spcPct val="0"/>
        </a:spcBef>
        <a:buNone/>
        <a:defRPr sz="3591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0752" indent="0" algn="l" defTabSz="891603" rtl="0" eaLnBrk="1" latinLnBrk="0" hangingPunct="1">
        <a:spcBef>
          <a:spcPct val="20000"/>
        </a:spcBef>
        <a:buFont typeface="+mj-lt"/>
        <a:buNone/>
        <a:defRPr sz="3164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0752" indent="0" algn="l" defTabSz="891603" rtl="0" eaLnBrk="1" latinLnBrk="0" hangingPunct="1">
        <a:spcBef>
          <a:spcPct val="20000"/>
        </a:spcBef>
        <a:buFont typeface="Arial" pitchFamily="34" charset="0"/>
        <a:buNone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09290" indent="-222547" algn="l" defTabSz="891603" rtl="0" eaLnBrk="1" latinLnBrk="0" hangingPunct="1">
        <a:spcBef>
          <a:spcPct val="20000"/>
        </a:spcBef>
        <a:buFont typeface="Arial" pitchFamily="34" charset="0"/>
        <a:buChar char="•"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08037" algn="just" defTabSz="891603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tabLst/>
        <a:defRPr sz="1368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26720" indent="0" algn="l" defTabSz="891603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defRPr sz="1197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519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77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3509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9311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801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603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404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32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0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4808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06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64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7.tmp"/><Relationship Id="rId7" Type="http://schemas.openxmlformats.org/officeDocument/2006/relationships/diagramQuickStyle" Target="../diagrams/quickStyle11.xml"/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8.tmp"/><Relationship Id="rId9" Type="http://schemas.microsoft.com/office/2007/relationships/diagramDrawing" Target="../diagrams/drawin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ozd.duma.gov.ru/bill/875583-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consultantplus://offline/ref=7465105A28647CCB8D41BED959394E0E99501851B73467297B48F6582A3818C18568E4240A7014AEBC75C7C58207524E1141A3EFA3871B18S5e5T" TargetMode="External"/><Relationship Id="rId2" Type="http://schemas.openxmlformats.org/officeDocument/2006/relationships/hyperlink" Target="consultantplus://offline/ref=7465105A28647CCB8D41BED959394E0E99501851B73467297B48F6582A3818C19768BC280B7708AABD609194C4S5e2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7465105A28647CCB8D41A3CD4B517408C45F115DB63A6C7B2C4AA70D243D1091CD78AA61077116ABBC7E9A9F92031B1A1B5EA5F0BC8405185567S5e7T" TargetMode="External"/><Relationship Id="rId5" Type="http://schemas.openxmlformats.org/officeDocument/2006/relationships/hyperlink" Target="consultantplus://offline/ref=7465105A28647CCB8D41BED959394E0E99501851B73467297B48F6582A3818C18568E4240A7016A3BB75C7C58207524E1141A3EFA3871B18S5e5T" TargetMode="External"/><Relationship Id="rId4" Type="http://schemas.openxmlformats.org/officeDocument/2006/relationships/hyperlink" Target="consultantplus://offline/ref=7465105A28647CCB8D41BED959394E0E99501851B73467297B48F6582A3818C18568E4240A7016ACB475C7C58207524E1141A3EFA3871B18S5e5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hyperlink" Target="https://www.nalog.ru/rn77/taxation/reference_work/taxmonit/print/6800266/" TargetMode="Externa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hyperlink" Target="https://www.nalog.ru/html/sites/www.new.nalog.ru/docs/forms/applform_taxmonit.zip" TargetMode="Externa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alog.ru/rn77/about_fts/docs/7001354/" TargetMode="Externa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hyperlink" Target="http://nalog.garant.ru/fns/nk/b4e634244d5f76a2781c66e6dcd2cb41/" TargetMode="Externa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hyperlink" Target="http://nalog.garant.ru/fns/nk/55c4adea16f76d3a3814eec43ce78c99/" TargetMode="Externa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AE3072BD7AD57ED602AF2DC4C2305DB65302A3675E8B9DF0FDEB474F0F08A9C1448CB6F93398905C5E8D7F4B7249EF4F1EE12A23082F8D4W2V" TargetMode="External"/><Relationship Id="rId2" Type="http://schemas.openxmlformats.org/officeDocument/2006/relationships/hyperlink" Target="consultantplus://offline/ref=7AE3072BD7AD57ED602AF2DC4C2305DB65302A3675E8B9DF0FDEB474F0F08A9C064893639A379007CFA284B0E0D2W9V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28165/a6611e1b318d2a6ef1c541ed45e61a6e0f5d67a9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122" y="2060810"/>
            <a:ext cx="7993110" cy="20162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104E72"/>
                </a:solidFill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104E72"/>
                </a:solidFill>
                <a:cs typeface="Arial" pitchFamily="34" charset="0"/>
              </a:rPr>
            </a:br>
            <a:r>
              <a:rPr lang="ru-RU" sz="2800" dirty="0" smtClean="0">
                <a:solidFill>
                  <a:srgbClr val="104E72"/>
                </a:solidFill>
                <a:cs typeface="Arial" pitchFamily="34" charset="0"/>
              </a:rPr>
              <a:t>Актуальные изменения в налоговом законодательстве для налогоплательщиков налога на прибыль и </a:t>
            </a:r>
            <a:r>
              <a:rPr lang="ru-RU" sz="2800" dirty="0" err="1" smtClean="0">
                <a:solidFill>
                  <a:srgbClr val="104E72"/>
                </a:solidFill>
                <a:cs typeface="Arial" pitchFamily="34" charset="0"/>
              </a:rPr>
              <a:t>УСН</a:t>
            </a:r>
            <a:r>
              <a:rPr lang="ru-RU" sz="2800" dirty="0" smtClean="0">
                <a:solidFill>
                  <a:srgbClr val="104E72"/>
                </a:solidFill>
                <a:cs typeface="Arial" pitchFamily="34" charset="0"/>
              </a:rPr>
              <a:t>.</a:t>
            </a:r>
            <a:endParaRPr lang="ru-RU" sz="2800" dirty="0"/>
          </a:p>
        </p:txBody>
      </p:sp>
      <p:pic>
        <p:nvPicPr>
          <p:cNvPr id="5" name="Изображение 10" descr="FNS_vizitka_for_rukovodst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60" y="195485"/>
            <a:ext cx="1719634" cy="178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33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044"/>
            <a:ext cx="7864166" cy="76769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На сайте </a:t>
            </a:r>
            <a:r>
              <a:rPr lang="ru-RU" sz="2400" dirty="0" err="1" smtClean="0"/>
              <a:t>ФНС</a:t>
            </a:r>
            <a:r>
              <a:rPr lang="ru-RU" sz="2400" dirty="0" smtClean="0"/>
              <a:t> РФ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www.nalog.ru</a:t>
            </a:r>
            <a:r>
              <a:rPr lang="en-US" sz="2400" dirty="0" smtClean="0"/>
              <a:t> </a:t>
            </a:r>
            <a:r>
              <a:rPr lang="ru-RU" sz="2400" dirty="0" smtClean="0"/>
              <a:t>для выбора альтернативной системы разработаны электронные сервисы: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 descr="Вместо ЕНВД: какой налоговый режим выбрать? | ФНС России | 47 Ленинградская область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5" t="2998" r="21863"/>
          <a:stretch/>
        </p:blipFill>
        <p:spPr>
          <a:xfrm>
            <a:off x="323528" y="1052737"/>
            <a:ext cx="4952896" cy="4608512"/>
          </a:xfrm>
          <a:prstGeom prst="rect">
            <a:avLst/>
          </a:prstGeom>
        </p:spPr>
      </p:pic>
      <p:pic>
        <p:nvPicPr>
          <p:cNvPr id="8" name="Рисунок 7" descr="Выбор подходящего режима налогообложения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7" t="12174" r="29457"/>
          <a:stretch/>
        </p:blipFill>
        <p:spPr>
          <a:xfrm>
            <a:off x="4788024" y="2420888"/>
            <a:ext cx="3801036" cy="4351059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38031624"/>
              </p:ext>
            </p:extLst>
          </p:nvPr>
        </p:nvGraphicFramePr>
        <p:xfrm>
          <a:off x="5724128" y="1052736"/>
          <a:ext cx="316835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5733257"/>
            <a:ext cx="4608512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Кроме того, на сайте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ФНС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РФ представлены: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памятка «На какую систему налогообложения перейти»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письмо от 20.11.2020 </a:t>
            </a: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«О разъяснениях в связи с отменой </a:t>
            </a:r>
            <a:r>
              <a:rPr lang="ru-RU" sz="4800" b="1" dirty="0" err="1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ЕНВД</a:t>
            </a: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письмо от 21.08.2020 «О снятии с учета </a:t>
            </a:r>
            <a:r>
              <a:rPr kumimoji="0" lang="ru-RU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ЕНВД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350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t="19240" r="25000" b="5148"/>
          <a:stretch/>
        </p:blipFill>
        <p:spPr bwMode="auto">
          <a:xfrm>
            <a:off x="755576" y="406512"/>
            <a:ext cx="7632848" cy="626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7944" y="170178"/>
            <a:ext cx="4320480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Налоговый калькулятор  - выбор режима налогообложения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55773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37312"/>
            <a:ext cx="7864166" cy="360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400" i="1" dirty="0" smtClean="0"/>
              <a:t>(*) Пониженные ставки </a:t>
            </a:r>
            <a:r>
              <a:rPr lang="ru-RU" sz="1400" i="1" dirty="0" err="1" smtClean="0"/>
              <a:t>УСН</a:t>
            </a:r>
            <a:r>
              <a:rPr lang="ru-RU" sz="1400" i="1" dirty="0" smtClean="0"/>
              <a:t> действуют с 2020 по 2022</a:t>
            </a:r>
            <a:endParaRPr lang="ru-RU" sz="14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41002452"/>
              </p:ext>
            </p:extLst>
          </p:nvPr>
        </p:nvGraphicFramePr>
        <p:xfrm>
          <a:off x="408201" y="1628800"/>
          <a:ext cx="6036005" cy="190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83331467"/>
              </p:ext>
            </p:extLst>
          </p:nvPr>
        </p:nvGraphicFramePr>
        <p:xfrm>
          <a:off x="408201" y="3176972"/>
          <a:ext cx="5963997" cy="204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2479" y="1700808"/>
            <a:ext cx="2304256" cy="324036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fontAlgn="base"/>
            <a:r>
              <a:rPr lang="ru-RU" sz="4800" b="1" dirty="0" smtClean="0">
                <a:solidFill>
                  <a:srgbClr val="FF0000"/>
                </a:solidFill>
              </a:rPr>
              <a:t>ПЕРЕХОДНЫЙ ПЕРИОД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fontAlgn="base"/>
            <a:endParaRPr lang="ru-RU" sz="4800" b="1" dirty="0" smtClean="0">
              <a:solidFill>
                <a:srgbClr val="FF0000"/>
              </a:solidFill>
            </a:endParaRPr>
          </a:p>
          <a:p>
            <a:pPr fontAlgn="base"/>
            <a:r>
              <a:rPr lang="ru-RU" sz="4800" b="1" dirty="0" smtClean="0">
                <a:solidFill>
                  <a:srgbClr val="FF0000"/>
                </a:solidFill>
              </a:rPr>
              <a:t>- доходы </a:t>
            </a:r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150 </a:t>
            </a:r>
            <a:r>
              <a:rPr lang="ru-RU" sz="4800" b="1" dirty="0" err="1" smtClean="0">
                <a:solidFill>
                  <a:srgbClr val="FF0000"/>
                </a:solidFill>
              </a:rPr>
              <a:t>млн.руб</a:t>
            </a:r>
            <a:r>
              <a:rPr lang="ru-RU" sz="4800" b="1" dirty="0" smtClean="0">
                <a:solidFill>
                  <a:srgbClr val="FF0000"/>
                </a:solidFill>
              </a:rPr>
              <a:t>., </a:t>
            </a:r>
            <a:r>
              <a:rPr lang="ru-RU" sz="4800" b="1" dirty="0">
                <a:solidFill>
                  <a:srgbClr val="FF0000"/>
                </a:solidFill>
              </a:rPr>
              <a:t>но не </a:t>
            </a:r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чем на 50 </a:t>
            </a:r>
            <a:r>
              <a:rPr lang="ru-RU" sz="4800" b="1" dirty="0" err="1" smtClean="0">
                <a:solidFill>
                  <a:srgbClr val="FF0000"/>
                </a:solidFill>
              </a:rPr>
              <a:t>млн.руб</a:t>
            </a:r>
            <a:r>
              <a:rPr lang="ru-RU" sz="4800" b="1" dirty="0" smtClean="0">
                <a:solidFill>
                  <a:srgbClr val="FF0000"/>
                </a:solidFill>
              </a:rPr>
              <a:t>.;</a:t>
            </a:r>
            <a:endParaRPr lang="ru-RU" sz="4800" b="1" dirty="0">
              <a:solidFill>
                <a:srgbClr val="FF0000"/>
              </a:solidFill>
            </a:endParaRPr>
          </a:p>
          <a:p>
            <a:pPr fontAlgn="base"/>
            <a:endParaRPr lang="en-US" sz="4800" b="1" dirty="0" smtClean="0">
              <a:solidFill>
                <a:srgbClr val="FF0000"/>
              </a:solidFill>
            </a:endParaRPr>
          </a:p>
          <a:p>
            <a:pPr fontAlgn="base"/>
            <a:r>
              <a:rPr lang="ru-RU" sz="4800" b="1" dirty="0" smtClean="0">
                <a:solidFill>
                  <a:srgbClr val="FF0000"/>
                </a:solidFill>
              </a:rPr>
              <a:t>- средняя </a:t>
            </a:r>
            <a:r>
              <a:rPr lang="ru-RU" sz="4800" b="1" dirty="0">
                <a:solidFill>
                  <a:srgbClr val="FF0000"/>
                </a:solidFill>
              </a:rPr>
              <a:t>численность работников </a:t>
            </a:r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100 </a:t>
            </a:r>
            <a:r>
              <a:rPr lang="ru-RU" sz="4800" b="1" dirty="0" smtClean="0">
                <a:solidFill>
                  <a:srgbClr val="FF0000"/>
                </a:solidFill>
              </a:rPr>
              <a:t>чел</a:t>
            </a:r>
            <a:r>
              <a:rPr lang="en-US" sz="4800" b="1" dirty="0" smtClean="0">
                <a:solidFill>
                  <a:srgbClr val="FF0000"/>
                </a:solidFill>
              </a:rPr>
              <a:t>.</a:t>
            </a:r>
            <a:r>
              <a:rPr lang="ru-RU" sz="4800" b="1" dirty="0" smtClean="0">
                <a:solidFill>
                  <a:srgbClr val="FF0000"/>
                </a:solidFill>
              </a:rPr>
              <a:t>, </a:t>
            </a:r>
            <a:r>
              <a:rPr lang="ru-RU" sz="4800" b="1" dirty="0">
                <a:solidFill>
                  <a:srgbClr val="FF0000"/>
                </a:solidFill>
              </a:rPr>
              <a:t>но не </a:t>
            </a:r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чем на 30 </a:t>
            </a:r>
            <a:r>
              <a:rPr lang="ru-RU" sz="4800" b="1" dirty="0" smtClean="0">
                <a:solidFill>
                  <a:srgbClr val="FF0000"/>
                </a:solidFill>
              </a:rPr>
              <a:t>чел.</a:t>
            </a:r>
            <a:endParaRPr lang="ru-RU" sz="4800" b="1" dirty="0">
              <a:solidFill>
                <a:srgbClr val="FF0000"/>
              </a:solidFill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 ПРИМЕЧАНИЕ: Закон МО не регулирует пониженными ставками переходный период</a:t>
            </a: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201" y="5229200"/>
            <a:ext cx="8124237" cy="1008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ПРОДЛЕНЫ НАЛОГОВЫЕ КАНИКУЛЫ ДЛЯ</a:t>
            </a:r>
            <a:r>
              <a:rPr kumimoji="0" lang="ru-RU" sz="37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7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ИП</a:t>
            </a:r>
            <a:r>
              <a:rPr kumimoji="0" lang="ru-RU" sz="37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 2024 года</a:t>
            </a:r>
          </a:p>
          <a:p>
            <a:pPr defTabSz="1043056">
              <a:spcBef>
                <a:spcPct val="0"/>
              </a:spcBef>
            </a:pPr>
            <a:r>
              <a:rPr lang="ru-RU" sz="35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Ставка 0% в течение 2 лет для впервые </a:t>
            </a:r>
            <a:r>
              <a:rPr lang="ru-RU" sz="35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зарегистрированных </a:t>
            </a:r>
            <a:r>
              <a:rPr lang="ru-RU" sz="35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ИП  в </a:t>
            </a:r>
            <a:r>
              <a:rPr lang="ru-RU" sz="35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производственной, социальной и (или) научной сферах, а также в сфере бытовых услуг </a:t>
            </a:r>
            <a:r>
              <a:rPr lang="ru-RU" sz="35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населению (при условии доли доходов 70%)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858" y="3176972"/>
            <a:ext cx="2232248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в гл.26.2 </a:t>
            </a:r>
            <a:r>
              <a:rPr lang="ru-RU" b="1" i="1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НК</a:t>
            </a:r>
            <a:r>
              <a:rPr lang="ru-RU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РФ – 6% </a:t>
            </a: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858" y="4709889"/>
            <a:ext cx="2232248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в гл.26.2 </a:t>
            </a:r>
            <a:r>
              <a:rPr lang="ru-RU" sz="1600" b="1" i="1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НК</a:t>
            </a:r>
            <a:r>
              <a:rPr lang="ru-RU" sz="1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РФ – 15% 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336" y="1482527"/>
            <a:ext cx="8735797" cy="2880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Ставки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осуществляющих деятельность в Мурманской области (*)</a:t>
            </a: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874407" y="2168860"/>
            <a:ext cx="792088" cy="2304256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94767939"/>
              </p:ext>
            </p:extLst>
          </p:nvPr>
        </p:nvGraphicFramePr>
        <p:xfrm>
          <a:off x="500336" y="260648"/>
          <a:ext cx="656944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20272" y="332656"/>
            <a:ext cx="1906463" cy="108012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r>
              <a:rPr lang="ru-RU" sz="4800" i="1" dirty="0">
                <a:solidFill>
                  <a:srgbClr val="00B050"/>
                </a:solidFill>
              </a:rPr>
              <a:t>ЮЛ и </a:t>
            </a:r>
            <a:r>
              <a:rPr lang="ru-RU" sz="4800" i="1" dirty="0" err="1">
                <a:solidFill>
                  <a:srgbClr val="00B050"/>
                </a:solidFill>
              </a:rPr>
              <a:t>ИП</a:t>
            </a:r>
            <a:r>
              <a:rPr lang="ru-RU" sz="4800" i="1" dirty="0">
                <a:solidFill>
                  <a:srgbClr val="00B050"/>
                </a:solidFill>
              </a:rPr>
              <a:t> могут направить уведомление по </a:t>
            </a:r>
            <a:r>
              <a:rPr lang="ru-RU" sz="4800" i="1" dirty="0" err="1">
                <a:solidFill>
                  <a:srgbClr val="00B050"/>
                </a:solidFill>
              </a:rPr>
              <a:t>ТКС</a:t>
            </a:r>
            <a:r>
              <a:rPr lang="ru-RU" sz="4800" i="1" dirty="0">
                <a:solidFill>
                  <a:srgbClr val="00B050"/>
                </a:solidFill>
              </a:rPr>
              <a:t>. </a:t>
            </a:r>
          </a:p>
          <a:p>
            <a:r>
              <a:rPr lang="ru-RU" sz="4800" i="1" dirty="0" err="1">
                <a:solidFill>
                  <a:srgbClr val="00B050"/>
                </a:solidFill>
              </a:rPr>
              <a:t>ИП</a:t>
            </a:r>
            <a:r>
              <a:rPr lang="ru-RU" sz="4800" i="1" dirty="0">
                <a:solidFill>
                  <a:srgbClr val="00B050"/>
                </a:solidFill>
              </a:rPr>
              <a:t>  через сервис "Личный кабинет </a:t>
            </a:r>
            <a:r>
              <a:rPr lang="ru-RU" sz="4800" i="1" dirty="0" err="1">
                <a:solidFill>
                  <a:srgbClr val="00B050"/>
                </a:solidFill>
              </a:rPr>
              <a:t>ИП</a:t>
            </a:r>
            <a:r>
              <a:rPr lang="ru-RU" sz="4800" i="1" dirty="0">
                <a:solidFill>
                  <a:srgbClr val="00B050"/>
                </a:solidFill>
              </a:rPr>
              <a:t>" (при наличии </a:t>
            </a:r>
            <a:r>
              <a:rPr lang="ru-RU" sz="4800" i="1" dirty="0" err="1">
                <a:solidFill>
                  <a:srgbClr val="00B050"/>
                </a:solidFill>
              </a:rPr>
              <a:t>ЭЦП</a:t>
            </a:r>
            <a:r>
              <a:rPr lang="ru-RU" sz="4800" i="1" dirty="0">
                <a:solidFill>
                  <a:srgbClr val="00B050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21904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92696"/>
            <a:ext cx="8208912" cy="5688632"/>
          </a:xfrm>
        </p:spPr>
        <p:txBody>
          <a:bodyPr>
            <a:noAutofit/>
          </a:bodyPr>
          <a:lstStyle/>
          <a:p>
            <a:pPr marL="596502" indent="-285750">
              <a:buFont typeface="Wingdings" pitchFamily="2" charset="2"/>
              <a:buChar char="Ø"/>
            </a:pPr>
            <a:r>
              <a:rPr lang="ru-RU" sz="1450" dirty="0" smtClean="0"/>
              <a:t>Выручка получена на </a:t>
            </a:r>
            <a:r>
              <a:rPr lang="ru-RU" sz="1450" dirty="0" err="1" smtClean="0"/>
              <a:t>УСН</a:t>
            </a:r>
            <a:r>
              <a:rPr lang="ru-RU" sz="1450" dirty="0" smtClean="0"/>
              <a:t> </a:t>
            </a:r>
            <a:r>
              <a:rPr lang="ru-RU" sz="1450" dirty="0"/>
              <a:t>по товарам (работам, услугам</a:t>
            </a:r>
            <a:r>
              <a:rPr lang="ru-RU" sz="1450" dirty="0" smtClean="0"/>
              <a:t>), </a:t>
            </a:r>
            <a:r>
              <a:rPr lang="ru-RU" sz="1450" dirty="0"/>
              <a:t>приобретённым </a:t>
            </a:r>
            <a:r>
              <a:rPr lang="ru-RU" sz="1450" dirty="0" smtClean="0"/>
              <a:t>на </a:t>
            </a:r>
            <a:r>
              <a:rPr lang="ru-RU" sz="1450" dirty="0" err="1" smtClean="0"/>
              <a:t>ЕНВД</a:t>
            </a:r>
            <a:r>
              <a:rPr lang="ru-RU" sz="1450" dirty="0" smtClean="0"/>
              <a:t>.  </a:t>
            </a:r>
          </a:p>
          <a:p>
            <a:r>
              <a:rPr lang="ru-RU" sz="1450" b="0" dirty="0" smtClean="0"/>
              <a:t>Если </a:t>
            </a:r>
            <a:r>
              <a:rPr lang="ru-RU" sz="1450" b="0" dirty="0"/>
              <a:t>реализация осуществлена в период применения ЕНВД, то </a:t>
            </a:r>
            <a:r>
              <a:rPr lang="ru-RU" sz="1450" b="0" dirty="0" smtClean="0"/>
              <a:t>поступившие в периоде </a:t>
            </a:r>
            <a:r>
              <a:rPr lang="ru-RU" sz="1450" b="0" dirty="0" err="1" smtClean="0"/>
              <a:t>УСН</a:t>
            </a:r>
            <a:r>
              <a:rPr lang="ru-RU" sz="1450" b="0" dirty="0" smtClean="0"/>
              <a:t> доходы </a:t>
            </a:r>
            <a:r>
              <a:rPr lang="ru-RU" sz="1450" b="0" u="sng" dirty="0" smtClean="0"/>
              <a:t>не </a:t>
            </a:r>
            <a:r>
              <a:rPr lang="ru-RU" sz="1450" b="0" u="sng" dirty="0"/>
              <a:t>учитываются</a:t>
            </a:r>
            <a:r>
              <a:rPr lang="ru-RU" sz="1450" b="0" dirty="0" smtClean="0"/>
              <a:t>. </a:t>
            </a:r>
          </a:p>
          <a:p>
            <a:r>
              <a:rPr lang="ru-RU" sz="1450" b="0" dirty="0" smtClean="0"/>
              <a:t>Если аванс получен в периоде </a:t>
            </a:r>
            <a:r>
              <a:rPr lang="ru-RU" sz="1450" b="0" dirty="0" err="1" smtClean="0"/>
              <a:t>ЕНВД</a:t>
            </a:r>
            <a:r>
              <a:rPr lang="ru-RU" sz="1450" b="0" dirty="0"/>
              <a:t>, а услуги </a:t>
            </a:r>
            <a:r>
              <a:rPr lang="ru-RU" sz="1450" b="0" dirty="0" smtClean="0"/>
              <a:t>оказаны </a:t>
            </a:r>
            <a:r>
              <a:rPr lang="ru-RU" sz="1450" b="0" dirty="0"/>
              <a:t>при </a:t>
            </a:r>
            <a:r>
              <a:rPr lang="ru-RU" sz="1450" b="0" dirty="0" err="1" smtClean="0"/>
              <a:t>УСН</a:t>
            </a:r>
            <a:r>
              <a:rPr lang="ru-RU" sz="1450" b="0" dirty="0" smtClean="0"/>
              <a:t>, то в составе </a:t>
            </a:r>
            <a:r>
              <a:rPr lang="ru-RU" sz="1450" b="0" dirty="0"/>
              <a:t>доходов на УСН </a:t>
            </a:r>
            <a:r>
              <a:rPr lang="ru-RU" sz="1450" b="0" dirty="0" smtClean="0"/>
              <a:t> </a:t>
            </a:r>
            <a:r>
              <a:rPr lang="ru-RU" sz="1450" b="0" u="sng" dirty="0"/>
              <a:t>не </a:t>
            </a:r>
            <a:r>
              <a:rPr lang="ru-RU" sz="1450" b="0" u="sng" dirty="0" smtClean="0"/>
              <a:t>учитываем. </a:t>
            </a:r>
            <a:endParaRPr lang="ru-RU" sz="1450" b="0" u="sng" dirty="0"/>
          </a:p>
          <a:p>
            <a:pPr marL="596502" indent="-285750">
              <a:buFont typeface="Wingdings" pitchFamily="2" charset="2"/>
              <a:buChar char="Ø"/>
            </a:pPr>
            <a:r>
              <a:rPr lang="ru-RU" sz="1450" dirty="0"/>
              <a:t>Налогоплательщик</a:t>
            </a:r>
            <a:r>
              <a:rPr lang="ru-RU" sz="1450" dirty="0" smtClean="0"/>
              <a:t> вправе  учесть в расходах на </a:t>
            </a:r>
            <a:r>
              <a:rPr lang="ru-RU" sz="1450" dirty="0" err="1" smtClean="0"/>
              <a:t>УСН</a:t>
            </a:r>
            <a:r>
              <a:rPr lang="ru-RU" sz="1450" dirty="0" smtClean="0"/>
              <a:t> стоимость товаров для </a:t>
            </a:r>
            <a:r>
              <a:rPr lang="ru-RU" sz="1450" dirty="0"/>
              <a:t>перепродажи, </a:t>
            </a:r>
            <a:r>
              <a:rPr lang="ru-RU" sz="1450" dirty="0" smtClean="0"/>
              <a:t> оплаченных на </a:t>
            </a:r>
            <a:r>
              <a:rPr lang="ru-RU" sz="1450" dirty="0" err="1" smtClean="0"/>
              <a:t>ЕНВД</a:t>
            </a:r>
            <a:r>
              <a:rPr lang="ru-RU" sz="1450" b="0" dirty="0"/>
              <a:t>. </a:t>
            </a:r>
            <a:endParaRPr lang="ru-RU" sz="1450" b="0" dirty="0" smtClean="0"/>
          </a:p>
          <a:p>
            <a:r>
              <a:rPr lang="ru-RU" sz="1450" b="0" dirty="0" smtClean="0"/>
              <a:t>По </a:t>
            </a:r>
            <a:r>
              <a:rPr lang="ru-RU" sz="1450" b="0" dirty="0"/>
              <a:t>мере реализации </a:t>
            </a:r>
            <a:r>
              <a:rPr lang="ru-RU" sz="1450" b="0" dirty="0" smtClean="0"/>
              <a:t>товаров в </a:t>
            </a:r>
            <a:r>
              <a:rPr lang="ru-RU" sz="1450" b="0" dirty="0"/>
              <a:t>том отчетном (налоговом) периоде, в котором была произведена их </a:t>
            </a:r>
            <a:r>
              <a:rPr lang="ru-RU" sz="1450" b="0" dirty="0" smtClean="0"/>
              <a:t>реализация после </a:t>
            </a:r>
            <a:r>
              <a:rPr lang="ru-RU" sz="1450" b="0" dirty="0"/>
              <a:t>перехода на </a:t>
            </a:r>
            <a:r>
              <a:rPr lang="ru-RU" sz="1450" b="0" dirty="0" err="1" smtClean="0"/>
              <a:t>УСН</a:t>
            </a:r>
            <a:r>
              <a:rPr lang="ru-RU" sz="1450" b="0" dirty="0" smtClean="0"/>
              <a:t> и при </a:t>
            </a:r>
            <a:r>
              <a:rPr lang="ru-RU" sz="1450" b="0" dirty="0"/>
              <a:t>наличии первичных документов, подтверждающих произведенные </a:t>
            </a:r>
            <a:r>
              <a:rPr lang="ru-RU" sz="1450" b="0" dirty="0" smtClean="0"/>
              <a:t>расходы.</a:t>
            </a:r>
          </a:p>
          <a:p>
            <a:pPr marL="596502" indent="-285750">
              <a:buFont typeface="Wingdings" pitchFamily="2" charset="2"/>
              <a:buChar char="Ø"/>
            </a:pPr>
            <a:r>
              <a:rPr lang="ru-RU" sz="1450" dirty="0" smtClean="0"/>
              <a:t>Доходы </a:t>
            </a:r>
            <a:r>
              <a:rPr lang="ru-RU" sz="1450" dirty="0"/>
              <a:t>получены в период применения </a:t>
            </a:r>
            <a:r>
              <a:rPr lang="ru-RU" sz="1450" dirty="0" err="1"/>
              <a:t>ОСНО</a:t>
            </a:r>
            <a:r>
              <a:rPr lang="ru-RU" sz="1450" dirty="0"/>
              <a:t> от реализации товаров, приобретённых в период </a:t>
            </a:r>
            <a:r>
              <a:rPr lang="ru-RU" sz="1450" dirty="0" err="1" smtClean="0"/>
              <a:t>ЕНВД</a:t>
            </a:r>
            <a:r>
              <a:rPr lang="ru-RU" sz="1450" dirty="0" smtClean="0"/>
              <a:t>. </a:t>
            </a:r>
          </a:p>
          <a:p>
            <a:r>
              <a:rPr lang="ru-RU" sz="1450" b="0" u="sng" dirty="0" smtClean="0"/>
              <a:t>Учитываются: </a:t>
            </a:r>
            <a:r>
              <a:rPr lang="ru-RU" sz="1450" b="0" dirty="0" smtClean="0"/>
              <a:t>по методу начисления (ст.271 </a:t>
            </a:r>
            <a:r>
              <a:rPr lang="ru-RU" sz="1450" b="0" dirty="0" err="1" smtClean="0"/>
              <a:t>НК</a:t>
            </a:r>
            <a:r>
              <a:rPr lang="ru-RU" sz="1450" b="0" dirty="0" smtClean="0"/>
              <a:t> РФ) либо по методу оплаты (ст273 </a:t>
            </a:r>
            <a:r>
              <a:rPr lang="ru-RU" sz="1450" b="0" dirty="0" err="1"/>
              <a:t>НК</a:t>
            </a:r>
            <a:r>
              <a:rPr lang="ru-RU" sz="1450" b="0" dirty="0"/>
              <a:t> РФ</a:t>
            </a:r>
            <a:r>
              <a:rPr lang="ru-RU" sz="1450" b="0" dirty="0" smtClean="0"/>
              <a:t>).</a:t>
            </a:r>
          </a:p>
          <a:p>
            <a:pPr marL="596502" indent="-285750">
              <a:buFont typeface="Wingdings" pitchFamily="2" charset="2"/>
              <a:buChar char="Ø"/>
            </a:pPr>
            <a:r>
              <a:rPr lang="ru-RU" sz="1450" dirty="0" smtClean="0"/>
              <a:t>Учет </a:t>
            </a:r>
            <a:r>
              <a:rPr lang="ru-RU" sz="1450" dirty="0"/>
              <a:t>при </a:t>
            </a:r>
            <a:r>
              <a:rPr lang="ru-RU" sz="1450" dirty="0" err="1"/>
              <a:t>УСН</a:t>
            </a:r>
            <a:r>
              <a:rPr lang="ru-RU" sz="1450" dirty="0"/>
              <a:t> остаточной стоимости </a:t>
            </a:r>
            <a:r>
              <a:rPr lang="ru-RU" sz="1450" dirty="0" smtClean="0"/>
              <a:t>основных средств и нематериальных активов (ОС </a:t>
            </a:r>
            <a:r>
              <a:rPr lang="ru-RU" sz="1450" dirty="0"/>
              <a:t>и </a:t>
            </a:r>
            <a:r>
              <a:rPr lang="ru-RU" sz="1450" dirty="0" err="1" smtClean="0"/>
              <a:t>НМА</a:t>
            </a:r>
            <a:r>
              <a:rPr lang="ru-RU" sz="1450" dirty="0" smtClean="0"/>
              <a:t>), </a:t>
            </a:r>
            <a:r>
              <a:rPr lang="ru-RU" sz="1450" dirty="0"/>
              <a:t>использованных ранее в </a:t>
            </a:r>
            <a:r>
              <a:rPr lang="ru-RU" sz="1450" dirty="0" err="1"/>
              <a:t>ЕНВД</a:t>
            </a:r>
            <a:r>
              <a:rPr lang="ru-RU" sz="1450" dirty="0"/>
              <a:t>. </a:t>
            </a:r>
          </a:p>
          <a:p>
            <a:pPr marL="653652" indent="-342900">
              <a:buAutoNum type="arabicPeriod"/>
            </a:pPr>
            <a:r>
              <a:rPr lang="ru-RU" sz="1450" b="0" dirty="0"/>
              <a:t>Остаточная стоимость ОС и </a:t>
            </a:r>
            <a:r>
              <a:rPr lang="ru-RU" sz="1450" b="0" dirty="0" err="1"/>
              <a:t>НМА</a:t>
            </a:r>
            <a:r>
              <a:rPr lang="ru-RU" sz="1450" b="0" dirty="0"/>
              <a:t> отражается на дату перехода на </a:t>
            </a:r>
            <a:r>
              <a:rPr lang="ru-RU" sz="1450" b="0" dirty="0" err="1"/>
              <a:t>УСН</a:t>
            </a:r>
            <a:r>
              <a:rPr lang="ru-RU" sz="1450" b="0" dirty="0"/>
              <a:t>, как разница между ценой приобретения (создания) ОС и </a:t>
            </a:r>
            <a:r>
              <a:rPr lang="ru-RU" sz="1450" b="0" dirty="0" err="1"/>
              <a:t>НМА</a:t>
            </a:r>
            <a:r>
              <a:rPr lang="ru-RU" sz="1450" b="0" dirty="0"/>
              <a:t> и суммой амортизации. </a:t>
            </a:r>
          </a:p>
          <a:p>
            <a:pPr marL="653652" indent="-342900">
              <a:buAutoNum type="arabicPeriod"/>
            </a:pPr>
            <a:r>
              <a:rPr lang="ru-RU" sz="1450" b="0" dirty="0"/>
              <a:t>Остаточная стоимость ОС и </a:t>
            </a:r>
            <a:r>
              <a:rPr lang="ru-RU" sz="1450" b="0" dirty="0" err="1"/>
              <a:t>НМА</a:t>
            </a:r>
            <a:r>
              <a:rPr lang="ru-RU" sz="1450" b="0" dirty="0"/>
              <a:t> включается в состав расходов по </a:t>
            </a:r>
            <a:r>
              <a:rPr lang="ru-RU" sz="1450" b="0" dirty="0" err="1"/>
              <a:t>УСН</a:t>
            </a:r>
            <a:r>
              <a:rPr lang="ru-RU" sz="1450" b="0" dirty="0"/>
              <a:t>, равными долями: срок использования до 3 лет - в течение 1 года; от 3 до 15 лет – 3 года долями 1 год - 50%, 2 года - 30%,  3 года - 20%; свыше 15 лет - в течение первых 10 лет. </a:t>
            </a:r>
          </a:p>
          <a:p>
            <a:pPr marL="596502" indent="-285750">
              <a:buFont typeface="Wingdings" pitchFamily="2" charset="2"/>
              <a:buChar char="Ø"/>
            </a:pPr>
            <a:r>
              <a:rPr lang="ru-RU" sz="1450" dirty="0"/>
              <a:t>Учет по  налогу на прибыль расходов на приобретение товаров для перепродажи, понесенных в период применения </a:t>
            </a:r>
            <a:r>
              <a:rPr lang="ru-RU" sz="1450" dirty="0" err="1"/>
              <a:t>ЕНВД</a:t>
            </a:r>
            <a:r>
              <a:rPr lang="ru-RU" sz="1450" dirty="0"/>
              <a:t>.  </a:t>
            </a:r>
            <a:r>
              <a:rPr lang="ru-RU" sz="1450" b="0" dirty="0"/>
              <a:t>Стоимость остатков товаров, не реализованных организацией в период применения </a:t>
            </a:r>
            <a:r>
              <a:rPr lang="ru-RU" sz="1450" b="0" dirty="0" err="1"/>
              <a:t>ЕНВД</a:t>
            </a:r>
            <a:r>
              <a:rPr lang="ru-RU" sz="1450" b="0" dirty="0"/>
              <a:t>, может быть учтена при реализации таких товаров в период применения </a:t>
            </a:r>
            <a:r>
              <a:rPr lang="ru-RU" sz="1450" b="0" dirty="0" err="1"/>
              <a:t>ОСНО</a:t>
            </a:r>
            <a:r>
              <a:rPr lang="ru-RU" sz="1450" b="0" dirty="0"/>
              <a:t>. </a:t>
            </a:r>
          </a:p>
          <a:p>
            <a:endParaRPr lang="ru-RU" sz="1450" b="0" u="sng" dirty="0"/>
          </a:p>
          <a:p>
            <a:r>
              <a:rPr lang="ru-RU" sz="1450" b="0" dirty="0" smtClean="0"/>
              <a:t> </a:t>
            </a:r>
            <a:endParaRPr lang="ru-RU" sz="1450" b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49765" cy="407649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Письмо </a:t>
            </a:r>
            <a:r>
              <a:rPr lang="ru-RU" sz="2000" dirty="0" err="1"/>
              <a:t>ФНС</a:t>
            </a:r>
            <a:r>
              <a:rPr lang="ru-RU" sz="2000" dirty="0"/>
              <a:t> от 20.11.2020 №СД-4-3/19053</a:t>
            </a:r>
            <a:r>
              <a:rPr lang="ru-RU" sz="2000" dirty="0" smtClean="0"/>
              <a:t>@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4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5" y="501071"/>
            <a:ext cx="7337192" cy="62367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КОНЦЕПЦИЯ УСН-ОНЛАЙН </a:t>
            </a:r>
            <a:r>
              <a:rPr lang="ru-RU" sz="2000" b="0" dirty="0" smtClean="0"/>
              <a:t>(</a:t>
            </a:r>
            <a:r>
              <a:rPr lang="ru-RU" sz="2000" b="0" dirty="0" smtClean="0">
                <a:hlinkClick r:id="rId2"/>
              </a:rPr>
              <a:t>законопроект №875583-7</a:t>
            </a:r>
            <a:r>
              <a:rPr lang="ru-RU" sz="2000" b="0" dirty="0" smtClean="0"/>
              <a:t>). 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7" y="980728"/>
            <a:ext cx="7320689" cy="5455399"/>
          </a:xfrm>
        </p:spPr>
        <p:txBody>
          <a:bodyPr>
            <a:normAutofit fontScale="85000" lnSpcReduction="10000"/>
          </a:bodyPr>
          <a:lstStyle/>
          <a:p>
            <a:pPr marL="767952" indent="-4572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 взаимодействие через ЛК ККТ</a:t>
            </a:r>
          </a:p>
          <a:p>
            <a:pPr marL="767952" indent="-4572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перехода на УСН-онлайн представляет уведомление с указанием применяемой ставки налога</a:t>
            </a:r>
          </a:p>
          <a:p>
            <a:pPr marL="767952" indent="-4572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Налогоплательщик передает данные по операциям:</a:t>
            </a:r>
          </a:p>
          <a:p>
            <a:pPr marL="767952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Через ККТ – по операциям, в отношении которых обязан применять ККТ</a:t>
            </a:r>
          </a:p>
          <a:p>
            <a:pPr marL="767952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Через ЛК или ККТ (по выбору) – в отношении всех остальных операций (безнал, товарообмен, курсовая разница)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 	Налоговый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 определяет доходы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налогоплательщика на основании переданных данных, исчисляет налог и направляет уведомление об уплате</a:t>
            </a:r>
            <a:endParaRPr lang="ru-RU" sz="2000" b="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5. 	В ЛК отражаются следующие сведения:</a:t>
            </a:r>
          </a:p>
          <a:p>
            <a:pPr marL="653652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налоговая база</a:t>
            </a:r>
          </a:p>
          <a:p>
            <a:pPr marL="653652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сумма налога</a:t>
            </a:r>
          </a:p>
          <a:p>
            <a:pPr marL="653652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сумма СВ и ТС, на которую уменьшена сумма налога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6. 	Отменяется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обязанность сдавать декларацию по УСН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и вести книгу учета доходов 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расходов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7. 	Перейти можно в любой момент, вернуться обратно со следующего года</a:t>
            </a:r>
          </a:p>
          <a:p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8" y="1085289"/>
            <a:ext cx="281738" cy="3756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20" y="1435089"/>
            <a:ext cx="281738" cy="3756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84" y="1918245"/>
            <a:ext cx="281738" cy="3756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84" y="3153501"/>
            <a:ext cx="281738" cy="3756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84" y="3818156"/>
            <a:ext cx="281738" cy="3756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84" y="5147466"/>
            <a:ext cx="281738" cy="3756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84" y="5814948"/>
            <a:ext cx="281738" cy="3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A65C6C-5B91-4720-9A2C-4B3D9BB3B42D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34817" name="Номер слайда 2"/>
          <p:cNvSpPr txBox="1">
            <a:spLocks noGrp="1"/>
          </p:cNvSpPr>
          <p:nvPr/>
        </p:nvSpPr>
        <p:spPr bwMode="auto">
          <a:xfrm>
            <a:off x="8324850" y="6042025"/>
            <a:ext cx="619125" cy="631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92" tIns="45696" rIns="91392" bIns="45696" anchor="ctr">
            <a:normAutofit/>
          </a:bodyPr>
          <a:lstStyle/>
          <a:p>
            <a:pPr algn="ctr">
              <a:lnSpc>
                <a:spcPts val="2098"/>
              </a:lnSpc>
              <a:defRPr/>
            </a:pP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2411415" y="2852740"/>
            <a:ext cx="4681537" cy="1106487"/>
          </a:xfrm>
        </p:spPr>
        <p:txBody>
          <a:bodyPr/>
          <a:lstStyle/>
          <a:p>
            <a:pPr eaLnBrk="1" hangingPunct="1"/>
            <a:r>
              <a:rPr lang="ru-RU" sz="320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000" dirty="0"/>
              <a:t>"Основные направления бюджетной, налоговой и таможенно-тарифной политики на 2021 год и на плановый период 2022 и 2023 </a:t>
            </a:r>
            <a:r>
              <a:rPr lang="ru-RU" sz="2000" dirty="0" smtClean="0"/>
              <a:t>годов»</a:t>
            </a:r>
            <a:br>
              <a:rPr lang="ru-RU" sz="2000" dirty="0" smtClean="0"/>
            </a:br>
            <a:r>
              <a:rPr lang="ru-RU" sz="2000" b="0" dirty="0" smtClean="0"/>
              <a:t>публикация </a:t>
            </a:r>
            <a:r>
              <a:rPr lang="ru-RU" sz="2000" b="0" dirty="0"/>
              <a:t>на сайте https://minfin.gov.ru по состоянию на 06.10.2020.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7920880" cy="496855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НАЛОГОВОЙ ПОЛИТИКИ ПО ВИДАМ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Налогообложение прибыли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Конкретизация норм, касающихся налогового учета расходов на модернизацию амортизируемого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Смягчение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политики учета расходов страхования при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налогообложении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действия нормы, ограничивающей уменьшение налоговой базы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ранее полученных убытков.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Специальные налоговые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режимы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Уточнение порядка исчисления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УСН при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смене места нахождения организации (места жительства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ИП)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случае, когда одним из субъектов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установлена пониженная налоговая ставка.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Концепция исчисления УСН онлайн (для объекта доходы, на основе данных ККТ) без представления НД.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ДЕОФШОРИЗАЦИЯ РОССИЙСКОЙ ЭКОНОМИКИ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Повышение налогообложения выплат доходов в виде процентов и дивидендов, выплачиваемых зарубежным получателям, находящихся в офшорных юрисдикциях до 15% с 1 января 2021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(уже подписали Кипр, Мальта, подписан протокол с Люксембургом, идут переговоры с Нидерландами)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налоговой и административной нагрузки ФЛ, являющихся контролирующими лицами иностранных компаний. Предоставление права уплачивать НДФЛ  с прибыли КИК в фиксированном размере 5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без декларирования таких доходов (ФЗ от 09.11.2020 368-ФЗ).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8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/>
              <a:t>C 01</a:t>
            </a:r>
            <a:r>
              <a:rPr lang="ru-RU" sz="2000" dirty="0" smtClean="0"/>
              <a:t>.01.2021 для </a:t>
            </a:r>
            <a:r>
              <a:rPr lang="ru-RU" sz="2000" dirty="0"/>
              <a:t>применения льгот по международным соглашениям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нужно учитывать Многостороннюю </a:t>
            </a:r>
            <a:r>
              <a:rPr lang="ru-RU" sz="2000" dirty="0">
                <a:hlinkClick r:id="rId2"/>
              </a:rPr>
              <a:t>конвенции</a:t>
            </a:r>
            <a:r>
              <a:rPr lang="ru-RU" sz="2000" dirty="0"/>
              <a:t> по противодействию размыванию налоговой </a:t>
            </a:r>
            <a:r>
              <a:rPr lang="ru-RU" sz="2000" dirty="0" smtClean="0"/>
              <a:t>базы (</a:t>
            </a:r>
            <a:r>
              <a:rPr lang="en-US" sz="2000" dirty="0" smtClean="0"/>
              <a:t>MLI)</a:t>
            </a:r>
            <a:r>
              <a:rPr lang="ru-RU" sz="2000" dirty="0" smtClean="0"/>
              <a:t>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base_32776_238388_32769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3079"/>
            <a:ext cx="410445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037396"/>
              </p:ext>
            </p:extLst>
          </p:nvPr>
        </p:nvGraphicFramePr>
        <p:xfrm>
          <a:off x="4644008" y="1473078"/>
          <a:ext cx="3816424" cy="4968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9011"/>
                <a:gridCol w="2567413"/>
              </a:tblGrid>
              <a:tr h="676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Положение Конвенции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32" marR="26432" marT="43485" marB="4348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32" marR="26432" marT="43485" marB="43485">
                    <a:solidFill>
                      <a:schemeClr val="accent3"/>
                    </a:solidFill>
                  </a:tcPr>
                </a:tc>
              </a:tr>
              <a:tr h="957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Дополнение </a:t>
                      </a: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hlinkClick r:id="rId4"/>
                        </a:rPr>
                        <a:t>ст. 6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MLI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32" marR="26432" marT="43485" marB="434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Единая формулировка для всех международных соглашений о том, что их нельзя использовать для уклонения от налогообложения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32" marR="26432" marT="43485" marB="43485"/>
                </a:tc>
              </a:tr>
              <a:tr h="1815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Предотвращение злоупотреблений положениями договора (</a:t>
                      </a:r>
                      <a:r>
                        <a:rPr lang="ru-RU" sz="1200" u="none" strike="noStrike" dirty="0">
                          <a:effectLst/>
                          <a:hlinkClick r:id="rId5"/>
                        </a:rPr>
                        <a:t>ст. 7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MLI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32" marR="26432" marT="43485" marB="434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Россией ратифицирован "тест на основную цель": льготы по МС не применяются, если одной из главных целей по сделке (схеме) было получение льгот. Бремя доказывания на </a:t>
                      </a:r>
                      <a:r>
                        <a:rPr lang="ru-RU" sz="1200" dirty="0" smtClean="0">
                          <a:effectLst/>
                        </a:rPr>
                        <a:t>налогоплательщике.  </a:t>
                      </a:r>
                      <a:r>
                        <a:rPr lang="ru-RU" sz="1200" u="none" strike="noStrike" dirty="0" smtClean="0">
                          <a:effectLst/>
                          <a:hlinkClick r:id="rId6"/>
                        </a:rPr>
                        <a:t>Письмо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Минфина от 28.07.2020 N </a:t>
                      </a:r>
                      <a:r>
                        <a:rPr lang="ru-RU" sz="1200" dirty="0" smtClean="0">
                          <a:effectLst/>
                        </a:rPr>
                        <a:t>03-08-05/65902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32" marR="26432" marT="43485" marB="43485"/>
                </a:tc>
              </a:tr>
              <a:tr h="1518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Изменение взаимосогласительной процедуры (</a:t>
                      </a:r>
                      <a:r>
                        <a:rPr lang="ru-RU" sz="1200" u="none" strike="noStrike">
                          <a:effectLst/>
                          <a:hlinkClick r:id="rId7"/>
                        </a:rPr>
                        <a:t>ст. 16</a:t>
                      </a:r>
                      <a:r>
                        <a:rPr lang="ru-RU" sz="120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MLI</a:t>
                      </a:r>
                      <a:r>
                        <a:rPr lang="ru-RU" sz="1200">
                          <a:effectLst/>
                        </a:rPr>
                        <a:t>)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32" marR="26432" marT="43485" marB="434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Если налогоплательщик считает, что положения международного соглашения были применены некорректно, он может обратиться в компетентные органы любой страны по соглашению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32" marR="26432" marT="43485" marB="4348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41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8"/>
            <a:ext cx="7925829" cy="7676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Налоговый </a:t>
            </a:r>
            <a:r>
              <a:rPr lang="ru-RU" sz="2800" dirty="0"/>
              <a:t>мониторинг – </a:t>
            </a:r>
            <a:r>
              <a:rPr lang="ru-RU" sz="2800" dirty="0" smtClean="0"/>
              <a:t>новая </a:t>
            </a:r>
            <a:r>
              <a:rPr lang="ru-RU" sz="2800" dirty="0"/>
              <a:t>форма налогового </a:t>
            </a:r>
            <a:r>
              <a:rPr lang="ru-RU" sz="2800" dirty="0" smtClean="0"/>
              <a:t>контроля (Раздел </a:t>
            </a:r>
            <a:r>
              <a:rPr lang="en-US" sz="2800" dirty="0" smtClean="0"/>
              <a:t>V</a:t>
            </a:r>
            <a:r>
              <a:rPr lang="ru-RU" sz="2800" dirty="0" smtClean="0"/>
              <a:t>.</a:t>
            </a:r>
            <a:r>
              <a:rPr lang="en-US" sz="2800" dirty="0" smtClean="0"/>
              <a:t>2 </a:t>
            </a:r>
            <a:r>
              <a:rPr lang="ru-RU" sz="2800" dirty="0" smtClean="0"/>
              <a:t>Часть 1 </a:t>
            </a:r>
            <a:r>
              <a:rPr lang="ru-RU" sz="2800" dirty="0" err="1" smtClean="0"/>
              <a:t>НК</a:t>
            </a:r>
            <a:r>
              <a:rPr lang="ru-RU" sz="2800" dirty="0" smtClean="0"/>
              <a:t> РФ</a:t>
            </a:r>
            <a:r>
              <a:rPr lang="en-US" sz="2800" dirty="0" smtClean="0"/>
              <a:t>)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35438"/>
              </p:ext>
            </p:extLst>
          </p:nvPr>
        </p:nvGraphicFramePr>
        <p:xfrm>
          <a:off x="467544" y="1397000"/>
          <a:ext cx="8424936" cy="367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66"/>
                <a:gridCol w="6882670"/>
              </a:tblGrid>
              <a:tr h="66239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Условия</a:t>
                      </a:r>
                      <a:r>
                        <a:rPr lang="ru-RU" baseline="0" dirty="0" smtClean="0"/>
                        <a:t> применения (ст.105.26 НК РФ) 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Концепция развития </a:t>
                      </a:r>
                      <a:r>
                        <a:rPr lang="ru-RU" baseline="0" dirty="0" err="1" smtClean="0">
                          <a:solidFill>
                            <a:srgbClr val="FF0000"/>
                          </a:solidFill>
                        </a:rPr>
                        <a:t>НМ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ru-RU" sz="1796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Распоряжение Правительства РФ от 21.02.2020 № 381-р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4529">
                <a:tc>
                  <a:txBody>
                    <a:bodyPr/>
                    <a:lstStyle/>
                    <a:p>
                      <a:r>
                        <a:rPr lang="ru-RU" dirty="0" smtClean="0"/>
                        <a:t>300 </a:t>
                      </a:r>
                      <a:r>
                        <a:rPr lang="ru-RU" dirty="0" err="1" smtClean="0"/>
                        <a:t>млн.руб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с 2022 года</a:t>
                      </a:r>
                    </a:p>
                    <a:p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100 </a:t>
                      </a:r>
                      <a:r>
                        <a:rPr lang="ru-RU" i="1" dirty="0" err="1" smtClean="0">
                          <a:solidFill>
                            <a:srgbClr val="FF0000"/>
                          </a:solidFill>
                        </a:rPr>
                        <a:t>млн.руб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16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6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совокупная сумма НДС, акцизов, налога на прибыль, </a:t>
                      </a:r>
                      <a:r>
                        <a:rPr lang="ru-RU" sz="1796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НДПИ</a:t>
                      </a:r>
                      <a:r>
                        <a:rPr lang="ru-RU" sz="1796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(включая обязанность налогового агента) за календарный год, предшествующий подаче заявления, без учета налогов, в связи с перемещением товаров через границу ТС</a:t>
                      </a:r>
                    </a:p>
                    <a:p>
                      <a:pPr marL="0" marR="0" indent="0" algn="l" defTabSz="8916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6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2022 года будут включаться </a:t>
                      </a:r>
                      <a:r>
                        <a:rPr lang="ru-RU" sz="1796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НДФЛ</a:t>
                      </a:r>
                      <a:r>
                        <a:rPr lang="ru-RU" sz="1796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страховые взносы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4529"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err="1" smtClean="0"/>
                        <a:t>млрд.руб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ru-RU" i="1" dirty="0" err="1" smtClean="0">
                          <a:solidFill>
                            <a:srgbClr val="FF0000"/>
                          </a:solidFill>
                        </a:rPr>
                        <a:t>млрд.руб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16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6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суммарный объем полученных доходов по данным годовой бухгалтерской (финансовой) отчетности </a:t>
                      </a:r>
                      <a:endParaRPr lang="ru-RU" dirty="0"/>
                    </a:p>
                  </a:txBody>
                  <a:tcPr/>
                </a:tc>
              </a:tr>
              <a:tr h="384529"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err="1" smtClean="0"/>
                        <a:t>млрд.руб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ru-RU" i="1" dirty="0" err="1" smtClean="0">
                          <a:solidFill>
                            <a:srgbClr val="FF0000"/>
                          </a:solidFill>
                        </a:rPr>
                        <a:t>млрд.руб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16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6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совокупная стоимость активов по данным бухгалтерской (финансовой) отчетности организации на 31 декабря календарного года, предшествующего году, в котором представляется заявление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58915080"/>
              </p:ext>
            </p:extLst>
          </p:nvPr>
        </p:nvGraphicFramePr>
        <p:xfrm>
          <a:off x="539552" y="5349679"/>
          <a:ext cx="316835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25003182"/>
              </p:ext>
            </p:extLst>
          </p:nvPr>
        </p:nvGraphicFramePr>
        <p:xfrm>
          <a:off x="6164560" y="5421686"/>
          <a:ext cx="2160240" cy="117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08050797"/>
              </p:ext>
            </p:extLst>
          </p:nvPr>
        </p:nvGraphicFramePr>
        <p:xfrm>
          <a:off x="3785446" y="5421687"/>
          <a:ext cx="216024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6187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8"/>
            <a:ext cx="7925829" cy="7676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Налоговый </a:t>
            </a:r>
            <a:r>
              <a:rPr lang="ru-RU" sz="2800" dirty="0"/>
              <a:t>мониторинг </a:t>
            </a:r>
            <a:r>
              <a:rPr lang="ru-RU" sz="2800" dirty="0" smtClean="0"/>
              <a:t>–новая </a:t>
            </a:r>
            <a:r>
              <a:rPr lang="ru-RU" sz="2800" dirty="0"/>
              <a:t>форма налогового </a:t>
            </a:r>
            <a:r>
              <a:rPr lang="ru-RU" sz="2800" dirty="0" smtClean="0"/>
              <a:t>контроля (Раздел </a:t>
            </a:r>
            <a:r>
              <a:rPr lang="en-US" sz="2800" dirty="0" smtClean="0"/>
              <a:t>V</a:t>
            </a:r>
            <a:r>
              <a:rPr lang="ru-RU" sz="2800" dirty="0" smtClean="0"/>
              <a:t>.</a:t>
            </a:r>
            <a:r>
              <a:rPr lang="en-US" sz="2800" dirty="0" smtClean="0"/>
              <a:t>2 </a:t>
            </a:r>
            <a:r>
              <a:rPr lang="ru-RU" sz="2800" dirty="0" smtClean="0"/>
              <a:t>Часть 1 </a:t>
            </a:r>
            <a:r>
              <a:rPr lang="ru-RU" sz="2800" dirty="0" err="1" smtClean="0"/>
              <a:t>НК</a:t>
            </a:r>
            <a:r>
              <a:rPr lang="ru-RU" sz="2800" dirty="0" smtClean="0"/>
              <a:t> РФ</a:t>
            </a:r>
            <a:r>
              <a:rPr lang="en-US" sz="2800" dirty="0" smtClean="0"/>
              <a:t>)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67544" y="1340768"/>
            <a:ext cx="2880320" cy="1008112"/>
          </a:xfrm>
          <a:prstGeom prst="rightArrow">
            <a:avLst>
              <a:gd name="adj1" fmla="val 86336"/>
              <a:gd name="adj2" fmla="val 20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Заявление о переходе – 1 июля</a:t>
            </a:r>
          </a:p>
          <a:p>
            <a:pPr algn="ctr"/>
            <a:r>
              <a:rPr lang="ru-RU" sz="1400" dirty="0">
                <a:hlinkClick r:id="rId2"/>
              </a:rPr>
              <a:t>Форма </a:t>
            </a:r>
            <a:r>
              <a:rPr lang="ru-RU" sz="1400" dirty="0" smtClean="0"/>
              <a:t> </a:t>
            </a:r>
            <a:r>
              <a:rPr lang="ru-RU" sz="1400" dirty="0" smtClean="0">
                <a:hlinkClick r:id="rId3"/>
              </a:rPr>
              <a:t>приказ </a:t>
            </a:r>
            <a:r>
              <a:rPr lang="ru-RU" sz="1400" dirty="0">
                <a:hlinkClick r:id="rId3"/>
              </a:rPr>
              <a:t>ФНС </a:t>
            </a:r>
            <a:r>
              <a:rPr lang="ru-RU" sz="1400" dirty="0" smtClean="0">
                <a:hlinkClick r:id="rId3"/>
              </a:rPr>
              <a:t> </a:t>
            </a:r>
            <a:r>
              <a:rPr lang="ru-RU" sz="1400" dirty="0">
                <a:hlinkClick r:id="rId3"/>
              </a:rPr>
              <a:t>от 21.04.2017 № ММВ-7-15/323@.</a:t>
            </a:r>
            <a:endParaRPr lang="ru-RU" sz="1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580112" y="1305898"/>
            <a:ext cx="3240360" cy="1175665"/>
          </a:xfrm>
          <a:prstGeom prst="rightArrow">
            <a:avLst>
              <a:gd name="adj1" fmla="val 84336"/>
              <a:gd name="adj2" fmla="val 18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Срок проведения одного налогового периода, 1 год 9 месяцев (п. 5 </a:t>
            </a:r>
            <a:r>
              <a:rPr lang="ru-RU" sz="1400" u="sng" dirty="0">
                <a:hlinkClick r:id="rId4"/>
              </a:rPr>
              <a:t>ст. 105 26 НК РФ</a:t>
            </a:r>
            <a:r>
              <a:rPr lang="ru-RU" sz="1400" dirty="0" smtClean="0"/>
              <a:t>).  </a:t>
            </a:r>
            <a:r>
              <a:rPr lang="ru-RU" sz="1400" dirty="0" smtClean="0">
                <a:solidFill>
                  <a:srgbClr val="FF0000"/>
                </a:solidFill>
              </a:rPr>
              <a:t>(планируется отмена повторной проверки суммовых критериев)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372489" y="1353671"/>
            <a:ext cx="2160240" cy="1080120"/>
          </a:xfrm>
          <a:prstGeom prst="rightArrow">
            <a:avLst>
              <a:gd name="adj1" fmla="val 84336"/>
              <a:gd name="adj2" fmla="val 18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Решение о проведении </a:t>
            </a:r>
            <a:r>
              <a:rPr lang="ru-RU" sz="1400" dirty="0" smtClean="0"/>
              <a:t>НМ  </a:t>
            </a:r>
            <a:r>
              <a:rPr lang="ru-RU" sz="1400" dirty="0"/>
              <a:t>до 1 </a:t>
            </a:r>
            <a:r>
              <a:rPr lang="ru-RU" sz="1400" dirty="0" smtClean="0"/>
              <a:t>ноября. </a:t>
            </a:r>
            <a:r>
              <a:rPr lang="ru-RU" sz="1400" dirty="0"/>
              <a:t>(</a:t>
            </a:r>
            <a:r>
              <a:rPr lang="ru-RU" sz="1400" u="sng" dirty="0">
                <a:hlinkClick r:id="rId5"/>
              </a:rPr>
              <a:t>ст. 105.27 НК РФ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348880"/>
            <a:ext cx="3096344" cy="39604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104306" tIns="52153" rIns="104306" bIns="52153" rtlCol="0" anchor="ctr">
            <a:normAutofit fontScale="92500"/>
          </a:bodyPr>
          <a:lstStyle/>
          <a:p>
            <a:r>
              <a:rPr lang="ru-RU" sz="1400" b="1" dirty="0"/>
              <a:t>Совместная оценка рисков в налоговом мониторинге:</a:t>
            </a:r>
            <a:endParaRPr lang="ru-RU" sz="1400" dirty="0"/>
          </a:p>
          <a:p>
            <a:pPr lvl="0"/>
            <a:r>
              <a:rPr lang="ru-RU" sz="1400" b="1" dirty="0"/>
              <a:t>налогоплательщики</a:t>
            </a:r>
            <a:r>
              <a:rPr lang="ru-RU" sz="1400" dirty="0"/>
              <a:t> раскрывают риски, которые идентифицирует их система внутреннего контроля (приложение № 1 к </a:t>
            </a:r>
            <a:r>
              <a:rPr lang="ru-RU" sz="1400" u="sng" dirty="0">
                <a:hlinkClick r:id="rId6"/>
              </a:rPr>
              <a:t>приказу ФНС России от 16.06.2017 № ММВ-7-15/509@</a:t>
            </a:r>
            <a:r>
              <a:rPr lang="ru-RU" sz="1400" dirty="0"/>
              <a:t>);</a:t>
            </a:r>
          </a:p>
          <a:p>
            <a:pPr lvl="0"/>
            <a:r>
              <a:rPr lang="ru-RU" sz="1400" b="1" dirty="0"/>
              <a:t>налоговый орган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- проводит оценку отраслевых рисков и составляет Карту рисков отрасли;</a:t>
            </a:r>
          </a:p>
          <a:p>
            <a:r>
              <a:rPr lang="ru-RU" sz="1400" dirty="0"/>
              <a:t>- проводит анализ матрицы рисков и контрольных процедур организации (приложение № 4 к </a:t>
            </a:r>
            <a:r>
              <a:rPr lang="ru-RU" sz="1400" u="sng" dirty="0">
                <a:hlinkClick r:id="rId6"/>
              </a:rPr>
              <a:t>приказу ФНС России от 16.06.2017 № ММВ-7-15/509@</a:t>
            </a:r>
            <a:r>
              <a:rPr lang="ru-RU" sz="1400" dirty="0"/>
              <a:t>); </a:t>
            </a:r>
            <a:br>
              <a:rPr lang="ru-RU" sz="1400" dirty="0"/>
            </a:br>
            <a:r>
              <a:rPr lang="ru-RU" sz="1400" dirty="0"/>
              <a:t>- составляет риск-профиль налогоплательщика;</a:t>
            </a:r>
            <a:br>
              <a:rPr lang="ru-RU" sz="1400" dirty="0"/>
            </a:br>
            <a:r>
              <a:rPr lang="ru-RU" sz="1400" dirty="0"/>
              <a:t>- формирует план проведения </a:t>
            </a:r>
            <a:r>
              <a:rPr lang="ru-RU" sz="1400" dirty="0" smtClean="0"/>
              <a:t> НМ </a:t>
            </a:r>
            <a:r>
              <a:rPr lang="ru-RU" sz="1400" dirty="0"/>
              <a:t>и определяет объём контрольных мероприятий.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18947986"/>
              </p:ext>
            </p:extLst>
          </p:nvPr>
        </p:nvGraphicFramePr>
        <p:xfrm>
          <a:off x="3563888" y="2348880"/>
          <a:ext cx="2548009" cy="206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52916062"/>
              </p:ext>
            </p:extLst>
          </p:nvPr>
        </p:nvGraphicFramePr>
        <p:xfrm>
          <a:off x="6012160" y="2348880"/>
          <a:ext cx="295232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740834071"/>
              </p:ext>
            </p:extLst>
          </p:nvPr>
        </p:nvGraphicFramePr>
        <p:xfrm>
          <a:off x="3491880" y="4221088"/>
          <a:ext cx="302433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43005711"/>
              </p:ext>
            </p:extLst>
          </p:nvPr>
        </p:nvGraphicFramePr>
        <p:xfrm>
          <a:off x="6588224" y="4329100"/>
          <a:ext cx="1944216" cy="219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55158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53821" cy="695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/>
              <a:t>"ПРОТИВОВИРУСНЫЕ" ИЗМЕНЕНИЯ, ВНЕСЕННЫЕ В ЧАСТЬ II </a:t>
            </a:r>
            <a:r>
              <a:rPr lang="ru-RU" sz="1800" dirty="0">
                <a:hlinkClick r:id="rId2"/>
              </a:rPr>
              <a:t>НК</a:t>
            </a:r>
            <a:r>
              <a:rPr lang="ru-RU" sz="1800" dirty="0"/>
              <a:t> РФ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340768"/>
            <a:ext cx="7704856" cy="51125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700" b="1" dirty="0"/>
              <a:t>Субсидии из ФБ </a:t>
            </a:r>
            <a:r>
              <a:rPr lang="ru-RU" sz="1700" b="1" dirty="0" smtClean="0"/>
              <a:t>наиболее пострадавшим субъектам </a:t>
            </a:r>
            <a:r>
              <a:rPr lang="ru-RU" sz="1700" b="1" dirty="0" err="1" smtClean="0"/>
              <a:t>МСП</a:t>
            </a:r>
            <a:r>
              <a:rPr lang="ru-RU" sz="1700" b="1" dirty="0" smtClean="0"/>
              <a:t> (Постановление №576 от 24.04.2020) </a:t>
            </a:r>
            <a:r>
              <a:rPr lang="ru-RU" sz="1700" dirty="0" smtClean="0"/>
              <a:t>не </a:t>
            </a:r>
            <a:r>
              <a:rPr lang="ru-RU" sz="1700" dirty="0"/>
              <a:t>облагаются налогом на </a:t>
            </a:r>
            <a:r>
              <a:rPr lang="ru-RU" sz="1700" dirty="0" smtClean="0"/>
              <a:t>прибыль, понесенные расходы </a:t>
            </a:r>
            <a:r>
              <a:rPr lang="ru-RU" sz="1700" dirty="0"/>
              <a:t>за счет субсидий в НБ по прибыли не </a:t>
            </a:r>
            <a:r>
              <a:rPr lang="ru-RU" sz="1700" dirty="0" smtClean="0"/>
              <a:t>учитываются.</a:t>
            </a:r>
            <a:endParaRPr lang="ru-RU" sz="17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700" b="1" dirty="0" smtClean="0"/>
              <a:t>Затраты </a:t>
            </a:r>
            <a:r>
              <a:rPr lang="ru-RU" sz="1700" b="1" dirty="0"/>
              <a:t>на дезинфекцию, приобретение СИЗ и </a:t>
            </a:r>
            <a:r>
              <a:rPr lang="ru-RU" sz="1700" b="1" dirty="0" smtClean="0"/>
              <a:t>оборудования учитываются </a:t>
            </a:r>
            <a:r>
              <a:rPr lang="ru-RU" sz="1700" b="1" dirty="0"/>
              <a:t>в расходах </a:t>
            </a:r>
            <a:r>
              <a:rPr lang="ru-RU" sz="1700" b="1" dirty="0" smtClean="0"/>
              <a:t>НП, ЕСХН </a:t>
            </a:r>
            <a:r>
              <a:rPr lang="ru-RU" sz="1700" b="1" dirty="0"/>
              <a:t>и УСНО</a:t>
            </a: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sz="1700" b="1" dirty="0" smtClean="0"/>
              <a:t>Проценты </a:t>
            </a:r>
            <a:r>
              <a:rPr lang="ru-RU" sz="1700" b="1" dirty="0"/>
              <a:t>по «</a:t>
            </a:r>
            <a:r>
              <a:rPr lang="ru-RU" sz="1700" b="1" dirty="0" err="1"/>
              <a:t>коронавирусным</a:t>
            </a:r>
            <a:r>
              <a:rPr lang="ru-RU" sz="1700" b="1" dirty="0"/>
              <a:t>» кредитам разрешено включать в расходы по мере оплаты</a:t>
            </a:r>
          </a:p>
          <a:p>
            <a:pPr fontAlgn="base"/>
            <a:r>
              <a:rPr lang="ru-RU" sz="1700" dirty="0" smtClean="0"/>
              <a:t>(%по </a:t>
            </a:r>
            <a:r>
              <a:rPr lang="ru-RU" sz="1700" dirty="0"/>
              <a:t>льготным </a:t>
            </a:r>
            <a:r>
              <a:rPr lang="ru-RU" sz="1700" dirty="0" smtClean="0"/>
              <a:t>кредитам для  </a:t>
            </a:r>
            <a:r>
              <a:rPr lang="ru-RU" sz="1700" dirty="0"/>
              <a:t>возобновления деятельности </a:t>
            </a:r>
            <a:r>
              <a:rPr lang="ru-RU" sz="1700" dirty="0" smtClean="0"/>
              <a:t>по постановлению </a:t>
            </a:r>
            <a:r>
              <a:rPr lang="ru-RU" sz="1700" dirty="0"/>
              <a:t>Правительства РФ от </a:t>
            </a:r>
            <a:r>
              <a:rPr lang="ru-RU" sz="1700" dirty="0" smtClean="0"/>
              <a:t>16.05.2020 №696</a:t>
            </a:r>
            <a:r>
              <a:rPr lang="ru-RU" sz="1700" dirty="0"/>
              <a:t>; поддержки и сохранения занятости </a:t>
            </a:r>
            <a:r>
              <a:rPr lang="ru-RU" sz="1700" dirty="0" smtClean="0"/>
              <a:t>по Постановлению от 02.04.2020 № </a:t>
            </a:r>
            <a:r>
              <a:rPr lang="ru-RU" sz="1700" dirty="0"/>
              <a:t>422 </a:t>
            </a:r>
            <a:r>
              <a:rPr lang="ru-RU" sz="1700" dirty="0" smtClean="0"/>
              <a:t>учитываются по </a:t>
            </a:r>
            <a:r>
              <a:rPr lang="ru-RU" sz="1700" dirty="0"/>
              <a:t>мере их оплаты.  </a:t>
            </a:r>
            <a:endParaRPr lang="ru-RU" sz="1700" dirty="0" smtClean="0"/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sz="1700" b="1" dirty="0" smtClean="0"/>
              <a:t>Способ </a:t>
            </a:r>
            <a:r>
              <a:rPr lang="ru-RU" sz="1700" b="1" dirty="0"/>
              <a:t>внесения авансовых платежей по налогу на прибыль можно поменять.</a:t>
            </a:r>
          </a:p>
          <a:p>
            <a:r>
              <a:rPr lang="ru-RU" sz="1700" dirty="0" smtClean="0"/>
              <a:t>Для </a:t>
            </a:r>
            <a:r>
              <a:rPr lang="ru-RU" sz="1700" dirty="0"/>
              <a:t>НП без ежемесячных авансовых платежей используется предельная величина доходов </a:t>
            </a:r>
            <a:r>
              <a:rPr lang="ru-RU" sz="1700" b="1" dirty="0"/>
              <a:t>25 млн руб. (было 15 </a:t>
            </a:r>
            <a:r>
              <a:rPr lang="ru-RU" sz="1700" b="1" dirty="0" err="1"/>
              <a:t>млн.руб</a:t>
            </a:r>
            <a:r>
              <a:rPr lang="ru-RU" sz="1700" b="1" dirty="0"/>
              <a:t>.)</a:t>
            </a:r>
            <a:r>
              <a:rPr lang="ru-RU" sz="1700" dirty="0"/>
              <a:t> за каждый квартал.</a:t>
            </a:r>
          </a:p>
          <a:p>
            <a:r>
              <a:rPr lang="ru-RU" sz="1700" dirty="0" smtClean="0"/>
              <a:t>Согласно </a:t>
            </a:r>
            <a:r>
              <a:rPr lang="ru-RU" sz="1700" dirty="0">
                <a:hlinkClick r:id="rId3"/>
              </a:rPr>
              <a:t>п. 2.1</a:t>
            </a:r>
            <a:r>
              <a:rPr lang="ru-RU" sz="1700" dirty="0"/>
              <a:t>, внесенному в ст. 286 НК РФ, налогоплательщики, осуществляющие в налоговом периоде 2020 года ежемесячные авансовые платежи в течение отчетного (налогового) периода, вправе был перейти до окончания налогового периода 2020 года на уплату ежемесячных авансовых платежей исходя из фактической прибыли (ранее срок уведомления не позднее 31.12</a:t>
            </a:r>
            <a:r>
              <a:rPr lang="ru-RU" sz="1700" dirty="0" smtClean="0"/>
              <a:t>).</a:t>
            </a: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998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864166" cy="6480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dirty="0"/>
              <a:t>ВНЕСЕНЫ </a:t>
            </a:r>
            <a:r>
              <a:rPr lang="ru-RU" sz="2000" dirty="0" smtClean="0"/>
              <a:t>ИЗМЕНЕНИЯ В </a:t>
            </a:r>
            <a:r>
              <a:rPr lang="ru-RU" sz="2000" dirty="0"/>
              <a:t>ФОРМУ ДЕКЛАРАЦИИ ПО НАЛОГУ НА ПРИБЫЛЬ </a:t>
            </a:r>
            <a:r>
              <a:rPr lang="ru-RU" sz="2000" dirty="0" smtClean="0"/>
              <a:t>ОРГАНИЗАЦИЙ (Приказ </a:t>
            </a:r>
            <a:r>
              <a:rPr lang="ru-RU" sz="2000" dirty="0"/>
              <a:t>ФНС России от 11.09.2020 N ЕД-7-3/655</a:t>
            </a:r>
            <a:r>
              <a:rPr lang="ru-RU" sz="2000" dirty="0" smtClean="0"/>
              <a:t>@)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7344816" cy="475252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77500" lnSpcReduction="20000"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300" dirty="0" smtClean="0"/>
              <a:t>- </a:t>
            </a:r>
            <a:r>
              <a:rPr lang="ru-RU" sz="2300" dirty="0"/>
              <a:t>обновили </a:t>
            </a:r>
            <a:r>
              <a:rPr lang="ru-RU" sz="2300" dirty="0" err="1"/>
              <a:t>штрихкоды</a:t>
            </a:r>
            <a:r>
              <a:rPr lang="ru-RU" sz="2300" dirty="0"/>
              <a:t>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300" dirty="0"/>
              <a:t>- измененное Приложение N 2 к </a:t>
            </a:r>
            <a:r>
              <a:rPr lang="ru-RU" sz="2300" dirty="0" smtClean="0"/>
              <a:t>НД  заполняются теми, кто заключил </a:t>
            </a:r>
            <a:r>
              <a:rPr lang="ru-RU" sz="2300" dirty="0"/>
              <a:t>соглашение о защите и поощрении капиталовложений. Сведения о доходах </a:t>
            </a:r>
            <a:r>
              <a:rPr lang="ru-RU" sz="2300" dirty="0" smtClean="0"/>
              <a:t>ФЛ </a:t>
            </a:r>
            <a:r>
              <a:rPr lang="ru-RU" sz="2300" dirty="0"/>
              <a:t>от операций с </a:t>
            </a:r>
            <a:r>
              <a:rPr lang="ru-RU" sz="2300" dirty="0" smtClean="0"/>
              <a:t>ЦБ </a:t>
            </a:r>
            <a:r>
              <a:rPr lang="ru-RU" sz="2300" dirty="0"/>
              <a:t>в этом приложении перестанут указывать</a:t>
            </a:r>
            <a:r>
              <a:rPr lang="ru-RU" sz="2300" dirty="0" smtClean="0"/>
              <a:t>;</a:t>
            </a:r>
            <a:endParaRPr lang="ru-RU" sz="2300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300" dirty="0" smtClean="0"/>
              <a:t>- учтено </a:t>
            </a:r>
            <a:r>
              <a:rPr lang="ru-RU" sz="2300" dirty="0"/>
              <a:t>установление льготного порядка налогообложения </a:t>
            </a:r>
            <a:r>
              <a:rPr lang="ru-RU" sz="2300" dirty="0" smtClean="0"/>
              <a:t>прибыли  </a:t>
            </a:r>
            <a:r>
              <a:rPr lang="ru-RU" sz="2300" dirty="0"/>
              <a:t>резидентов </a:t>
            </a:r>
            <a:r>
              <a:rPr lang="ru-RU" sz="2300" dirty="0" smtClean="0"/>
              <a:t>АЗРФ; </a:t>
            </a:r>
            <a:endParaRPr lang="ru-RU" sz="2300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300" dirty="0" smtClean="0"/>
              <a:t>-не </a:t>
            </a:r>
            <a:r>
              <a:rPr lang="ru-RU" sz="2300" dirty="0"/>
              <a:t>включаются сведения о выплаченных </a:t>
            </a:r>
            <a:r>
              <a:rPr lang="ru-RU" sz="2300" dirty="0" smtClean="0"/>
              <a:t>ФЛ </a:t>
            </a:r>
            <a:r>
              <a:rPr lang="ru-RU" sz="2300" dirty="0"/>
              <a:t>доходах от операций с </a:t>
            </a:r>
            <a:r>
              <a:rPr lang="ru-RU" sz="2300" dirty="0" smtClean="0"/>
              <a:t>ЦБ и </a:t>
            </a:r>
            <a:r>
              <a:rPr lang="ru-RU" sz="2300" dirty="0"/>
              <a:t>производными финансовыми инструментами, а также от выплат по </a:t>
            </a:r>
            <a:r>
              <a:rPr lang="ru-RU" sz="2300" dirty="0" smtClean="0"/>
              <a:t>ЦБ бумагам </a:t>
            </a:r>
            <a:r>
              <a:rPr lang="ru-RU" sz="2300" dirty="0"/>
              <a:t>российских эмитентов.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300" dirty="0"/>
              <a:t>- добавили поля в лист 02. Они предусмотрены в том числе для участников специальных </a:t>
            </a:r>
            <a:r>
              <a:rPr lang="ru-RU" sz="2300" dirty="0" err="1"/>
              <a:t>инвестконтрактов</a:t>
            </a:r>
            <a:r>
              <a:rPr lang="ru-RU" sz="2300" dirty="0"/>
              <a:t> и резидентов ТОР;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300" dirty="0" smtClean="0"/>
              <a:t>- закрепили </a:t>
            </a:r>
            <a:r>
              <a:rPr lang="ru-RU" sz="2300" dirty="0"/>
              <a:t>обновленный порядок распределения прибыли для обособленных подразделений тех компаний, которые считают налог на прибыль по разным ставкам и ведут для этого раздельный учет доходов и расходов. </a:t>
            </a:r>
            <a:r>
              <a:rPr lang="ru-RU" sz="2300" dirty="0" smtClean="0"/>
              <a:t>Компании</a:t>
            </a:r>
            <a:r>
              <a:rPr lang="ru-RU" sz="2300" dirty="0"/>
              <a:t>, у которых есть </a:t>
            </a:r>
            <a:r>
              <a:rPr lang="ru-RU" sz="2300" dirty="0" err="1"/>
              <a:t>обособки</a:t>
            </a:r>
            <a:r>
              <a:rPr lang="ru-RU" sz="2300" dirty="0"/>
              <a:t> и которые имеют право по некоторым </a:t>
            </a:r>
            <a:r>
              <a:rPr lang="ru-RU" sz="2300" dirty="0" err="1"/>
              <a:t>хозоперациям</a:t>
            </a:r>
            <a:r>
              <a:rPr lang="ru-RU" sz="2300" dirty="0"/>
              <a:t> уплачивать налог на прибыль по пониженной ставке, будут считать региональную часть налога для каждой </a:t>
            </a:r>
            <a:r>
              <a:rPr lang="ru-RU" sz="2300" dirty="0" err="1"/>
              <a:t>обособки</a:t>
            </a:r>
            <a:r>
              <a:rPr lang="ru-RU" sz="2300" dirty="0"/>
              <a:t> отдельно по базам, формируемым для каждой специальной ставки </a:t>
            </a:r>
            <a:r>
              <a:rPr lang="ru-RU" sz="2300" dirty="0" smtClean="0"/>
              <a:t>(</a:t>
            </a:r>
            <a:r>
              <a:rPr lang="ru-RU" sz="2300" dirty="0" smtClean="0">
                <a:hlinkClick r:id="rId2"/>
              </a:rPr>
              <a:t>п</a:t>
            </a:r>
            <a:r>
              <a:rPr lang="ru-RU" sz="2300" dirty="0">
                <a:hlinkClick r:id="rId2"/>
              </a:rPr>
              <a:t>. 2 ст. 288 НК </a:t>
            </a:r>
            <a:r>
              <a:rPr lang="ru-RU" sz="2300" dirty="0" smtClean="0">
                <a:hlinkClick r:id="rId2"/>
              </a:rPr>
              <a:t>РФ</a:t>
            </a:r>
            <a:r>
              <a:rPr lang="ru-RU" sz="2300" dirty="0" smtClean="0"/>
              <a:t>).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508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8213861" cy="9117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1800" dirty="0"/>
              <a:t>Региональные налоговые льготы станут доступны резидентам Арктической зоны Российской Федерации (</a:t>
            </a:r>
            <a:r>
              <a:rPr lang="ru-RU" sz="1800" dirty="0" err="1"/>
              <a:t>АЗРФ</a:t>
            </a:r>
            <a:r>
              <a:rPr lang="ru-RU" sz="1800" dirty="0"/>
              <a:t>) с 2021 </a:t>
            </a:r>
            <a:r>
              <a:rPr lang="ru-RU" sz="1800" dirty="0" smtClean="0"/>
              <a:t>года (ст.284.4</a:t>
            </a:r>
            <a:r>
              <a:rPr lang="ru-RU" sz="1800" dirty="0"/>
              <a:t>. НК РФ в ред. </a:t>
            </a:r>
            <a:r>
              <a:rPr lang="ru-RU" sz="1800" dirty="0" smtClean="0"/>
              <a:t>от </a:t>
            </a:r>
            <a:r>
              <a:rPr lang="ru-RU" sz="1800" dirty="0"/>
              <a:t>13.07.2020 N 195-ФЗ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8064896" cy="324036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r>
              <a:rPr lang="ru-RU" sz="1400" dirty="0" smtClean="0"/>
              <a:t>Налогоплательщик </a:t>
            </a:r>
            <a:r>
              <a:rPr lang="ru-RU" sz="1400" dirty="0"/>
              <a:t>- резидентом ТОСЭР, либо АЗРФ отвечает одновременно следующим требованиям:</a:t>
            </a:r>
          </a:p>
          <a:p>
            <a:r>
              <a:rPr lang="ru-RU" sz="1400" dirty="0" smtClean="0"/>
              <a:t>  1</a:t>
            </a:r>
            <a:r>
              <a:rPr lang="ru-RU" sz="1400" dirty="0"/>
              <a:t>) </a:t>
            </a:r>
            <a:r>
              <a:rPr lang="ru-RU" sz="1400" dirty="0" err="1"/>
              <a:t>госрегистрация</a:t>
            </a:r>
            <a:r>
              <a:rPr lang="ru-RU" sz="1400" dirty="0"/>
              <a:t> ЮЛ в ТОСЭР, в АЗРФ;</a:t>
            </a:r>
          </a:p>
          <a:p>
            <a:r>
              <a:rPr lang="ru-RU" sz="1400" dirty="0" smtClean="0"/>
              <a:t>  2</a:t>
            </a:r>
            <a:r>
              <a:rPr lang="ru-RU" sz="1400" dirty="0"/>
              <a:t>) нет обособленных подразделений, за пределами ТОСЭР и АЗРФ;</a:t>
            </a:r>
          </a:p>
          <a:p>
            <a:r>
              <a:rPr lang="ru-RU" sz="1400" dirty="0" smtClean="0"/>
              <a:t>  3</a:t>
            </a:r>
            <a:r>
              <a:rPr lang="ru-RU" sz="1400" dirty="0"/>
              <a:t>) не применяет </a:t>
            </a:r>
            <a:r>
              <a:rPr lang="ru-RU" sz="1400" dirty="0" err="1"/>
              <a:t>спецрежимы</a:t>
            </a:r>
            <a:r>
              <a:rPr lang="ru-RU" sz="1400" dirty="0"/>
              <a:t>;</a:t>
            </a:r>
          </a:p>
          <a:p>
            <a:r>
              <a:rPr lang="ru-RU" sz="1400" dirty="0" smtClean="0"/>
              <a:t>  4</a:t>
            </a:r>
            <a:r>
              <a:rPr lang="ru-RU" sz="1400" dirty="0"/>
              <a:t>) не является КГН (не распространяется на АЗРФ);</a:t>
            </a:r>
          </a:p>
          <a:p>
            <a:r>
              <a:rPr lang="ru-RU" sz="1400" dirty="0" smtClean="0"/>
              <a:t>  5</a:t>
            </a:r>
            <a:r>
              <a:rPr lang="ru-RU" sz="1400" dirty="0"/>
              <a:t>) не является НКО, банком, страховой организацией (страховщиком), НПФ, профессиональным участником рынка ЦБ, клиринговой организацией;</a:t>
            </a:r>
          </a:p>
          <a:p>
            <a:r>
              <a:rPr lang="ru-RU" sz="1400" dirty="0" smtClean="0"/>
              <a:t>  6</a:t>
            </a:r>
            <a:r>
              <a:rPr lang="ru-RU" sz="1400" dirty="0"/>
              <a:t>) не является резидентом особой экономической зоны любого типа;</a:t>
            </a:r>
          </a:p>
          <a:p>
            <a:r>
              <a:rPr lang="ru-RU" sz="1400" dirty="0" smtClean="0"/>
              <a:t>  7</a:t>
            </a:r>
            <a:r>
              <a:rPr lang="ru-RU" sz="1400" dirty="0"/>
              <a:t>) не является участником РИП;</a:t>
            </a:r>
          </a:p>
          <a:p>
            <a:r>
              <a:rPr lang="ru-RU" sz="1400" dirty="0" smtClean="0"/>
              <a:t>  8</a:t>
            </a:r>
            <a:r>
              <a:rPr lang="ru-RU" sz="1400" dirty="0"/>
              <a:t>) для АЗРФ не осуществляет добычу полезных ископаемых.</a:t>
            </a:r>
          </a:p>
          <a:p>
            <a:r>
              <a:rPr lang="ru-RU" sz="1400" dirty="0" smtClean="0"/>
              <a:t>Ставка </a:t>
            </a:r>
            <a:r>
              <a:rPr lang="ru-RU" sz="1400" b="1" dirty="0" smtClean="0"/>
              <a:t>в ФБ - 0%; РБ -5 </a:t>
            </a:r>
            <a:r>
              <a:rPr lang="ru-RU" sz="1400" b="1" dirty="0"/>
              <a:t>% </a:t>
            </a:r>
            <a:r>
              <a:rPr lang="ru-RU" sz="1400" dirty="0"/>
              <a:t>первые </a:t>
            </a:r>
            <a:r>
              <a:rPr lang="ru-RU" sz="1400" b="1" dirty="0"/>
              <a:t>5</a:t>
            </a:r>
            <a:r>
              <a:rPr lang="ru-RU" sz="1400" dirty="0"/>
              <a:t> </a:t>
            </a:r>
            <a:r>
              <a:rPr lang="ru-RU" sz="1400" dirty="0" smtClean="0"/>
              <a:t>лет и </a:t>
            </a:r>
            <a:r>
              <a:rPr lang="ru-RU" sz="1400" b="1" dirty="0"/>
              <a:t>10% - следующие 5лет </a:t>
            </a:r>
            <a:r>
              <a:rPr lang="ru-RU" sz="1400" dirty="0"/>
              <a:t>при условии:</a:t>
            </a:r>
          </a:p>
          <a:p>
            <a:r>
              <a:rPr lang="ru-RU" sz="1400" dirty="0" smtClean="0"/>
              <a:t>  1</a:t>
            </a:r>
            <a:r>
              <a:rPr lang="ru-RU" sz="1400" dirty="0"/>
              <a:t>) доходы от деятельности ТОСЭР и АЗРФ не менее 90% всех доходов;</a:t>
            </a:r>
          </a:p>
          <a:p>
            <a:r>
              <a:rPr lang="ru-RU" sz="1400" dirty="0" smtClean="0"/>
              <a:t>  2</a:t>
            </a:r>
            <a:r>
              <a:rPr lang="ru-RU" sz="1400" dirty="0"/>
              <a:t>) раздельного учета доходов.</a:t>
            </a:r>
          </a:p>
          <a:p>
            <a:r>
              <a:rPr lang="ru-RU" sz="1400" dirty="0" smtClean="0"/>
              <a:t>Налоговая </a:t>
            </a:r>
            <a:r>
              <a:rPr lang="ru-RU" sz="1400" dirty="0"/>
              <a:t>ставка применяется в течение 5 лет (10 лет для резидентов АЗРФ) начиная с налогового периода, в котором была получена первая прибыль от </a:t>
            </a:r>
            <a:r>
              <a:rPr lang="ru-RU" sz="1400" dirty="0" err="1" smtClean="0"/>
              <a:t>льготируемой</a:t>
            </a:r>
            <a:r>
              <a:rPr lang="ru-RU" sz="1400" dirty="0" smtClean="0"/>
              <a:t> </a:t>
            </a:r>
            <a:r>
              <a:rPr lang="ru-RU" sz="1400" dirty="0"/>
              <a:t>деятельности</a:t>
            </a:r>
            <a:r>
              <a:rPr lang="ru-RU" sz="1400" dirty="0" smtClean="0"/>
              <a:t>.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92692988"/>
              </p:ext>
            </p:extLst>
          </p:nvPr>
        </p:nvGraphicFramePr>
        <p:xfrm>
          <a:off x="685393" y="4426112"/>
          <a:ext cx="4708830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5877272"/>
            <a:ext cx="2736304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5580112" y="4531965"/>
            <a:ext cx="2952328" cy="864096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Muller Narrow ExtraBold" pitchFamily="50" charset="-52"/>
              </a:rPr>
              <a:t>портал </a:t>
            </a:r>
            <a:r>
              <a:rPr lang="en-US" dirty="0">
                <a:latin typeface="Muller Narrow ExtraBold" pitchFamily="50" charset="-52"/>
              </a:rPr>
              <a:t>Arctic Russia 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43340711"/>
              </p:ext>
            </p:extLst>
          </p:nvPr>
        </p:nvGraphicFramePr>
        <p:xfrm>
          <a:off x="539552" y="5301208"/>
          <a:ext cx="7776864" cy="146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205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40664" t="27134" r="4504" b="20371"/>
          <a:stretch/>
        </p:blipFill>
        <p:spPr bwMode="auto">
          <a:xfrm>
            <a:off x="395536" y="3501008"/>
            <a:ext cx="8424936" cy="3137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4265457"/>
              </p:ext>
            </p:extLst>
          </p:nvPr>
        </p:nvGraphicFramePr>
        <p:xfrm>
          <a:off x="690438" y="404664"/>
          <a:ext cx="8130033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6134" y="155679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27584" y="3645024"/>
            <a:ext cx="2880320" cy="2828826"/>
          </a:xfrm>
          <a:prstGeom prst="line">
            <a:avLst/>
          </a:prstGeom>
          <a:ln w="730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27584" y="3645024"/>
            <a:ext cx="2880320" cy="2817684"/>
          </a:xfrm>
          <a:prstGeom prst="line">
            <a:avLst/>
          </a:prstGeom>
          <a:ln w="730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95936" y="5630475"/>
            <a:ext cx="4320480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685800" marR="0" indent="-68580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СВ за 4 квартал, уплаченные в январе можно принять к вычету по ЕНВД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21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4125545</TotalTime>
  <Words>1868</Words>
  <Application>Microsoft Office PowerPoint</Application>
  <PresentationFormat>Экран (4:3)</PresentationFormat>
  <Paragraphs>186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9_Present_FNS2012_A4</vt:lpstr>
      <vt:lpstr> Актуальные изменения в налоговом законодательстве для налогоплательщиков налога на прибыль и УСН.</vt:lpstr>
      <vt:lpstr>"Основные направления бюджетной, налоговой и таможенно-тарифной политики на 2021 год и на плановый период 2022 и 2023 годов» публикация на сайте https://minfin.gov.ru по состоянию на 06.10.2020. </vt:lpstr>
      <vt:lpstr>C 01.01.2021 для применения льгот по международным соглашениям  нужно учитывать Многостороннюю конвенции по противодействию размыванию налоговой базы (MLI).  </vt:lpstr>
      <vt:lpstr>Налоговый мониторинг – новая форма налогового контроля (Раздел V.2 Часть 1 НК РФ) </vt:lpstr>
      <vt:lpstr>Налоговый мониторинг –новая форма налогового контроля (Раздел V.2 Часть 1 НК РФ) </vt:lpstr>
      <vt:lpstr>"ПРОТИВОВИРУСНЫЕ" ИЗМЕНЕНИЯ, ВНЕСЕННЫЕ В ЧАСТЬ II НК РФ </vt:lpstr>
      <vt:lpstr>ВНЕСЕНЫ ИЗМЕНЕНИЯ В ФОРМУ ДЕКЛАРАЦИИ ПО НАЛОГУ НА ПРИБЫЛЬ ОРГАНИЗАЦИЙ (Приказ ФНС России от 11.09.2020 N ЕД-7-3/655@)</vt:lpstr>
      <vt:lpstr>Региональные налоговые льготы станут доступны резидентам Арктической зоны Российской Федерации (АЗРФ) с 2021 года (ст.284.4. НК РФ в ред. от 13.07.2020 N 195-ФЗ)</vt:lpstr>
      <vt:lpstr>Презентация PowerPoint</vt:lpstr>
      <vt:lpstr>На сайте ФНС РФ www.nalog.ru для выбора альтернативной системы разработаны электронные сервисы:</vt:lpstr>
      <vt:lpstr> </vt:lpstr>
      <vt:lpstr>(*) Пониженные ставки УСН действуют с 2020 по 2022</vt:lpstr>
      <vt:lpstr>Письмо ФНС от 20.11.2020 №СД-4-3/19053@</vt:lpstr>
      <vt:lpstr>КОНЦЕПЦИЯ УСН-ОНЛАЙН (законопроект №875583-7). 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налогового консультирования</dc:title>
  <dc:creator>Коньков Андрей Юрьевич</dc:creator>
  <cp:lastModifiedBy>Дом</cp:lastModifiedBy>
  <cp:revision>522</cp:revision>
  <cp:lastPrinted>2020-11-24T06:51:01Z</cp:lastPrinted>
  <dcterms:created xsi:type="dcterms:W3CDTF">2015-03-27T13:19:33Z</dcterms:created>
  <dcterms:modified xsi:type="dcterms:W3CDTF">2020-11-29T20:47:23Z</dcterms:modified>
</cp:coreProperties>
</file>