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298" r:id="rId4"/>
    <p:sldId id="258" r:id="rId5"/>
    <p:sldId id="299" r:id="rId6"/>
    <p:sldId id="300" r:id="rId7"/>
    <p:sldId id="301" r:id="rId8"/>
    <p:sldId id="302" r:id="rId9"/>
    <p:sldId id="305" r:id="rId10"/>
    <p:sldId id="304" r:id="rId11"/>
    <p:sldId id="306" r:id="rId12"/>
    <p:sldId id="287" r:id="rId13"/>
    <p:sldId id="290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9900"/>
    <a:srgbClr val="FF6600"/>
    <a:srgbClr val="F2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E5FFD-B3E0-46EE-A76F-0A812C02513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D269B-F882-4639-9836-7224BAB84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4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здравоохранения,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науки,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транспорта,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связи,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энергетики,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банковской сфере и иных сферах финансового рынка,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топливно-энергетического комплекса,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атомной энергии,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оборонной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ракетно-космической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горнодобывающей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металлургической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химической промышленности;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D269B-F882-4639-9836-7224BAB842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9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95"/>
              </a:spcBef>
            </a:pPr>
            <a:r>
              <a:rPr lang="ru-RU" sz="1200" spc="-10" dirty="0" smtClean="0">
                <a:latin typeface="Segoe UI Semilight"/>
                <a:cs typeface="Segoe UI Semilight"/>
              </a:rPr>
              <a:t>В соответствии с определением в 187-ФЗ, субъект КИИ — это:</a:t>
            </a:r>
          </a:p>
          <a:p>
            <a:r>
              <a:rPr lang="ru-RU" sz="1200" spc="-10" dirty="0" smtClean="0">
                <a:latin typeface="Segoe UI Semilight"/>
                <a:cs typeface="Segoe UI Semilight"/>
              </a:rPr>
              <a:t>1) </a:t>
            </a:r>
            <a:r>
              <a:rPr lang="ru-RU" sz="1200" dirty="0" smtClean="0"/>
              <a:t>государственный орган, государственное учреждение, российское юридическое лицо и (или) индивидуальный предприниматель, которому на праве собственности, аренды или на ином законном основании принадлежат информационные системы, информационно-телекоммуникационные сети, автоматизированные системы управления, функционирующие в сфере: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2)российское юридическое лицо и (или) индивидуальный предприниматель, который обеспечивает взаимодействие указанных систем или сетей.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здравоохранения1,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науки,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транспорта,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связи2,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энергетики3,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банковской сфере и иных сферах финансового рынка,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топливно-энергетического комплекса,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атомной энергии,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оборонной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ракетно-космической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горнодобывающей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металлургической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химической промышленности;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D269B-F882-4639-9836-7224BAB8425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95"/>
              </a:spcBef>
            </a:pPr>
            <a:r>
              <a:rPr lang="ru-RU" sz="1200" spc="-10" dirty="0" smtClean="0">
                <a:latin typeface="Segoe UI Semilight"/>
                <a:cs typeface="Segoe UI Semilight"/>
              </a:rPr>
              <a:t>В соответствии с определением в 187-ФЗ, субъект КИИ — это:</a:t>
            </a:r>
          </a:p>
          <a:p>
            <a:r>
              <a:rPr lang="ru-RU" sz="1200" spc="-10" dirty="0" smtClean="0">
                <a:latin typeface="Segoe UI Semilight"/>
                <a:cs typeface="Segoe UI Semilight"/>
              </a:rPr>
              <a:t>1) </a:t>
            </a:r>
            <a:r>
              <a:rPr lang="ru-RU" sz="1200" dirty="0" smtClean="0"/>
              <a:t>государственный орган, государственное учреждение, российское юридическое лицо и (или) индивидуальный предприниматель, которому на праве собственности, аренды или на ином законном основании принадлежат информационные системы, информационно-телекоммуникационные сети, автоматизированные системы управления, функционирующие в сфере: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2)российское юридическое лицо и (или) индивидуальный предприниматель, который обеспечивает взаимодействие указанных систем или сетей.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здравоохранения1,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науки,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транспорта,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связи2,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энергетики3,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банковской сфере и иных сферах финансового рынка,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топливно-энергетического комплекса,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атомной энергии,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оборонной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ракетно-космической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горнодобывающей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металлургической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химической промышленности;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D269B-F882-4639-9836-7224BAB8425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95"/>
              </a:spcBef>
            </a:pPr>
            <a:r>
              <a:rPr lang="ru-RU" sz="1200" spc="-10" dirty="0" smtClean="0">
                <a:latin typeface="Segoe UI Semilight"/>
                <a:cs typeface="Segoe UI Semilight"/>
              </a:rPr>
              <a:t>В соответствии с определением в 187-ФЗ, субъект КИИ — это:</a:t>
            </a:r>
          </a:p>
          <a:p>
            <a:r>
              <a:rPr lang="ru-RU" sz="1200" spc="-10" dirty="0" smtClean="0">
                <a:latin typeface="Segoe UI Semilight"/>
                <a:cs typeface="Segoe UI Semilight"/>
              </a:rPr>
              <a:t>1) </a:t>
            </a:r>
            <a:r>
              <a:rPr lang="ru-RU" sz="1200" dirty="0" smtClean="0"/>
              <a:t>государственный орган, государственное учреждение, российское юридическое лицо и (или) индивидуальный предприниматель, которому на праве собственности, аренды или на ином законном основании принадлежат информационные системы, информационно-телекоммуникационные сети, автоматизированные системы управления, функционирующие в сфере: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2)российское юридическое лицо и (или) индивидуальный предприниматель, который обеспечивает взаимодействие указанных систем или сетей.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здравоохранения1,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науки,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транспорта,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связи2,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энергетики3,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банковской сфере и иных сферах финансового рынка,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топливно-энергетического комплекса,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атомной энергии,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оборонной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ракетно-космической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горнодобывающей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металлургической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химической промышленности;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D269B-F882-4639-9836-7224BAB8425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95"/>
              </a:spcBef>
            </a:pPr>
            <a:r>
              <a:rPr lang="ru-RU" sz="1200" spc="-10" dirty="0" smtClean="0">
                <a:latin typeface="Segoe UI Semilight"/>
                <a:cs typeface="Segoe UI Semilight"/>
              </a:rPr>
              <a:t>В соответствии с определением в 187-ФЗ, субъект КИИ — это:</a:t>
            </a:r>
          </a:p>
          <a:p>
            <a:r>
              <a:rPr lang="ru-RU" sz="1200" spc="-10" dirty="0" smtClean="0">
                <a:latin typeface="Segoe UI Semilight"/>
                <a:cs typeface="Segoe UI Semilight"/>
              </a:rPr>
              <a:t>1) </a:t>
            </a:r>
            <a:r>
              <a:rPr lang="ru-RU" sz="1200" dirty="0" smtClean="0"/>
              <a:t>государственный орган, государственное учреждение, российское юридическое лицо и (или) индивидуальный предприниматель, которому на праве собственности, аренды или на ином законном основании принадлежат информационные системы, информационно-телекоммуникационные сети, автоматизированные системы управления, функционирующие в сфере: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2)российское юридическое лицо и (или) индивидуальный предприниматель, который обеспечивает взаимодействие указанных систем или сетей.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здравоохранения1,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науки,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транспорта,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связи2,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энергетики3,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банковской сфере и иных сферах финансового рынка,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топливно-энергетического комплекса,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атомной энергии,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оборонной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ракетно-космической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горнодобывающей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металлургической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химической промышленности;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D269B-F882-4639-9836-7224BAB8425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95"/>
              </a:spcBef>
            </a:pPr>
            <a:r>
              <a:rPr lang="ru-RU" sz="1200" spc="-10" dirty="0" smtClean="0">
                <a:latin typeface="Segoe UI Semilight"/>
                <a:cs typeface="Segoe UI Semilight"/>
              </a:rPr>
              <a:t>В соответствии с определением в 187-ФЗ, субъект КИИ — это:</a:t>
            </a:r>
          </a:p>
          <a:p>
            <a:r>
              <a:rPr lang="ru-RU" sz="1200" spc="-10" dirty="0" smtClean="0">
                <a:latin typeface="Segoe UI Semilight"/>
                <a:cs typeface="Segoe UI Semilight"/>
              </a:rPr>
              <a:t>1) </a:t>
            </a:r>
            <a:r>
              <a:rPr lang="ru-RU" sz="1200" dirty="0" smtClean="0"/>
              <a:t>государственный орган, государственное учреждение, российское юридическое лицо и (или) индивидуальный предприниматель, которому на праве собственности, аренды или на ином законном основании принадлежат информационные системы, информационно-телекоммуникационные сети, автоматизированные системы управления, функционирующие в сфере: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2)российское юридическое лицо и (или) индивидуальный предприниматель, который обеспечивает взаимодействие указанных систем или сетей.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здравоохранения1,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науки,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транспорта,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связи2,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энергетики3,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банковской сфере и иных сферах финансового рынка,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топливно-энергетического комплекса,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атомной энергии,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оборонной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ракетно-космической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горнодобывающей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металлургической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химической промышленности;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D269B-F882-4639-9836-7224BAB8425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95"/>
              </a:spcBef>
            </a:pPr>
            <a:r>
              <a:rPr lang="ru-RU" sz="1200" spc="-10" dirty="0" smtClean="0">
                <a:latin typeface="Segoe UI Semilight"/>
                <a:cs typeface="Segoe UI Semilight"/>
              </a:rPr>
              <a:t>В соответствии с определением в 187-ФЗ, субъект КИИ — это:</a:t>
            </a:r>
          </a:p>
          <a:p>
            <a:r>
              <a:rPr lang="ru-RU" sz="1200" spc="-10" dirty="0" smtClean="0">
                <a:latin typeface="Segoe UI Semilight"/>
                <a:cs typeface="Segoe UI Semilight"/>
              </a:rPr>
              <a:t>1) </a:t>
            </a:r>
            <a:r>
              <a:rPr lang="ru-RU" sz="1200" dirty="0" smtClean="0"/>
              <a:t>государственный орган, государственное учреждение, российское юридическое лицо и (или) индивидуальный предприниматель, которому на праве собственности, аренды или на ином законном основании принадлежат информационные системы, информационно-телекоммуникационные сети, автоматизированные системы управления, функционирующие в сфере: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2)российское юридическое лицо и (или) индивидуальный предприниматель, который обеспечивает взаимодействие указанных систем или сетей.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здравоохранения1,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науки,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транспорта,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связи2,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энергетики3,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банковской сфере и иных сферах финансового рынка,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топливно-энергетического комплекса,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атомной энергии,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оборонной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ракетно-космической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горнодобывающей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металлургической промышленности,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‒ химической промышленности;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D269B-F882-4639-9836-7224BAB8425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980728"/>
            <a:ext cx="5400600" cy="3456384"/>
          </a:xfrm>
          <a:prstGeom prst="rect">
            <a:avLst/>
          </a:prstGeom>
        </p:spPr>
        <p:txBody>
          <a:bodyPr anchor="ctr" anchorCtr="0"/>
          <a:lstStyle>
            <a:lvl1pPr>
              <a:defRPr b="1" normalizeH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Тема доклада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0" y="4437112"/>
            <a:ext cx="5400600" cy="15841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Докладчик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6012160" y="3356992"/>
            <a:ext cx="2808312" cy="2664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Мероприятие, город, дата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16016" y="4293096"/>
            <a:ext cx="4104456" cy="108012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l"/>
            <a:r>
              <a:rPr lang="ru-RU" sz="1600" b="1" u="sng" dirty="0" smtClean="0">
                <a:solidFill>
                  <a:schemeClr val="bg1"/>
                </a:solidFill>
              </a:rPr>
              <a:t>Офис «Белый остров»</a:t>
            </a:r>
            <a:r>
              <a:rPr lang="ru-RU" sz="1600" b="1" u="sng" baseline="0" dirty="0" smtClean="0">
                <a:solidFill>
                  <a:schemeClr val="bg1"/>
                </a:solidFill>
              </a:rPr>
              <a:t>:</a:t>
            </a:r>
          </a:p>
          <a:p>
            <a:pPr marL="92075" indent="0" algn="l"/>
            <a:r>
              <a:rPr lang="ru-RU" sz="1600" b="1" baseline="0" dirty="0" smtClean="0">
                <a:solidFill>
                  <a:schemeClr val="bg1"/>
                </a:solidFill>
              </a:rPr>
              <a:t>Санкт-Петербург, </a:t>
            </a:r>
            <a:r>
              <a:rPr lang="ru-RU" sz="1600" b="1" baseline="0" dirty="0" err="1" smtClean="0">
                <a:solidFill>
                  <a:schemeClr val="bg1"/>
                </a:solidFill>
              </a:rPr>
              <a:t>Сердобольская</a:t>
            </a:r>
            <a:r>
              <a:rPr lang="ru-RU" sz="1600" b="1" baseline="0" dirty="0" smtClean="0">
                <a:solidFill>
                  <a:schemeClr val="bg1"/>
                </a:solidFill>
              </a:rPr>
              <a:t> ул., 64, корп.1А</a:t>
            </a:r>
          </a:p>
          <a:p>
            <a:pPr marL="92075" indent="0" algn="l"/>
            <a:r>
              <a:rPr lang="ru-RU" sz="1600" b="1" baseline="0" dirty="0" smtClean="0">
                <a:solidFill>
                  <a:schemeClr val="bg1"/>
                </a:solidFill>
              </a:rPr>
              <a:t>Тел./факс: (812) 244-7-133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16016" y="5301208"/>
            <a:ext cx="4104456" cy="936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l"/>
            <a:r>
              <a:rPr lang="ru-RU" sz="1600" b="1" u="sng" dirty="0" smtClean="0">
                <a:solidFill>
                  <a:schemeClr val="bg1"/>
                </a:solidFill>
              </a:rPr>
              <a:t>Офис «Кольский»</a:t>
            </a:r>
            <a:r>
              <a:rPr lang="ru-RU" sz="1600" b="1" u="sng" baseline="0" dirty="0" smtClean="0">
                <a:solidFill>
                  <a:schemeClr val="bg1"/>
                </a:solidFill>
              </a:rPr>
              <a:t>:</a:t>
            </a:r>
          </a:p>
          <a:p>
            <a:pPr marL="92075" indent="0" algn="l"/>
            <a:r>
              <a:rPr lang="ru-RU" sz="1600" b="1" baseline="0" dirty="0" smtClean="0">
                <a:solidFill>
                  <a:schemeClr val="bg1"/>
                </a:solidFill>
              </a:rPr>
              <a:t>Мурманск, Кольский просп., 1, </a:t>
            </a:r>
            <a:r>
              <a:rPr lang="ru-RU" sz="1600" b="1" baseline="0" dirty="0" err="1" smtClean="0">
                <a:solidFill>
                  <a:schemeClr val="bg1"/>
                </a:solidFill>
              </a:rPr>
              <a:t>оф</a:t>
            </a:r>
            <a:r>
              <a:rPr lang="ru-RU" sz="1600" b="1" baseline="0" dirty="0" smtClean="0">
                <a:solidFill>
                  <a:schemeClr val="bg1"/>
                </a:solidFill>
              </a:rPr>
              <a:t>. 514</a:t>
            </a:r>
          </a:p>
          <a:p>
            <a:pPr marL="92075" indent="0" algn="l"/>
            <a:r>
              <a:rPr lang="ru-RU" sz="1600" b="1" baseline="0" dirty="0" smtClean="0">
                <a:solidFill>
                  <a:schemeClr val="bg1"/>
                </a:solidFill>
              </a:rPr>
              <a:t>Тел.: (8152) 486-083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qrcoder.ru/code/?BEGIN%3AVCARD%0AORG%3AIT+%CF%EE%EB%FE%F1%0AURL%3Ahttp%3A%2F%2Fit-pole.com%0AEMAIL%3Ainfo%40it-pole.com%0AEND%3AVCARD&amp;4&amp;0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19672" y="5373216"/>
            <a:ext cx="1296144" cy="12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539552" y="47971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</a:rPr>
              <a:t>www.it-pole.com</a:t>
            </a:r>
            <a:endParaRPr lang="ru-RU" sz="3600" b="1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36096" y="62280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none" dirty="0" smtClean="0">
                <a:solidFill>
                  <a:schemeClr val="bg1"/>
                </a:solidFill>
              </a:rPr>
              <a:t>E-mail:</a:t>
            </a:r>
            <a:r>
              <a:rPr lang="en-US" sz="1800" b="1" u="none" baseline="0" dirty="0" smtClean="0">
                <a:solidFill>
                  <a:schemeClr val="bg1"/>
                </a:solidFill>
              </a:rPr>
              <a:t> </a:t>
            </a:r>
            <a:r>
              <a:rPr lang="en-US" sz="1800" b="1" u="sng" dirty="0" smtClean="0">
                <a:solidFill>
                  <a:schemeClr val="bg1"/>
                </a:solidFill>
              </a:rPr>
              <a:t>info@it-pole.com</a:t>
            </a:r>
            <a:endParaRPr lang="ru-RU" sz="1800" b="1" u="sng" dirty="0">
              <a:solidFill>
                <a:schemeClr val="bg1"/>
              </a:solidFill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4716016" y="2708920"/>
            <a:ext cx="4104456" cy="5040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Группа компаний «</a:t>
            </a:r>
            <a:r>
              <a:rPr lang="en-US" dirty="0" smtClean="0"/>
              <a:t>IT </a:t>
            </a:r>
            <a:r>
              <a:rPr lang="ru-RU" dirty="0" smtClean="0"/>
              <a:t>Полюс»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16016" y="3284984"/>
            <a:ext cx="4104456" cy="108012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l"/>
            <a:r>
              <a:rPr lang="ru-RU" sz="2000" b="1" u="sng" dirty="0" smtClean="0">
                <a:solidFill>
                  <a:schemeClr val="bg1"/>
                </a:solidFill>
              </a:rPr>
              <a:t>Головной</a:t>
            </a:r>
            <a:r>
              <a:rPr lang="ru-RU" sz="2000" b="1" u="sng" baseline="0" dirty="0" smtClean="0">
                <a:solidFill>
                  <a:schemeClr val="bg1"/>
                </a:solidFill>
              </a:rPr>
              <a:t> офис:</a:t>
            </a:r>
          </a:p>
          <a:p>
            <a:pPr marL="92075" indent="0" algn="l"/>
            <a:r>
              <a:rPr lang="ru-RU" sz="2000" b="1" baseline="0" dirty="0" smtClean="0">
                <a:solidFill>
                  <a:schemeClr val="bg1"/>
                </a:solidFill>
              </a:rPr>
              <a:t>Мурманск, ул.С.Перовской, 17А</a:t>
            </a:r>
          </a:p>
          <a:p>
            <a:pPr marL="92075" indent="0" algn="l"/>
            <a:r>
              <a:rPr lang="ru-RU" sz="2000" b="1" baseline="0" dirty="0" smtClean="0">
                <a:solidFill>
                  <a:schemeClr val="bg1"/>
                </a:solidFill>
              </a:rPr>
              <a:t>Тел./факс: (8152) 692-700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11560" y="1196752"/>
            <a:ext cx="3456384" cy="331236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внимание!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912768" cy="76470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2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289451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b="1"/>
            </a:lvl1pPr>
            <a:lvl2pPr marL="630238" indent="-273050">
              <a:buSzPct val="75000"/>
              <a:buFontTx/>
              <a:buBlip>
                <a:blip r:embed="rId3"/>
              </a:buBlip>
              <a:defRPr/>
            </a:lvl2pPr>
            <a:lvl3pPr marL="895350" indent="-265113">
              <a:buSzPct val="70000"/>
              <a:buFontTx/>
              <a:buBlip>
                <a:blip r:embed="rId4"/>
              </a:buBlip>
              <a:defRPr/>
            </a:lvl3pPr>
            <a:lvl4pPr marL="1079500" indent="-184150">
              <a:buSzPct val="65000"/>
              <a:buFontTx/>
              <a:buBlip>
                <a:blip r:embed="rId5"/>
              </a:buBlip>
              <a:defRPr/>
            </a:lvl4pPr>
            <a:lvl5pPr marL="1252538" indent="-173038">
              <a:buSzPct val="60000"/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19672" y="6492875"/>
            <a:ext cx="7000056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доклада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E352C4E-02AB-4D21-AFD8-35B815CA2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4365104"/>
            <a:ext cx="7416824" cy="157219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19672" y="6492875"/>
            <a:ext cx="7000056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доклада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E352C4E-02AB-4D21-AFD8-35B815CA2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1691680" y="476672"/>
            <a:ext cx="3456384" cy="331236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000" b="1" i="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заголовка подраздела</a:t>
            </a:r>
            <a:endParaRPr lang="ru-RU" dirty="0"/>
          </a:p>
        </p:txBody>
      </p:sp>
    </p:spTree>
  </p:cSld>
  <p:clrMapOvr>
    <a:masterClrMapping/>
  </p:clrMapOvr>
  <p:transition>
    <p:dissolv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5400600"/>
          </a:xfrm>
          <a:prstGeom prst="rect">
            <a:avLst/>
          </a:prstGeom>
        </p:spPr>
        <p:txBody>
          <a:bodyPr/>
          <a:lstStyle>
            <a:lvl1pPr marL="265113" indent="-265113">
              <a:buFontTx/>
              <a:buBlip>
                <a:blip r:embed="rId2"/>
              </a:buBlip>
              <a:defRPr sz="2800" b="1"/>
            </a:lvl1pPr>
            <a:lvl2pPr marL="539750" indent="-274638">
              <a:buSzPct val="75000"/>
              <a:buFontTx/>
              <a:buBlip>
                <a:blip r:embed="rId3"/>
              </a:buBlip>
              <a:defRPr sz="2400"/>
            </a:lvl2pPr>
            <a:lvl3pPr marL="804863" indent="-265113">
              <a:buSzPct val="70000"/>
              <a:buFontTx/>
              <a:buBlip>
                <a:blip r:embed="rId4"/>
              </a:buBlip>
              <a:defRPr sz="2000"/>
            </a:lvl3pPr>
            <a:lvl4pPr marL="987425" indent="-182563">
              <a:buSzPct val="65000"/>
              <a:buFontTx/>
              <a:buBlip>
                <a:blip r:embed="rId5"/>
              </a:buBlip>
              <a:defRPr sz="1800"/>
            </a:lvl4pPr>
            <a:lvl5pPr marL="1162050" indent="-174625">
              <a:buSzPct val="60000"/>
              <a:buFontTx/>
              <a:buBlip>
                <a:blip r:embed="rId6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912768" cy="76470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2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19672" y="6492875"/>
            <a:ext cx="7000056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E352C4E-02AB-4D21-AFD8-35B815CA2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sz="half" idx="13"/>
          </p:nvPr>
        </p:nvSpPr>
        <p:spPr>
          <a:xfrm>
            <a:off x="4644008" y="836712"/>
            <a:ext cx="4316288" cy="5400600"/>
          </a:xfrm>
          <a:prstGeom prst="rect">
            <a:avLst/>
          </a:prstGeom>
        </p:spPr>
        <p:txBody>
          <a:bodyPr/>
          <a:lstStyle>
            <a:lvl1pPr marL="265113" indent="-265113">
              <a:buFontTx/>
              <a:buBlip>
                <a:blip r:embed="rId2"/>
              </a:buBlip>
              <a:defRPr sz="2800" b="1"/>
            </a:lvl1pPr>
            <a:lvl2pPr marL="539750" indent="-274638">
              <a:buSzPct val="75000"/>
              <a:buFontTx/>
              <a:buBlip>
                <a:blip r:embed="rId3"/>
              </a:buBlip>
              <a:defRPr sz="2400"/>
            </a:lvl2pPr>
            <a:lvl3pPr marL="804863" indent="-265113">
              <a:buSzPct val="70000"/>
              <a:buFontTx/>
              <a:buBlip>
                <a:blip r:embed="rId4"/>
              </a:buBlip>
              <a:defRPr sz="2000"/>
            </a:lvl3pPr>
            <a:lvl4pPr marL="987425" indent="-182563">
              <a:buSzPct val="65000"/>
              <a:buFontTx/>
              <a:buBlip>
                <a:blip r:embed="rId5"/>
              </a:buBlip>
              <a:defRPr sz="1800"/>
            </a:lvl4pPr>
            <a:lvl5pPr marL="1162050" indent="-174625">
              <a:buSzPct val="60000"/>
              <a:buFontTx/>
              <a:buBlip>
                <a:blip r:embed="rId6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403244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4248472" cy="4752528"/>
          </a:xfrm>
          <a:prstGeom prst="rect">
            <a:avLst/>
          </a:prstGeom>
        </p:spPr>
        <p:txBody>
          <a:bodyPr/>
          <a:lstStyle>
            <a:lvl1pPr marL="182563" indent="-182563">
              <a:buSzPct val="85000"/>
              <a:buFontTx/>
              <a:buBlip>
                <a:blip r:embed="rId2"/>
              </a:buBlip>
              <a:defRPr sz="2400"/>
            </a:lvl1pPr>
            <a:lvl2pPr marL="357188" indent="-174625">
              <a:buSzPct val="70000"/>
              <a:buFontTx/>
              <a:buBlip>
                <a:blip r:embed="rId3"/>
              </a:buBlip>
              <a:defRPr sz="2000"/>
            </a:lvl2pPr>
            <a:lvl3pPr marL="539750" indent="-182563">
              <a:buSzPct val="65000"/>
              <a:buFontTx/>
              <a:buBlip>
                <a:blip r:embed="rId4"/>
              </a:buBlip>
              <a:defRPr sz="1800"/>
            </a:lvl3pPr>
            <a:lvl4pPr marL="712788" indent="-173038">
              <a:buSzPct val="55000"/>
              <a:buFontTx/>
              <a:buBlip>
                <a:blip r:embed="rId5"/>
              </a:buBlip>
              <a:defRPr sz="1600"/>
            </a:lvl4pPr>
            <a:lvl5pPr marL="895350" indent="-182563">
              <a:buSzPct val="50000"/>
              <a:buFontTx/>
              <a:buBlip>
                <a:blip r:embed="rId6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912768" cy="76470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2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19672" y="6492875"/>
            <a:ext cx="7000056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E352C4E-02AB-4D21-AFD8-35B815CA23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179512" y="1484784"/>
            <a:ext cx="40324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"/>
          <p:cNvSpPr>
            <a:spLocks noGrp="1"/>
          </p:cNvSpPr>
          <p:nvPr>
            <p:ph type="body" idx="13"/>
          </p:nvPr>
        </p:nvSpPr>
        <p:spPr>
          <a:xfrm>
            <a:off x="4716016" y="836712"/>
            <a:ext cx="403244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Содержимое 3"/>
          <p:cNvSpPr>
            <a:spLocks noGrp="1"/>
          </p:cNvSpPr>
          <p:nvPr>
            <p:ph sz="half" idx="14"/>
          </p:nvPr>
        </p:nvSpPr>
        <p:spPr>
          <a:xfrm>
            <a:off x="4716016" y="1484784"/>
            <a:ext cx="4248472" cy="4752528"/>
          </a:xfrm>
          <a:prstGeom prst="rect">
            <a:avLst/>
          </a:prstGeom>
        </p:spPr>
        <p:txBody>
          <a:bodyPr/>
          <a:lstStyle>
            <a:lvl1pPr marL="182563" indent="-182563">
              <a:buSzPct val="85000"/>
              <a:buFontTx/>
              <a:buBlip>
                <a:blip r:embed="rId2"/>
              </a:buBlip>
              <a:defRPr sz="2400"/>
            </a:lvl1pPr>
            <a:lvl2pPr marL="357188" indent="-174625">
              <a:buSzPct val="70000"/>
              <a:buFontTx/>
              <a:buBlip>
                <a:blip r:embed="rId3"/>
              </a:buBlip>
              <a:defRPr sz="2000"/>
            </a:lvl2pPr>
            <a:lvl3pPr marL="539750" indent="-182563">
              <a:buSzPct val="65000"/>
              <a:buFontTx/>
              <a:buBlip>
                <a:blip r:embed="rId4"/>
              </a:buBlip>
              <a:defRPr sz="1800"/>
            </a:lvl3pPr>
            <a:lvl4pPr marL="712788" indent="-173038">
              <a:buSzPct val="55000"/>
              <a:buFontTx/>
              <a:buBlip>
                <a:blip r:embed="rId5"/>
              </a:buBlip>
              <a:defRPr sz="1600"/>
            </a:lvl4pPr>
            <a:lvl5pPr marL="895350" indent="-182563">
              <a:buSzPct val="50000"/>
              <a:buFontTx/>
              <a:buBlip>
                <a:blip r:embed="rId6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4716016" y="1484784"/>
            <a:ext cx="40324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912768" cy="76470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2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19672" y="6492875"/>
            <a:ext cx="7000056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E352C4E-02AB-4D21-AFD8-35B815CA23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E352C4E-02AB-4D21-AFD8-35B815CA23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16632"/>
            <a:ext cx="236024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2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5256584" cy="6120680"/>
          </a:xfrm>
          <a:prstGeom prst="rect">
            <a:avLst/>
          </a:prstGeom>
        </p:spPr>
        <p:txBody>
          <a:bodyPr/>
          <a:lstStyle>
            <a:lvl1pPr marL="357188" indent="-357188">
              <a:buFontTx/>
              <a:buBlip>
                <a:blip r:embed="rId3"/>
              </a:buBlip>
              <a:defRPr sz="3200" b="1"/>
            </a:lvl1pPr>
            <a:lvl2pPr marL="630238" indent="-273050">
              <a:buSzPct val="75000"/>
              <a:buFontTx/>
              <a:buBlip>
                <a:blip r:embed="rId4"/>
              </a:buBlip>
              <a:defRPr sz="2800"/>
            </a:lvl2pPr>
            <a:lvl3pPr marL="895350" indent="-265113">
              <a:buSzPct val="70000"/>
              <a:buFontTx/>
              <a:buBlip>
                <a:blip r:embed="rId5"/>
              </a:buBlip>
              <a:defRPr sz="2400"/>
            </a:lvl3pPr>
            <a:lvl4pPr marL="1079500" indent="-184150">
              <a:buSzPct val="65000"/>
              <a:buFontTx/>
              <a:buBlip>
                <a:blip r:embed="rId6"/>
              </a:buBlip>
              <a:defRPr sz="2000"/>
            </a:lvl4pPr>
            <a:lvl5pPr marL="1344613" indent="-182563">
              <a:buSzPct val="60000"/>
              <a:buFontTx/>
              <a:buBlip>
                <a:blip r:embed="rId7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1412776"/>
            <a:ext cx="338437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19672" y="6492875"/>
            <a:ext cx="7000056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E352C4E-02AB-4D21-AFD8-35B815CA2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36510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2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19672" y="3428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013176"/>
            <a:ext cx="5486400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19672" y="6492875"/>
            <a:ext cx="7000056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E352C4E-02AB-4D21-AFD8-35B815CA23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19672" y="6492875"/>
            <a:ext cx="7000056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доклада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3616" y="6492875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2E352C4E-02AB-4D21-AFD8-35B815CA23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5112568" cy="3888432"/>
          </a:xfrm>
        </p:spPr>
        <p:txBody>
          <a:bodyPr/>
          <a:lstStyle/>
          <a:p>
            <a:r>
              <a:rPr lang="ru-RU" sz="3600" dirty="0"/>
              <a:t>Категорирование объектов критических информационных инфраструктур (КИИ) на промышленных </a:t>
            </a:r>
            <a:r>
              <a:rPr lang="ru-RU" sz="3600" dirty="0" smtClean="0"/>
              <a:t>предприятиях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5112568" cy="720080"/>
          </a:xfrm>
        </p:spPr>
        <p:txBody>
          <a:bodyPr/>
          <a:lstStyle/>
          <a:p>
            <a:r>
              <a:rPr lang="ru-RU" sz="2000" b="1" dirty="0" smtClean="0"/>
              <a:t>Александр Кочанов</a:t>
            </a:r>
            <a:r>
              <a:rPr lang="ru-RU" sz="2000" dirty="0" smtClean="0"/>
              <a:t>.  Руководитель отдела </a:t>
            </a:r>
          </a:p>
          <a:p>
            <a:r>
              <a:rPr lang="ru-RU" sz="2000" dirty="0"/>
              <a:t>информационной безопасности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10</a:t>
            </a:r>
            <a:r>
              <a:rPr lang="ru-RU" b="1" dirty="0" smtClean="0">
                <a:effectLst/>
              </a:rPr>
              <a:t>.11.2021г</a:t>
            </a:r>
            <a:r>
              <a:rPr lang="ru-RU" b="1" dirty="0" smtClean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422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648072"/>
          </a:xfrm>
        </p:spPr>
        <p:txBody>
          <a:bodyPr anchor="ctr"/>
          <a:lstStyle/>
          <a:p>
            <a:pPr>
              <a:lnSpc>
                <a:spcPts val="2700"/>
              </a:lnSpc>
            </a:pPr>
            <a:r>
              <a:rPr lang="ru-RU" altLang="ru-RU" sz="28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8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7360096" cy="365125"/>
          </a:xfrm>
        </p:spPr>
        <p:txBody>
          <a:bodyPr/>
          <a:lstStyle/>
          <a:p>
            <a:pPr algn="r"/>
            <a:r>
              <a:rPr lang="ru-RU" sz="1400" b="1" dirty="0" smtClean="0"/>
              <a:t>КАТЕГОРИРОВАНИЕ. АЛЬФАДОК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6327" y="1196752"/>
            <a:ext cx="1612137" cy="30876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8471"/>
            <a:ext cx="8928992" cy="297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2"/>
          <p:cNvSpPr txBox="1"/>
          <p:nvPr/>
        </p:nvSpPr>
        <p:spPr>
          <a:xfrm>
            <a:off x="323528" y="1697103"/>
            <a:ext cx="83045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Segoe UI"/>
                <a:cs typeface="Segoe UI"/>
              </a:rPr>
              <a:t>Пошаговое формирование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моделей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угроз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безопасности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информации,</a:t>
            </a:r>
            <a:endParaRPr sz="20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Segoe UI"/>
                <a:cs typeface="Segoe UI"/>
              </a:rPr>
              <a:t>соответствующих</a:t>
            </a:r>
            <a:r>
              <a:rPr sz="2000" spc="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актуальным</a:t>
            </a:r>
            <a:r>
              <a:rPr sz="2000" spc="-5" dirty="0">
                <a:latin typeface="Segoe UI"/>
                <a:cs typeface="Segoe UI"/>
              </a:rPr>
              <a:t> требованиям ФСТЭК</a:t>
            </a:r>
            <a:r>
              <a:rPr sz="2000" spc="2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России</a:t>
            </a:r>
            <a:endParaRPr sz="20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37137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648072"/>
          </a:xfrm>
        </p:spPr>
        <p:txBody>
          <a:bodyPr anchor="ctr"/>
          <a:lstStyle/>
          <a:p>
            <a:pPr>
              <a:lnSpc>
                <a:spcPts val="2700"/>
              </a:lnSpc>
            </a:pPr>
            <a:r>
              <a:rPr lang="ru-RU" altLang="ru-RU" sz="28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8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7360096" cy="365125"/>
          </a:xfrm>
        </p:spPr>
        <p:txBody>
          <a:bodyPr/>
          <a:lstStyle/>
          <a:p>
            <a:pPr algn="r"/>
            <a:r>
              <a:rPr lang="ru-RU" sz="1400" b="1" dirty="0" smtClean="0"/>
              <a:t>КАТЕГОРИРОВАНИЕ. АЛЬФАДОК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9245" y="887990"/>
            <a:ext cx="1612137" cy="308762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467544" y="998621"/>
            <a:ext cx="5465799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spc="-5" dirty="0">
                <a:latin typeface="Segoe UI"/>
                <a:cs typeface="Segoe UI"/>
              </a:rPr>
              <a:t>РАЗРАБОТКА ДОКУМЕНТАЦИИ ПО </a:t>
            </a:r>
            <a:r>
              <a:rPr lang="ru-RU" sz="1200" b="1" spc="-5" dirty="0" smtClean="0">
                <a:latin typeface="Segoe UI"/>
                <a:cs typeface="Segoe UI"/>
              </a:rPr>
              <a:t>ЗАЩИТЕ ЗНАЧИМЫХ </a:t>
            </a:r>
            <a:r>
              <a:rPr lang="ru-RU" sz="1200" b="1" spc="-5" dirty="0">
                <a:latin typeface="Segoe UI"/>
                <a:cs typeface="Segoe UI"/>
              </a:rPr>
              <a:t>ОБЪЕКТОВ КИИ</a:t>
            </a:r>
            <a:endParaRPr sz="1200" b="1" dirty="0">
              <a:latin typeface="Segoe UI"/>
              <a:cs typeface="Segoe U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" y="1196752"/>
            <a:ext cx="7171643" cy="18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0" y="2852936"/>
            <a:ext cx="7364610" cy="21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64947"/>
            <a:ext cx="5904656" cy="21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22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7128792" cy="764704"/>
          </a:xfrm>
        </p:spPr>
        <p:txBody>
          <a:bodyPr anchor="ctr"/>
          <a:lstStyle/>
          <a:p>
            <a:r>
              <a:rPr lang="ru-RU" altLang="ru-RU" sz="20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0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31640" y="6492875"/>
            <a:ext cx="7344816" cy="365125"/>
          </a:xfrm>
        </p:spPr>
        <p:txBody>
          <a:bodyPr/>
          <a:lstStyle/>
          <a:p>
            <a:pPr algn="r"/>
            <a:r>
              <a:rPr lang="ru-RU" sz="1400" b="1" dirty="0"/>
              <a:t>КАТЕГОРИРОВАНИЕ. АЛЬФАДОК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2" descr="C:\Users\kochanovav.LLCCCP\Downloads\Скриншот 20-09-2021 16_51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9836"/>
            <a:ext cx="5544616" cy="540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9245" y="887990"/>
            <a:ext cx="1612137" cy="3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94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7560840" cy="764704"/>
          </a:xfrm>
        </p:spPr>
        <p:txBody>
          <a:bodyPr anchor="ctr"/>
          <a:lstStyle/>
          <a:p>
            <a:r>
              <a:rPr lang="ru-RU" altLang="ru-RU" sz="20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0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z="1400" b="1" dirty="0"/>
              <a:t>КАТЕГОРИРОВАНИЕ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6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985883"/>
              </p:ext>
            </p:extLst>
          </p:nvPr>
        </p:nvGraphicFramePr>
        <p:xfrm>
          <a:off x="251520" y="1496856"/>
          <a:ext cx="8784976" cy="2632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576"/>
                <a:gridCol w="1728192"/>
                <a:gridCol w="1872208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+mn-lt"/>
                          <a:cs typeface="Segoe UI"/>
                        </a:rPr>
                        <a:t>СОДЕРЖАНИЕ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+mn-lt"/>
                          <a:cs typeface="Segoe UI"/>
                        </a:rPr>
                        <a:t>СТАТЬИ</a:t>
                      </a:r>
                      <a:endParaRPr sz="1200" dirty="0">
                        <a:latin typeface="+mn-lt"/>
                        <a:cs typeface="Segoe UI"/>
                      </a:endParaRPr>
                    </a:p>
                  </a:txBody>
                  <a:tcPr marL="0" marR="0" marT="90170" marB="0">
                    <a:lnL w="6350">
                      <a:solidFill>
                        <a:srgbClr val="2E5496"/>
                      </a:solidFill>
                      <a:prstDash val="solid"/>
                    </a:lnL>
                    <a:lnR w="6350">
                      <a:solidFill>
                        <a:srgbClr val="2E5496"/>
                      </a:solidFill>
                      <a:prstDash val="solid"/>
                    </a:lnR>
                    <a:lnT w="6350">
                      <a:solidFill>
                        <a:srgbClr val="2E5496"/>
                      </a:solidFill>
                      <a:prstDash val="solid"/>
                    </a:lnT>
                    <a:lnB w="6350" cap="flat" cmpd="sng" algn="ctr">
                      <a:solidFill>
                        <a:srgbClr val="2E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Segoe UI"/>
                        </a:rPr>
                        <a:t>ДЛ*</a:t>
                      </a:r>
                      <a:endParaRPr sz="1200" dirty="0">
                        <a:latin typeface="+mn-lt"/>
                        <a:cs typeface="Segoe UI"/>
                      </a:endParaRPr>
                    </a:p>
                  </a:txBody>
                  <a:tcPr marL="0" marR="0" marT="90170" marB="0">
                    <a:lnL w="6350">
                      <a:solidFill>
                        <a:srgbClr val="2E5496"/>
                      </a:solidFill>
                      <a:prstDash val="solid"/>
                    </a:lnL>
                    <a:lnR w="6350">
                      <a:solidFill>
                        <a:srgbClr val="2E5496"/>
                      </a:solidFill>
                      <a:prstDash val="solid"/>
                    </a:lnR>
                    <a:lnT w="6350">
                      <a:solidFill>
                        <a:srgbClr val="2E5496"/>
                      </a:solidFill>
                      <a:prstDash val="solid"/>
                    </a:lnT>
                    <a:lnB w="6350" cap="flat" cmpd="sng" algn="ctr">
                      <a:solidFill>
                        <a:srgbClr val="2E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+mn-lt"/>
                          <a:cs typeface="Segoe UI"/>
                        </a:rPr>
                        <a:t>ЮЛ*</a:t>
                      </a:r>
                      <a:endParaRPr sz="1200" dirty="0">
                        <a:latin typeface="+mn-lt"/>
                        <a:cs typeface="Segoe UI"/>
                      </a:endParaRPr>
                    </a:p>
                  </a:txBody>
                  <a:tcPr marL="0" marR="0" marT="90170" marB="0">
                    <a:lnL w="6350">
                      <a:solidFill>
                        <a:srgbClr val="2E5496"/>
                      </a:solidFill>
                      <a:prstDash val="solid"/>
                    </a:lnL>
                    <a:lnR w="6350">
                      <a:solidFill>
                        <a:srgbClr val="2E5496"/>
                      </a:solidFill>
                      <a:prstDash val="solid"/>
                    </a:lnR>
                    <a:lnT w="6350">
                      <a:solidFill>
                        <a:srgbClr val="2E5496"/>
                      </a:solidFill>
                      <a:prstDash val="solid"/>
                    </a:lnT>
                    <a:lnB w="6350" cap="flat" cmpd="sng" algn="ctr">
                      <a:solidFill>
                        <a:srgbClr val="2E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1C4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91440" marR="46735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Непредставление или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нарушение сроков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представления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в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федеральный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орган 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исполнительной</a:t>
                      </a:r>
                      <a:r>
                        <a:rPr sz="11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власти,</a:t>
                      </a:r>
                      <a:r>
                        <a:rPr sz="11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уполномоченный</a:t>
                      </a:r>
                      <a:r>
                        <a:rPr sz="11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в</a:t>
                      </a:r>
                      <a:r>
                        <a:rPr sz="11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области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обеспечения</a:t>
                      </a:r>
                      <a:r>
                        <a:rPr sz="1100" spc="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безопасности</a:t>
                      </a:r>
                      <a:r>
                        <a:rPr sz="11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КИИ</a:t>
                      </a:r>
                      <a:r>
                        <a:rPr sz="1100" spc="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РФ, </a:t>
                      </a:r>
                      <a:r>
                        <a:rPr sz="1100" spc="-29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сведений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 о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результатах</a:t>
                      </a:r>
                      <a:r>
                        <a:rPr sz="11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присвоения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объекту</a:t>
                      </a:r>
                      <a:r>
                        <a:rPr sz="11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КИИ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РФ</a:t>
                      </a:r>
                      <a:r>
                        <a:rPr sz="11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одной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из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категорий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 значимости,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предусмотренных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законодательством</a:t>
                      </a:r>
                      <a:r>
                        <a:rPr sz="11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в</a:t>
                      </a:r>
                      <a:r>
                        <a:rPr sz="11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области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обеспечения</a:t>
                      </a:r>
                      <a:r>
                        <a:rPr sz="1100" spc="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 err="1">
                          <a:latin typeface="Segoe UI"/>
                          <a:cs typeface="Segoe UI"/>
                        </a:rPr>
                        <a:t>безопасности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endParaRPr lang="ru-RU" sz="1100" spc="10" dirty="0" smtClean="0">
                        <a:latin typeface="Segoe UI"/>
                        <a:cs typeface="Segoe U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Segoe UI"/>
                          <a:cs typeface="Segoe UI"/>
                        </a:rPr>
                        <a:t>КИИ</a:t>
                      </a:r>
                      <a:r>
                        <a:rPr sz="1100" spc="10" dirty="0" smtClean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РФ,</a:t>
                      </a:r>
                      <a:r>
                        <a:rPr sz="11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 err="1">
                          <a:latin typeface="Segoe UI"/>
                          <a:cs typeface="Segoe UI"/>
                        </a:rPr>
                        <a:t>либо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 err="1" smtClean="0">
                          <a:latin typeface="Segoe UI"/>
                          <a:cs typeface="Segoe UI"/>
                        </a:rPr>
                        <a:t>об</a:t>
                      </a:r>
                      <a:r>
                        <a:rPr lang="ru-RU" sz="1100" dirty="0" smtClean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 err="1" smtClean="0">
                          <a:latin typeface="Segoe UI"/>
                          <a:cs typeface="Segoe UI"/>
                        </a:rPr>
                        <a:t>отсутствии</a:t>
                      </a:r>
                      <a:r>
                        <a:rPr sz="1100" spc="5" dirty="0" smtClean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необходимости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присвоения</a:t>
                      </a:r>
                      <a:r>
                        <a:rPr sz="1100" spc="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ему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одной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из таких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категорий</a:t>
                      </a:r>
                    </a:p>
                  </a:txBody>
                  <a:tcPr marL="0" marR="0" marT="39370" marB="0">
                    <a:lnL w="6350">
                      <a:solidFill>
                        <a:srgbClr val="2E5496"/>
                      </a:solidFill>
                      <a:prstDash val="solid"/>
                    </a:lnL>
                    <a:lnR w="6350">
                      <a:solidFill>
                        <a:srgbClr val="2E5496"/>
                      </a:solidFill>
                      <a:prstDash val="solid"/>
                    </a:lnR>
                    <a:lnT w="6350">
                      <a:solidFill>
                        <a:srgbClr val="2E5496"/>
                      </a:solidFill>
                      <a:prstDash val="solid"/>
                    </a:lnT>
                    <a:lnB w="6350">
                      <a:solidFill>
                        <a:srgbClr val="2E54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от</a:t>
                      </a:r>
                      <a:r>
                        <a:rPr sz="11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10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000</a:t>
                      </a:r>
                      <a:r>
                        <a:rPr sz="1100" spc="-5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до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dirty="0">
                          <a:latin typeface="Segoe UI"/>
                          <a:cs typeface="Segoe UI"/>
                        </a:rPr>
                        <a:t>50</a:t>
                      </a:r>
                      <a:r>
                        <a:rPr sz="1100" b="1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dirty="0">
                          <a:latin typeface="Segoe UI"/>
                          <a:cs typeface="Segoe UI"/>
                        </a:rPr>
                        <a:t>000</a:t>
                      </a:r>
                      <a:r>
                        <a:rPr sz="1100" b="1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руб.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2E5496"/>
                      </a:solidFill>
                      <a:prstDash val="solid"/>
                    </a:lnL>
                    <a:lnR w="6350">
                      <a:solidFill>
                        <a:srgbClr val="2E5496"/>
                      </a:solidFill>
                      <a:prstDash val="solid"/>
                    </a:lnR>
                    <a:lnT w="6350">
                      <a:solidFill>
                        <a:srgbClr val="2E5496"/>
                      </a:solidFill>
                      <a:prstDash val="solid"/>
                    </a:lnT>
                    <a:lnB w="6350">
                      <a:solidFill>
                        <a:srgbClr val="2E54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от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 50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000</a:t>
                      </a:r>
                      <a:r>
                        <a:rPr sz="1100" spc="-5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до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spc="-5" dirty="0">
                          <a:latin typeface="Segoe UI"/>
                          <a:cs typeface="Segoe UI"/>
                        </a:rPr>
                        <a:t>100</a:t>
                      </a:r>
                      <a:r>
                        <a:rPr sz="1100" b="1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spc="-5" dirty="0">
                          <a:latin typeface="Segoe UI"/>
                          <a:cs typeface="Segoe UI"/>
                        </a:rPr>
                        <a:t>000</a:t>
                      </a:r>
                      <a:r>
                        <a:rPr sz="1100" b="1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руб.</a:t>
                      </a:r>
                      <a:endParaRPr sz="1100" dirty="0">
                        <a:latin typeface="Segoe UI"/>
                        <a:cs typeface="Segoe U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2E5496"/>
                      </a:solidFill>
                      <a:prstDash val="solid"/>
                    </a:lnL>
                    <a:lnR w="6350">
                      <a:solidFill>
                        <a:srgbClr val="2E5496"/>
                      </a:solidFill>
                      <a:prstDash val="solid"/>
                    </a:lnR>
                    <a:lnT w="6350">
                      <a:solidFill>
                        <a:srgbClr val="2E5496"/>
                      </a:solidFill>
                      <a:prstDash val="solid"/>
                    </a:lnT>
                    <a:lnB w="6350">
                      <a:solidFill>
                        <a:srgbClr val="2E5496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 marR="218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Непредставление или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 нарушение</a:t>
                      </a:r>
                      <a:r>
                        <a:rPr sz="11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порядка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либо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 сроков</a:t>
                      </a:r>
                      <a:r>
                        <a:rPr sz="11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представления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в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государственную 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систему</a:t>
                      </a:r>
                      <a:r>
                        <a:rPr sz="11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обнаружения,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предупреждения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и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ликвидации</a:t>
                      </a:r>
                      <a:r>
                        <a:rPr sz="11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последствий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компьютерных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атак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на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информационные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ресурсы</a:t>
                      </a:r>
                      <a:r>
                        <a:rPr sz="1100" spc="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РФ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информации,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предусмотренной</a:t>
                      </a:r>
                      <a:r>
                        <a:rPr sz="11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законодательством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в</a:t>
                      </a:r>
                      <a:r>
                        <a:rPr sz="1100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области </a:t>
                      </a:r>
                      <a:r>
                        <a:rPr sz="1100" spc="-28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обеспечения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безопасности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КИИ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РФ,</a:t>
                      </a:r>
                      <a:r>
                        <a:rPr sz="11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за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исключением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случаев,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предусмотренных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частью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2 </a:t>
                      </a:r>
                      <a:r>
                        <a:rPr sz="11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статьи</a:t>
                      </a:r>
                      <a:r>
                        <a:rPr sz="11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13.121</a:t>
                      </a:r>
                      <a:r>
                        <a:rPr sz="11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КоАП</a:t>
                      </a:r>
                    </a:p>
                  </a:txBody>
                  <a:tcPr marL="0" marR="0" marT="42545" marB="0">
                    <a:lnL w="6350">
                      <a:solidFill>
                        <a:srgbClr val="2E5496"/>
                      </a:solidFill>
                      <a:prstDash val="solid"/>
                    </a:lnL>
                    <a:lnR w="6350">
                      <a:solidFill>
                        <a:srgbClr val="2E5496"/>
                      </a:solidFill>
                      <a:prstDash val="solid"/>
                    </a:lnR>
                    <a:lnT w="6350">
                      <a:solidFill>
                        <a:srgbClr val="2E5496"/>
                      </a:solidFill>
                      <a:prstDash val="solid"/>
                    </a:lnT>
                    <a:lnB w="6350">
                      <a:solidFill>
                        <a:srgbClr val="2E54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от</a:t>
                      </a:r>
                      <a:r>
                        <a:rPr sz="11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10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000</a:t>
                      </a:r>
                      <a:r>
                        <a:rPr sz="1100" spc="-5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до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dirty="0">
                          <a:latin typeface="Segoe UI"/>
                          <a:cs typeface="Segoe UI"/>
                        </a:rPr>
                        <a:t>50</a:t>
                      </a:r>
                      <a:r>
                        <a:rPr sz="1100" b="1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dirty="0">
                          <a:latin typeface="Segoe UI"/>
                          <a:cs typeface="Segoe UI"/>
                        </a:rPr>
                        <a:t>000</a:t>
                      </a:r>
                      <a:r>
                        <a:rPr sz="1100" b="1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руб.</a:t>
                      </a:r>
                      <a:endParaRPr sz="1100" dirty="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6350">
                      <a:solidFill>
                        <a:srgbClr val="2E5496"/>
                      </a:solidFill>
                      <a:prstDash val="solid"/>
                    </a:lnL>
                    <a:lnR w="6350">
                      <a:solidFill>
                        <a:srgbClr val="2E5496"/>
                      </a:solidFill>
                      <a:prstDash val="solid"/>
                    </a:lnR>
                    <a:lnT w="6350">
                      <a:solidFill>
                        <a:srgbClr val="2E5496"/>
                      </a:solidFill>
                      <a:prstDash val="solid"/>
                    </a:lnT>
                    <a:lnB w="6350">
                      <a:solidFill>
                        <a:srgbClr val="2E54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от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100</a:t>
                      </a:r>
                      <a:r>
                        <a:rPr sz="11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000</a:t>
                      </a:r>
                      <a:r>
                        <a:rPr sz="1100" spc="-5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до</a:t>
                      </a:r>
                      <a:r>
                        <a:rPr sz="11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spc="-5" dirty="0">
                          <a:latin typeface="Segoe UI"/>
                          <a:cs typeface="Segoe UI"/>
                        </a:rPr>
                        <a:t>500</a:t>
                      </a:r>
                      <a:r>
                        <a:rPr sz="1100" b="1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b="1" spc="-5" dirty="0">
                          <a:latin typeface="Segoe UI"/>
                          <a:cs typeface="Segoe UI"/>
                        </a:rPr>
                        <a:t>000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руб.</a:t>
                      </a:r>
                      <a:endParaRPr sz="1100" dirty="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6350">
                      <a:solidFill>
                        <a:srgbClr val="2E5496"/>
                      </a:solidFill>
                      <a:prstDash val="solid"/>
                    </a:lnL>
                    <a:lnR w="6350">
                      <a:solidFill>
                        <a:srgbClr val="2E5496"/>
                      </a:solidFill>
                      <a:prstDash val="solid"/>
                    </a:lnR>
                    <a:lnT w="6350">
                      <a:solidFill>
                        <a:srgbClr val="2E5496"/>
                      </a:solidFill>
                      <a:prstDash val="solid"/>
                    </a:lnT>
                    <a:lnB w="6350">
                      <a:solidFill>
                        <a:srgbClr val="2E549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51520" y="4675485"/>
            <a:ext cx="3289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0D0D0D"/>
                </a:solidFill>
                <a:latin typeface="Segoe UI"/>
                <a:cs typeface="Segoe UI"/>
              </a:rPr>
              <a:t>*ДЛ </a:t>
            </a:r>
            <a:r>
              <a:rPr sz="1100" i="1" dirty="0">
                <a:solidFill>
                  <a:srgbClr val="0D0D0D"/>
                </a:solidFill>
                <a:latin typeface="Segoe UI"/>
                <a:cs typeface="Segoe UI"/>
              </a:rPr>
              <a:t>–</a:t>
            </a:r>
            <a:r>
              <a:rPr sz="1100" i="1" spc="-20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100" i="1" dirty="0">
                <a:solidFill>
                  <a:srgbClr val="0D0D0D"/>
                </a:solidFill>
                <a:latin typeface="Segoe UI"/>
                <a:cs typeface="Segoe UI"/>
              </a:rPr>
              <a:t>должностные</a:t>
            </a:r>
            <a:r>
              <a:rPr sz="1100" i="1" spc="-20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100" i="1" spc="-5" dirty="0">
                <a:solidFill>
                  <a:srgbClr val="0D0D0D"/>
                </a:solidFill>
                <a:latin typeface="Segoe UI"/>
                <a:cs typeface="Segoe UI"/>
              </a:rPr>
              <a:t>лица,</a:t>
            </a:r>
            <a:r>
              <a:rPr sz="1100" i="1" spc="-20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100" i="1" dirty="0">
                <a:solidFill>
                  <a:srgbClr val="0D0D0D"/>
                </a:solidFill>
                <a:latin typeface="Segoe UI"/>
                <a:cs typeface="Segoe UI"/>
              </a:rPr>
              <a:t>ЮЛ</a:t>
            </a:r>
            <a:r>
              <a:rPr sz="1100" i="1" spc="-15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100" i="1" dirty="0">
                <a:solidFill>
                  <a:srgbClr val="0D0D0D"/>
                </a:solidFill>
                <a:latin typeface="Segoe UI"/>
                <a:cs typeface="Segoe UI"/>
              </a:rPr>
              <a:t>–</a:t>
            </a:r>
            <a:r>
              <a:rPr sz="1100" i="1" spc="-10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100" i="1" dirty="0">
                <a:solidFill>
                  <a:srgbClr val="0D0D0D"/>
                </a:solidFill>
                <a:latin typeface="Segoe UI"/>
                <a:cs typeface="Segoe UI"/>
              </a:rPr>
              <a:t>юридические</a:t>
            </a:r>
            <a:r>
              <a:rPr sz="1100" i="1" spc="-30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sz="1100" i="1" spc="-5" dirty="0">
                <a:solidFill>
                  <a:srgbClr val="0D0D0D"/>
                </a:solidFill>
                <a:latin typeface="Segoe UI"/>
                <a:cs typeface="Segoe UI"/>
              </a:rPr>
              <a:t>лица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3203848" y="980728"/>
            <a:ext cx="240867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cs typeface="Segoe UI"/>
              </a:rPr>
              <a:t>с</a:t>
            </a:r>
            <a:r>
              <a:rPr sz="2000" b="1" spc="-15" dirty="0">
                <a:cs typeface="Segoe UI"/>
              </a:rPr>
              <a:t> </a:t>
            </a:r>
            <a:r>
              <a:rPr lang="ru-RU" sz="2000" b="1" spc="-5" dirty="0">
                <a:cs typeface="Segoe UI"/>
              </a:rPr>
              <a:t>6 июня </a:t>
            </a:r>
            <a:r>
              <a:rPr sz="2000" b="1" spc="-5" dirty="0" smtClean="0">
                <a:cs typeface="Segoe UI"/>
              </a:rPr>
              <a:t>2021</a:t>
            </a:r>
            <a:r>
              <a:rPr sz="2000" b="1" spc="-20" dirty="0" smtClean="0">
                <a:cs typeface="Segoe UI"/>
              </a:rPr>
              <a:t> </a:t>
            </a:r>
            <a:r>
              <a:rPr sz="2000" b="1" spc="-20" dirty="0">
                <a:cs typeface="Segoe UI"/>
              </a:rPr>
              <a:t>года</a:t>
            </a:r>
            <a:endParaRPr sz="2000" b="1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85318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0"/>
          </p:nvPr>
        </p:nvSpPr>
        <p:spPr>
          <a:xfrm>
            <a:off x="6012160" y="3645024"/>
            <a:ext cx="2808312" cy="2376264"/>
          </a:xfrm>
        </p:spPr>
        <p:txBody>
          <a:bodyPr/>
          <a:lstStyle/>
          <a:p>
            <a:r>
              <a:rPr lang="en-US" dirty="0" smtClean="0"/>
              <a:t>it-pole.com</a:t>
            </a:r>
            <a:endParaRPr lang="en-US" dirty="0"/>
          </a:p>
          <a:p>
            <a:r>
              <a:rPr lang="en-US" dirty="0"/>
              <a:t>info@it-pole.com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5236" y="1196752"/>
            <a:ext cx="5400600" cy="1728192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Спасибо за </a:t>
            </a:r>
            <a:r>
              <a:rPr lang="ru-RU" dirty="0" smtClean="0"/>
              <a:t>внимание!</a:t>
            </a:r>
            <a:r>
              <a:rPr lang="en-US" sz="2000" u="sng" dirty="0"/>
              <a:t/>
            </a:r>
            <a:br>
              <a:rPr lang="en-US" sz="2000" u="sng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2C412A-F968-4EF7-BED3-1AF6F2D9C739}"/>
              </a:ext>
            </a:extLst>
          </p:cNvPr>
          <p:cNvSpPr txBox="1"/>
          <p:nvPr/>
        </p:nvSpPr>
        <p:spPr>
          <a:xfrm>
            <a:off x="467544" y="3271624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chemeClr val="bg1"/>
                </a:solidFill>
              </a:rPr>
              <a:t>Головной офис:</a:t>
            </a:r>
          </a:p>
          <a:p>
            <a:r>
              <a:rPr lang="ru-RU" sz="1400" dirty="0">
                <a:solidFill>
                  <a:schemeClr val="bg1"/>
                </a:solidFill>
              </a:rPr>
              <a:t>183039 Мурманск, улица Академика </a:t>
            </a:r>
            <a:r>
              <a:rPr lang="ru-RU" sz="1400" dirty="0" err="1" smtClean="0">
                <a:solidFill>
                  <a:schemeClr val="bg1"/>
                </a:solidFill>
              </a:rPr>
              <a:t>Книповича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chemeClr val="bg1"/>
                </a:solidFill>
              </a:rPr>
              <a:t> 19А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Тел</a:t>
            </a:r>
            <a:r>
              <a:rPr lang="ru-RU" sz="1400" dirty="0">
                <a:solidFill>
                  <a:schemeClr val="bg1"/>
                </a:solidFill>
              </a:rPr>
              <a:t>./факс: (8152) 692-702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Линия консультаций: (8152) </a:t>
            </a:r>
            <a:r>
              <a:rPr lang="en-US" sz="1400" smtClean="0">
                <a:solidFill>
                  <a:schemeClr val="bg1"/>
                </a:solidFill>
              </a:rPr>
              <a:t>5</a:t>
            </a:r>
            <a:r>
              <a:rPr lang="ru-RU" sz="1400" smtClean="0">
                <a:solidFill>
                  <a:schemeClr val="bg1"/>
                </a:solidFill>
              </a:rPr>
              <a:t>5-47-44</a:t>
            </a:r>
            <a:endParaRPr lang="ru-RU" sz="1400" dirty="0">
              <a:solidFill>
                <a:schemeClr val="bg1"/>
              </a:solidFill>
            </a:endParaRPr>
          </a:p>
          <a:p>
            <a:endParaRPr lang="ru-RU" sz="1400" b="1" u="sng" dirty="0">
              <a:solidFill>
                <a:schemeClr val="bg1"/>
              </a:solidFill>
            </a:endParaRPr>
          </a:p>
          <a:p>
            <a:r>
              <a:rPr lang="ru-RU" sz="1400" b="1" u="sng" dirty="0">
                <a:solidFill>
                  <a:schemeClr val="bg1"/>
                </a:solidFill>
              </a:rPr>
              <a:t>Офис «Балтийский»: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С.-Петербург, </a:t>
            </a:r>
            <a:r>
              <a:rPr lang="ru-RU" sz="1400" dirty="0" err="1">
                <a:solidFill>
                  <a:schemeClr val="bg1"/>
                </a:solidFill>
              </a:rPr>
              <a:t>Фермское</a:t>
            </a:r>
            <a:r>
              <a:rPr lang="ru-RU" sz="1400" dirty="0">
                <a:solidFill>
                  <a:schemeClr val="bg1"/>
                </a:solidFill>
              </a:rPr>
              <a:t> шоссе., д. 12К, оф. 67Н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Тел./факс: (812) 906-80-98</a:t>
            </a:r>
            <a:endParaRPr lang="en-US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b="1" u="sng" dirty="0">
                <a:solidFill>
                  <a:schemeClr val="bg1"/>
                </a:solidFill>
              </a:rPr>
              <a:t>Офис «Хельсинки»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Kaivolahdenkatu</a:t>
            </a:r>
            <a:r>
              <a:rPr lang="en-US" sz="1400" dirty="0">
                <a:solidFill>
                  <a:schemeClr val="bg1"/>
                </a:solidFill>
              </a:rPr>
              <a:t> 6B, Helsinki</a:t>
            </a:r>
          </a:p>
          <a:p>
            <a:r>
              <a:rPr lang="en-US" sz="1400" dirty="0">
                <a:solidFill>
                  <a:schemeClr val="bg1"/>
                </a:solidFill>
              </a:rPr>
              <a:t>+358 400 691449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74740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648072"/>
          </a:xfrm>
        </p:spPr>
        <p:txBody>
          <a:bodyPr anchor="ctr"/>
          <a:lstStyle/>
          <a:p>
            <a:pPr>
              <a:lnSpc>
                <a:spcPts val="2700"/>
              </a:lnSpc>
            </a:pPr>
            <a:r>
              <a:rPr lang="ru-RU" altLang="ru-RU" sz="28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8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7360096" cy="365125"/>
          </a:xfrm>
        </p:spPr>
        <p:txBody>
          <a:bodyPr/>
          <a:lstStyle/>
          <a:p>
            <a:pPr algn="r"/>
            <a:r>
              <a:rPr lang="ru-RU" sz="1400" b="1" dirty="0" smtClean="0"/>
              <a:t>ЗАКОНОДАТЕЛЬСТВО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312368" cy="3744416"/>
          </a:xfrm>
          <a:prstGeom prst="rect">
            <a:avLst/>
          </a:prstGeom>
        </p:spPr>
      </p:pic>
      <p:sp>
        <p:nvSpPr>
          <p:cNvPr id="42" name="object 6"/>
          <p:cNvSpPr/>
          <p:nvPr/>
        </p:nvSpPr>
        <p:spPr>
          <a:xfrm>
            <a:off x="2503204" y="1663183"/>
            <a:ext cx="1296145" cy="45719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/>
          <p:cNvSpPr/>
          <p:nvPr/>
        </p:nvSpPr>
        <p:spPr>
          <a:xfrm>
            <a:off x="4141864" y="2459094"/>
            <a:ext cx="1264152" cy="542290"/>
          </a:xfrm>
          <a:custGeom>
            <a:avLst/>
            <a:gdLst/>
            <a:ahLst/>
            <a:cxnLst/>
            <a:rect l="l" t="t" r="r" b="b"/>
            <a:pathLst>
              <a:path w="1280159" h="542289">
                <a:moveTo>
                  <a:pt x="1189608" y="0"/>
                </a:moveTo>
                <a:lnTo>
                  <a:pt x="90297" y="0"/>
                </a:lnTo>
                <a:lnTo>
                  <a:pt x="55131" y="7090"/>
                </a:lnTo>
                <a:lnTo>
                  <a:pt x="26431" y="26431"/>
                </a:lnTo>
                <a:lnTo>
                  <a:pt x="7090" y="55131"/>
                </a:lnTo>
                <a:lnTo>
                  <a:pt x="0" y="90297"/>
                </a:lnTo>
                <a:lnTo>
                  <a:pt x="0" y="451612"/>
                </a:lnTo>
                <a:lnTo>
                  <a:pt x="7090" y="486723"/>
                </a:lnTo>
                <a:lnTo>
                  <a:pt x="26431" y="515429"/>
                </a:lnTo>
                <a:lnTo>
                  <a:pt x="55131" y="534800"/>
                </a:lnTo>
                <a:lnTo>
                  <a:pt x="90297" y="541908"/>
                </a:lnTo>
                <a:lnTo>
                  <a:pt x="1189608" y="541908"/>
                </a:lnTo>
                <a:lnTo>
                  <a:pt x="1224774" y="534800"/>
                </a:lnTo>
                <a:lnTo>
                  <a:pt x="1253474" y="515429"/>
                </a:lnTo>
                <a:lnTo>
                  <a:pt x="1272815" y="486723"/>
                </a:lnTo>
                <a:lnTo>
                  <a:pt x="1279905" y="451612"/>
                </a:lnTo>
                <a:lnTo>
                  <a:pt x="1279905" y="90297"/>
                </a:lnTo>
                <a:lnTo>
                  <a:pt x="1272815" y="55131"/>
                </a:lnTo>
                <a:lnTo>
                  <a:pt x="1253474" y="26431"/>
                </a:lnTo>
                <a:lnTo>
                  <a:pt x="1224774" y="7090"/>
                </a:lnTo>
                <a:lnTo>
                  <a:pt x="118960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/>
          <p:cNvSpPr/>
          <p:nvPr/>
        </p:nvSpPr>
        <p:spPr>
          <a:xfrm>
            <a:off x="4141864" y="2459094"/>
            <a:ext cx="1264152" cy="542290"/>
          </a:xfrm>
          <a:custGeom>
            <a:avLst/>
            <a:gdLst/>
            <a:ahLst/>
            <a:cxnLst/>
            <a:rect l="l" t="t" r="r" b="b"/>
            <a:pathLst>
              <a:path w="1280159" h="542289">
                <a:moveTo>
                  <a:pt x="0" y="90297"/>
                </a:moveTo>
                <a:lnTo>
                  <a:pt x="7090" y="55131"/>
                </a:lnTo>
                <a:lnTo>
                  <a:pt x="26431" y="26431"/>
                </a:lnTo>
                <a:lnTo>
                  <a:pt x="55131" y="7090"/>
                </a:lnTo>
                <a:lnTo>
                  <a:pt x="90297" y="0"/>
                </a:lnTo>
                <a:lnTo>
                  <a:pt x="1189608" y="0"/>
                </a:lnTo>
                <a:lnTo>
                  <a:pt x="1224774" y="7090"/>
                </a:lnTo>
                <a:lnTo>
                  <a:pt x="1253474" y="26431"/>
                </a:lnTo>
                <a:lnTo>
                  <a:pt x="1272815" y="55131"/>
                </a:lnTo>
                <a:lnTo>
                  <a:pt x="1279905" y="90297"/>
                </a:lnTo>
                <a:lnTo>
                  <a:pt x="1279905" y="451612"/>
                </a:lnTo>
                <a:lnTo>
                  <a:pt x="1272815" y="486723"/>
                </a:lnTo>
                <a:lnTo>
                  <a:pt x="1253474" y="515429"/>
                </a:lnTo>
                <a:lnTo>
                  <a:pt x="1224774" y="534800"/>
                </a:lnTo>
                <a:lnTo>
                  <a:pt x="1189608" y="541908"/>
                </a:lnTo>
                <a:lnTo>
                  <a:pt x="90297" y="541908"/>
                </a:lnTo>
                <a:lnTo>
                  <a:pt x="55131" y="534800"/>
                </a:lnTo>
                <a:lnTo>
                  <a:pt x="26431" y="515429"/>
                </a:lnTo>
                <a:lnTo>
                  <a:pt x="7090" y="486723"/>
                </a:lnTo>
                <a:lnTo>
                  <a:pt x="0" y="451612"/>
                </a:lnTo>
                <a:lnTo>
                  <a:pt x="0" y="90297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9"/>
          <p:cNvSpPr txBox="1"/>
          <p:nvPr/>
        </p:nvSpPr>
        <p:spPr>
          <a:xfrm>
            <a:off x="4371609" y="2428486"/>
            <a:ext cx="803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Субъект</a:t>
            </a:r>
            <a:endParaRPr sz="18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КИИ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6" name="object 10"/>
          <p:cNvGrpSpPr/>
          <p:nvPr/>
        </p:nvGrpSpPr>
        <p:grpSpPr>
          <a:xfrm>
            <a:off x="5811281" y="2452744"/>
            <a:ext cx="1545590" cy="554990"/>
            <a:chOff x="7520558" y="3321050"/>
            <a:chExt cx="1545590" cy="554990"/>
          </a:xfrm>
        </p:grpSpPr>
        <p:sp>
          <p:nvSpPr>
            <p:cNvPr id="47" name="object 11"/>
            <p:cNvSpPr/>
            <p:nvPr/>
          </p:nvSpPr>
          <p:spPr>
            <a:xfrm>
              <a:off x="7526908" y="3327400"/>
              <a:ext cx="1532890" cy="542290"/>
            </a:xfrm>
            <a:custGeom>
              <a:avLst/>
              <a:gdLst/>
              <a:ahLst/>
              <a:cxnLst/>
              <a:rect l="l" t="t" r="r" b="b"/>
              <a:pathLst>
                <a:path w="1532890" h="542289">
                  <a:moveTo>
                    <a:pt x="1442085" y="0"/>
                  </a:moveTo>
                  <a:lnTo>
                    <a:pt x="90297" y="0"/>
                  </a:lnTo>
                  <a:lnTo>
                    <a:pt x="55131" y="7090"/>
                  </a:lnTo>
                  <a:lnTo>
                    <a:pt x="26431" y="26431"/>
                  </a:lnTo>
                  <a:lnTo>
                    <a:pt x="7090" y="55131"/>
                  </a:lnTo>
                  <a:lnTo>
                    <a:pt x="0" y="90297"/>
                  </a:lnTo>
                  <a:lnTo>
                    <a:pt x="0" y="451612"/>
                  </a:lnTo>
                  <a:lnTo>
                    <a:pt x="7090" y="486723"/>
                  </a:lnTo>
                  <a:lnTo>
                    <a:pt x="26431" y="515429"/>
                  </a:lnTo>
                  <a:lnTo>
                    <a:pt x="55131" y="534800"/>
                  </a:lnTo>
                  <a:lnTo>
                    <a:pt x="90297" y="541908"/>
                  </a:lnTo>
                  <a:lnTo>
                    <a:pt x="1442085" y="541908"/>
                  </a:lnTo>
                  <a:lnTo>
                    <a:pt x="1477250" y="534800"/>
                  </a:lnTo>
                  <a:lnTo>
                    <a:pt x="1505950" y="515429"/>
                  </a:lnTo>
                  <a:lnTo>
                    <a:pt x="1525291" y="486723"/>
                  </a:lnTo>
                  <a:lnTo>
                    <a:pt x="1532382" y="451612"/>
                  </a:lnTo>
                  <a:lnTo>
                    <a:pt x="1532382" y="90297"/>
                  </a:lnTo>
                  <a:lnTo>
                    <a:pt x="1525291" y="55131"/>
                  </a:lnTo>
                  <a:lnTo>
                    <a:pt x="1505950" y="26431"/>
                  </a:lnTo>
                  <a:lnTo>
                    <a:pt x="1477250" y="7090"/>
                  </a:lnTo>
                  <a:lnTo>
                    <a:pt x="144208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2"/>
            <p:cNvSpPr/>
            <p:nvPr/>
          </p:nvSpPr>
          <p:spPr>
            <a:xfrm>
              <a:off x="7526908" y="3327400"/>
              <a:ext cx="1532890" cy="542290"/>
            </a:xfrm>
            <a:custGeom>
              <a:avLst/>
              <a:gdLst/>
              <a:ahLst/>
              <a:cxnLst/>
              <a:rect l="l" t="t" r="r" b="b"/>
              <a:pathLst>
                <a:path w="1532890" h="542289">
                  <a:moveTo>
                    <a:pt x="0" y="90297"/>
                  </a:moveTo>
                  <a:lnTo>
                    <a:pt x="7090" y="55131"/>
                  </a:lnTo>
                  <a:lnTo>
                    <a:pt x="26431" y="26431"/>
                  </a:lnTo>
                  <a:lnTo>
                    <a:pt x="55131" y="7090"/>
                  </a:lnTo>
                  <a:lnTo>
                    <a:pt x="90297" y="0"/>
                  </a:lnTo>
                  <a:lnTo>
                    <a:pt x="1442085" y="0"/>
                  </a:lnTo>
                  <a:lnTo>
                    <a:pt x="1477250" y="7090"/>
                  </a:lnTo>
                  <a:lnTo>
                    <a:pt x="1505950" y="26431"/>
                  </a:lnTo>
                  <a:lnTo>
                    <a:pt x="1525291" y="55131"/>
                  </a:lnTo>
                  <a:lnTo>
                    <a:pt x="1532382" y="90297"/>
                  </a:lnTo>
                  <a:lnTo>
                    <a:pt x="1532382" y="451612"/>
                  </a:lnTo>
                  <a:lnTo>
                    <a:pt x="1525291" y="486723"/>
                  </a:lnTo>
                  <a:lnTo>
                    <a:pt x="1505950" y="515429"/>
                  </a:lnTo>
                  <a:lnTo>
                    <a:pt x="1477250" y="534800"/>
                  </a:lnTo>
                  <a:lnTo>
                    <a:pt x="1442085" y="541908"/>
                  </a:lnTo>
                  <a:lnTo>
                    <a:pt x="90297" y="541908"/>
                  </a:lnTo>
                  <a:lnTo>
                    <a:pt x="55131" y="534800"/>
                  </a:lnTo>
                  <a:lnTo>
                    <a:pt x="26431" y="515429"/>
                  </a:lnTo>
                  <a:lnTo>
                    <a:pt x="7090" y="486723"/>
                  </a:lnTo>
                  <a:lnTo>
                    <a:pt x="0" y="451612"/>
                  </a:lnTo>
                  <a:lnTo>
                    <a:pt x="0" y="9029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13"/>
          <p:cNvSpPr txBox="1"/>
          <p:nvPr/>
        </p:nvSpPr>
        <p:spPr>
          <a:xfrm>
            <a:off x="5631323" y="2230494"/>
            <a:ext cx="1964689" cy="965200"/>
          </a:xfrm>
          <a:prstGeom prst="rect">
            <a:avLst/>
          </a:prstGeom>
          <a:ln w="38100">
            <a:noFill/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R="5016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Критический</a:t>
            </a:r>
            <a:endParaRPr sz="1800" dirty="0">
              <a:latin typeface="Calibri"/>
              <a:cs typeface="Calibri"/>
            </a:endParaRPr>
          </a:p>
          <a:p>
            <a:pPr marR="48895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процесс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0" name="object 14"/>
          <p:cNvGrpSpPr/>
          <p:nvPr/>
        </p:nvGrpSpPr>
        <p:grpSpPr>
          <a:xfrm>
            <a:off x="7748666" y="2452744"/>
            <a:ext cx="1292860" cy="554990"/>
            <a:chOff x="9457943" y="3321050"/>
            <a:chExt cx="1292860" cy="554990"/>
          </a:xfrm>
        </p:grpSpPr>
        <p:sp>
          <p:nvSpPr>
            <p:cNvPr id="51" name="object 15"/>
            <p:cNvSpPr/>
            <p:nvPr/>
          </p:nvSpPr>
          <p:spPr>
            <a:xfrm>
              <a:off x="9464293" y="3327400"/>
              <a:ext cx="1280160" cy="542290"/>
            </a:xfrm>
            <a:custGeom>
              <a:avLst/>
              <a:gdLst/>
              <a:ahLst/>
              <a:cxnLst/>
              <a:rect l="l" t="t" r="r" b="b"/>
              <a:pathLst>
                <a:path w="1280159" h="542289">
                  <a:moveTo>
                    <a:pt x="1189608" y="0"/>
                  </a:moveTo>
                  <a:lnTo>
                    <a:pt x="90297" y="0"/>
                  </a:lnTo>
                  <a:lnTo>
                    <a:pt x="55131" y="7090"/>
                  </a:lnTo>
                  <a:lnTo>
                    <a:pt x="26431" y="26431"/>
                  </a:lnTo>
                  <a:lnTo>
                    <a:pt x="7090" y="55131"/>
                  </a:lnTo>
                  <a:lnTo>
                    <a:pt x="0" y="90297"/>
                  </a:lnTo>
                  <a:lnTo>
                    <a:pt x="0" y="451612"/>
                  </a:lnTo>
                  <a:lnTo>
                    <a:pt x="7090" y="486723"/>
                  </a:lnTo>
                  <a:lnTo>
                    <a:pt x="26431" y="515429"/>
                  </a:lnTo>
                  <a:lnTo>
                    <a:pt x="55131" y="534800"/>
                  </a:lnTo>
                  <a:lnTo>
                    <a:pt x="90297" y="541908"/>
                  </a:lnTo>
                  <a:lnTo>
                    <a:pt x="1189608" y="541908"/>
                  </a:lnTo>
                  <a:lnTo>
                    <a:pt x="1224774" y="534800"/>
                  </a:lnTo>
                  <a:lnTo>
                    <a:pt x="1253474" y="515429"/>
                  </a:lnTo>
                  <a:lnTo>
                    <a:pt x="1272815" y="486723"/>
                  </a:lnTo>
                  <a:lnTo>
                    <a:pt x="1279905" y="451612"/>
                  </a:lnTo>
                  <a:lnTo>
                    <a:pt x="1279905" y="90297"/>
                  </a:lnTo>
                  <a:lnTo>
                    <a:pt x="1272815" y="55131"/>
                  </a:lnTo>
                  <a:lnTo>
                    <a:pt x="1253474" y="26431"/>
                  </a:lnTo>
                  <a:lnTo>
                    <a:pt x="1224774" y="7090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6"/>
            <p:cNvSpPr/>
            <p:nvPr/>
          </p:nvSpPr>
          <p:spPr>
            <a:xfrm>
              <a:off x="9464293" y="3327400"/>
              <a:ext cx="1280160" cy="542290"/>
            </a:xfrm>
            <a:custGeom>
              <a:avLst/>
              <a:gdLst/>
              <a:ahLst/>
              <a:cxnLst/>
              <a:rect l="l" t="t" r="r" b="b"/>
              <a:pathLst>
                <a:path w="1280159" h="542289">
                  <a:moveTo>
                    <a:pt x="0" y="90297"/>
                  </a:moveTo>
                  <a:lnTo>
                    <a:pt x="7090" y="55131"/>
                  </a:lnTo>
                  <a:lnTo>
                    <a:pt x="26431" y="26431"/>
                  </a:lnTo>
                  <a:lnTo>
                    <a:pt x="55131" y="7090"/>
                  </a:lnTo>
                  <a:lnTo>
                    <a:pt x="90297" y="0"/>
                  </a:lnTo>
                  <a:lnTo>
                    <a:pt x="1189608" y="0"/>
                  </a:lnTo>
                  <a:lnTo>
                    <a:pt x="1224774" y="7090"/>
                  </a:lnTo>
                  <a:lnTo>
                    <a:pt x="1253474" y="26431"/>
                  </a:lnTo>
                  <a:lnTo>
                    <a:pt x="1272815" y="55131"/>
                  </a:lnTo>
                  <a:lnTo>
                    <a:pt x="1279905" y="90297"/>
                  </a:lnTo>
                  <a:lnTo>
                    <a:pt x="1279905" y="451612"/>
                  </a:lnTo>
                  <a:lnTo>
                    <a:pt x="1272815" y="486723"/>
                  </a:lnTo>
                  <a:lnTo>
                    <a:pt x="1253474" y="515429"/>
                  </a:lnTo>
                  <a:lnTo>
                    <a:pt x="1224774" y="534800"/>
                  </a:lnTo>
                  <a:lnTo>
                    <a:pt x="1189608" y="541908"/>
                  </a:lnTo>
                  <a:lnTo>
                    <a:pt x="90297" y="541908"/>
                  </a:lnTo>
                  <a:lnTo>
                    <a:pt x="55131" y="534800"/>
                  </a:lnTo>
                  <a:lnTo>
                    <a:pt x="26431" y="515429"/>
                  </a:lnTo>
                  <a:lnTo>
                    <a:pt x="7090" y="486723"/>
                  </a:lnTo>
                  <a:lnTo>
                    <a:pt x="0" y="451612"/>
                  </a:lnTo>
                  <a:lnTo>
                    <a:pt x="0" y="9029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17"/>
          <p:cNvSpPr txBox="1"/>
          <p:nvPr/>
        </p:nvSpPr>
        <p:spPr>
          <a:xfrm>
            <a:off x="8030988" y="2428486"/>
            <a:ext cx="7296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Объект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КИИ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4" name="object 18"/>
          <p:cNvGrpSpPr/>
          <p:nvPr/>
        </p:nvGrpSpPr>
        <p:grpSpPr>
          <a:xfrm>
            <a:off x="4126373" y="2691884"/>
            <a:ext cx="3629025" cy="1517650"/>
            <a:chOff x="5835650" y="3560190"/>
            <a:chExt cx="3629025" cy="1517650"/>
          </a:xfrm>
        </p:grpSpPr>
        <p:sp>
          <p:nvSpPr>
            <p:cNvPr id="55" name="object 19"/>
            <p:cNvSpPr/>
            <p:nvPr/>
          </p:nvSpPr>
          <p:spPr>
            <a:xfrm>
              <a:off x="7121906" y="3560190"/>
              <a:ext cx="2342515" cy="76200"/>
            </a:xfrm>
            <a:custGeom>
              <a:avLst/>
              <a:gdLst/>
              <a:ahLst/>
              <a:cxnLst/>
              <a:rect l="l" t="t" r="r" b="b"/>
              <a:pathLst>
                <a:path w="2342515" h="76200">
                  <a:moveTo>
                    <a:pt x="405003" y="38100"/>
                  </a:moveTo>
                  <a:lnTo>
                    <a:pt x="398653" y="34925"/>
                  </a:lnTo>
                  <a:lnTo>
                    <a:pt x="328803" y="0"/>
                  </a:lnTo>
                  <a:lnTo>
                    <a:pt x="328803" y="34925"/>
                  </a:lnTo>
                  <a:lnTo>
                    <a:pt x="0" y="34925"/>
                  </a:lnTo>
                  <a:lnTo>
                    <a:pt x="0" y="41275"/>
                  </a:lnTo>
                  <a:lnTo>
                    <a:pt x="328803" y="41275"/>
                  </a:lnTo>
                  <a:lnTo>
                    <a:pt x="328803" y="76200"/>
                  </a:lnTo>
                  <a:lnTo>
                    <a:pt x="398653" y="41275"/>
                  </a:lnTo>
                  <a:lnTo>
                    <a:pt x="405003" y="38100"/>
                  </a:lnTo>
                  <a:close/>
                </a:path>
                <a:path w="2342515" h="76200">
                  <a:moveTo>
                    <a:pt x="2342388" y="38100"/>
                  </a:moveTo>
                  <a:lnTo>
                    <a:pt x="2336038" y="34925"/>
                  </a:lnTo>
                  <a:lnTo>
                    <a:pt x="2266188" y="0"/>
                  </a:lnTo>
                  <a:lnTo>
                    <a:pt x="2266188" y="34925"/>
                  </a:lnTo>
                  <a:lnTo>
                    <a:pt x="1937385" y="34925"/>
                  </a:lnTo>
                  <a:lnTo>
                    <a:pt x="1937385" y="41275"/>
                  </a:lnTo>
                  <a:lnTo>
                    <a:pt x="2266188" y="41275"/>
                  </a:lnTo>
                  <a:lnTo>
                    <a:pt x="2266188" y="76200"/>
                  </a:lnTo>
                  <a:lnTo>
                    <a:pt x="2336038" y="41275"/>
                  </a:lnTo>
                  <a:lnTo>
                    <a:pt x="2342388" y="3810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0"/>
            <p:cNvSpPr/>
            <p:nvPr/>
          </p:nvSpPr>
          <p:spPr>
            <a:xfrm>
              <a:off x="5842000" y="4512690"/>
              <a:ext cx="1951989" cy="558800"/>
            </a:xfrm>
            <a:custGeom>
              <a:avLst/>
              <a:gdLst/>
              <a:ahLst/>
              <a:cxnLst/>
              <a:rect l="l" t="t" r="r" b="b"/>
              <a:pathLst>
                <a:path w="1951990" h="558800">
                  <a:moveTo>
                    <a:pt x="1858518" y="0"/>
                  </a:moveTo>
                  <a:lnTo>
                    <a:pt x="93090" y="0"/>
                  </a:lnTo>
                  <a:lnTo>
                    <a:pt x="56846" y="7332"/>
                  </a:lnTo>
                  <a:lnTo>
                    <a:pt x="27257" y="27320"/>
                  </a:lnTo>
                  <a:lnTo>
                    <a:pt x="7312" y="56953"/>
                  </a:lnTo>
                  <a:lnTo>
                    <a:pt x="0" y="93217"/>
                  </a:lnTo>
                  <a:lnTo>
                    <a:pt x="0" y="465708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0" y="558799"/>
                  </a:lnTo>
                  <a:lnTo>
                    <a:pt x="1858518" y="558799"/>
                  </a:lnTo>
                  <a:lnTo>
                    <a:pt x="1894762" y="551487"/>
                  </a:lnTo>
                  <a:lnTo>
                    <a:pt x="1924351" y="531542"/>
                  </a:lnTo>
                  <a:lnTo>
                    <a:pt x="1944296" y="501953"/>
                  </a:lnTo>
                  <a:lnTo>
                    <a:pt x="1951608" y="465708"/>
                  </a:lnTo>
                  <a:lnTo>
                    <a:pt x="1951608" y="93217"/>
                  </a:lnTo>
                  <a:lnTo>
                    <a:pt x="1944296" y="56953"/>
                  </a:lnTo>
                  <a:lnTo>
                    <a:pt x="1924351" y="27320"/>
                  </a:lnTo>
                  <a:lnTo>
                    <a:pt x="1894762" y="7332"/>
                  </a:lnTo>
                  <a:lnTo>
                    <a:pt x="185851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1"/>
            <p:cNvSpPr/>
            <p:nvPr/>
          </p:nvSpPr>
          <p:spPr>
            <a:xfrm>
              <a:off x="5842000" y="4512690"/>
              <a:ext cx="1951989" cy="558800"/>
            </a:xfrm>
            <a:custGeom>
              <a:avLst/>
              <a:gdLst/>
              <a:ahLst/>
              <a:cxnLst/>
              <a:rect l="l" t="t" r="r" b="b"/>
              <a:pathLst>
                <a:path w="1951990" h="558800">
                  <a:moveTo>
                    <a:pt x="0" y="93217"/>
                  </a:moveTo>
                  <a:lnTo>
                    <a:pt x="7312" y="56953"/>
                  </a:lnTo>
                  <a:lnTo>
                    <a:pt x="27257" y="27320"/>
                  </a:lnTo>
                  <a:lnTo>
                    <a:pt x="56846" y="7332"/>
                  </a:lnTo>
                  <a:lnTo>
                    <a:pt x="93090" y="0"/>
                  </a:lnTo>
                  <a:lnTo>
                    <a:pt x="1858518" y="0"/>
                  </a:lnTo>
                  <a:lnTo>
                    <a:pt x="1894762" y="7332"/>
                  </a:lnTo>
                  <a:lnTo>
                    <a:pt x="1924351" y="27320"/>
                  </a:lnTo>
                  <a:lnTo>
                    <a:pt x="1944296" y="56953"/>
                  </a:lnTo>
                  <a:lnTo>
                    <a:pt x="1951608" y="93217"/>
                  </a:lnTo>
                  <a:lnTo>
                    <a:pt x="1951608" y="465708"/>
                  </a:lnTo>
                  <a:lnTo>
                    <a:pt x="1944296" y="501953"/>
                  </a:lnTo>
                  <a:lnTo>
                    <a:pt x="1924351" y="531542"/>
                  </a:lnTo>
                  <a:lnTo>
                    <a:pt x="1894762" y="551487"/>
                  </a:lnTo>
                  <a:lnTo>
                    <a:pt x="1858518" y="558799"/>
                  </a:lnTo>
                  <a:lnTo>
                    <a:pt x="93090" y="558799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8"/>
                  </a:lnTo>
                  <a:lnTo>
                    <a:pt x="0" y="93217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2"/>
          <p:cNvSpPr txBox="1"/>
          <p:nvPr/>
        </p:nvSpPr>
        <p:spPr>
          <a:xfrm>
            <a:off x="4249055" y="3759827"/>
            <a:ext cx="1718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Категорирование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23"/>
          <p:cNvGrpSpPr/>
          <p:nvPr/>
        </p:nvGrpSpPr>
        <p:grpSpPr>
          <a:xfrm>
            <a:off x="3894598" y="3001003"/>
            <a:ext cx="5146675" cy="1209040"/>
            <a:chOff x="5603875" y="3869309"/>
            <a:chExt cx="5146675" cy="1209040"/>
          </a:xfrm>
        </p:grpSpPr>
        <p:sp>
          <p:nvSpPr>
            <p:cNvPr id="60" name="object 24"/>
            <p:cNvSpPr/>
            <p:nvPr/>
          </p:nvSpPr>
          <p:spPr>
            <a:xfrm>
              <a:off x="5603875" y="3869309"/>
              <a:ext cx="5140325" cy="1202690"/>
            </a:xfrm>
            <a:custGeom>
              <a:avLst/>
              <a:gdLst/>
              <a:ahLst/>
              <a:cxnLst/>
              <a:rect l="l" t="t" r="r" b="b"/>
              <a:pathLst>
                <a:path w="5140325" h="1202689">
                  <a:moveTo>
                    <a:pt x="4509897" y="0"/>
                  </a:moveTo>
                  <a:lnTo>
                    <a:pt x="4490847" y="0"/>
                  </a:lnTo>
                  <a:lnTo>
                    <a:pt x="4490847" y="312166"/>
                  </a:lnTo>
                  <a:lnTo>
                    <a:pt x="0" y="312166"/>
                  </a:lnTo>
                  <a:lnTo>
                    <a:pt x="0" y="932307"/>
                  </a:lnTo>
                  <a:lnTo>
                    <a:pt x="161925" y="932307"/>
                  </a:lnTo>
                  <a:lnTo>
                    <a:pt x="161925" y="960882"/>
                  </a:lnTo>
                  <a:lnTo>
                    <a:pt x="219075" y="932307"/>
                  </a:lnTo>
                  <a:lnTo>
                    <a:pt x="238125" y="922782"/>
                  </a:lnTo>
                  <a:lnTo>
                    <a:pt x="219075" y="913257"/>
                  </a:lnTo>
                  <a:lnTo>
                    <a:pt x="161925" y="884682"/>
                  </a:lnTo>
                  <a:lnTo>
                    <a:pt x="161925" y="913257"/>
                  </a:lnTo>
                  <a:lnTo>
                    <a:pt x="19050" y="913257"/>
                  </a:lnTo>
                  <a:lnTo>
                    <a:pt x="19050" y="331216"/>
                  </a:lnTo>
                  <a:lnTo>
                    <a:pt x="4509897" y="331216"/>
                  </a:lnTo>
                  <a:lnTo>
                    <a:pt x="4509897" y="312166"/>
                  </a:lnTo>
                  <a:lnTo>
                    <a:pt x="4509897" y="0"/>
                  </a:lnTo>
                  <a:close/>
                </a:path>
                <a:path w="5140325" h="1202689">
                  <a:moveTo>
                    <a:pt x="5140325" y="736600"/>
                  </a:moveTo>
                  <a:lnTo>
                    <a:pt x="5133010" y="700341"/>
                  </a:lnTo>
                  <a:lnTo>
                    <a:pt x="5113058" y="670712"/>
                  </a:lnTo>
                  <a:lnTo>
                    <a:pt x="5083467" y="650722"/>
                  </a:lnTo>
                  <a:lnTo>
                    <a:pt x="5047234" y="643382"/>
                  </a:lnTo>
                  <a:lnTo>
                    <a:pt x="2775204" y="643382"/>
                  </a:lnTo>
                  <a:lnTo>
                    <a:pt x="2738958" y="650722"/>
                  </a:lnTo>
                  <a:lnTo>
                    <a:pt x="2709367" y="670712"/>
                  </a:lnTo>
                  <a:lnTo>
                    <a:pt x="2689415" y="700341"/>
                  </a:lnTo>
                  <a:lnTo>
                    <a:pt x="2682113" y="736600"/>
                  </a:lnTo>
                  <a:lnTo>
                    <a:pt x="2682113" y="1109091"/>
                  </a:lnTo>
                  <a:lnTo>
                    <a:pt x="2689415" y="1145336"/>
                  </a:lnTo>
                  <a:lnTo>
                    <a:pt x="2709367" y="1174927"/>
                  </a:lnTo>
                  <a:lnTo>
                    <a:pt x="2738958" y="1194879"/>
                  </a:lnTo>
                  <a:lnTo>
                    <a:pt x="2775204" y="1202182"/>
                  </a:lnTo>
                  <a:lnTo>
                    <a:pt x="5047234" y="1202182"/>
                  </a:lnTo>
                  <a:lnTo>
                    <a:pt x="5083467" y="1194879"/>
                  </a:lnTo>
                  <a:lnTo>
                    <a:pt x="5113058" y="1174927"/>
                  </a:lnTo>
                  <a:lnTo>
                    <a:pt x="5133010" y="1145336"/>
                  </a:lnTo>
                  <a:lnTo>
                    <a:pt x="5140325" y="1109091"/>
                  </a:lnTo>
                  <a:lnTo>
                    <a:pt x="5140325" y="73660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5"/>
            <p:cNvSpPr/>
            <p:nvPr/>
          </p:nvSpPr>
          <p:spPr>
            <a:xfrm>
              <a:off x="8285988" y="4512691"/>
              <a:ext cx="2458720" cy="558800"/>
            </a:xfrm>
            <a:custGeom>
              <a:avLst/>
              <a:gdLst/>
              <a:ahLst/>
              <a:cxnLst/>
              <a:rect l="l" t="t" r="r" b="b"/>
              <a:pathLst>
                <a:path w="2458720" h="558800">
                  <a:moveTo>
                    <a:pt x="0" y="93217"/>
                  </a:moveTo>
                  <a:lnTo>
                    <a:pt x="7312" y="56953"/>
                  </a:lnTo>
                  <a:lnTo>
                    <a:pt x="27257" y="27320"/>
                  </a:lnTo>
                  <a:lnTo>
                    <a:pt x="56846" y="7332"/>
                  </a:lnTo>
                  <a:lnTo>
                    <a:pt x="93090" y="0"/>
                  </a:lnTo>
                  <a:lnTo>
                    <a:pt x="2365120" y="0"/>
                  </a:lnTo>
                  <a:lnTo>
                    <a:pt x="2401365" y="7332"/>
                  </a:lnTo>
                  <a:lnTo>
                    <a:pt x="2430954" y="27320"/>
                  </a:lnTo>
                  <a:lnTo>
                    <a:pt x="2450899" y="56953"/>
                  </a:lnTo>
                  <a:lnTo>
                    <a:pt x="2458211" y="93217"/>
                  </a:lnTo>
                  <a:lnTo>
                    <a:pt x="2458211" y="465708"/>
                  </a:lnTo>
                  <a:lnTo>
                    <a:pt x="2450899" y="501953"/>
                  </a:lnTo>
                  <a:lnTo>
                    <a:pt x="2430954" y="531542"/>
                  </a:lnTo>
                  <a:lnTo>
                    <a:pt x="2401365" y="551487"/>
                  </a:lnTo>
                  <a:lnTo>
                    <a:pt x="2365120" y="558799"/>
                  </a:lnTo>
                  <a:lnTo>
                    <a:pt x="93090" y="558799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8"/>
                  </a:lnTo>
                  <a:lnTo>
                    <a:pt x="0" y="93217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26"/>
          <p:cNvSpPr txBox="1"/>
          <p:nvPr/>
        </p:nvSpPr>
        <p:spPr>
          <a:xfrm>
            <a:off x="4386850" y="4323784"/>
            <a:ext cx="1393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До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сентября</a:t>
            </a:r>
            <a:endParaRPr sz="1800" dirty="0">
              <a:latin typeface="Calibri"/>
              <a:cs typeface="Calibri"/>
            </a:endParaRPr>
          </a:p>
          <a:p>
            <a:pPr marL="51435"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2020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года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3" name="object 27"/>
          <p:cNvSpPr txBox="1"/>
          <p:nvPr/>
        </p:nvSpPr>
        <p:spPr>
          <a:xfrm>
            <a:off x="6725554" y="3759827"/>
            <a:ext cx="2159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 err="1">
                <a:solidFill>
                  <a:srgbClr val="FFFFFF"/>
                </a:solidFill>
                <a:latin typeface="Calibri"/>
                <a:cs typeface="Calibri"/>
              </a:rPr>
              <a:t>Защита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ЗО </a:t>
            </a:r>
            <a:r>
              <a:rPr sz="1800" spc="-5" dirty="0" smtClean="0">
                <a:solidFill>
                  <a:srgbClr val="FFFFFF"/>
                </a:solidFill>
                <a:latin typeface="Calibri"/>
                <a:cs typeface="Calibri"/>
              </a:rPr>
              <a:t>КИИ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4" name="object 28"/>
          <p:cNvGrpSpPr/>
          <p:nvPr/>
        </p:nvGrpSpPr>
        <p:grpSpPr>
          <a:xfrm>
            <a:off x="3799348" y="1663185"/>
            <a:ext cx="2777742" cy="2298700"/>
            <a:chOff x="5508625" y="2531491"/>
            <a:chExt cx="2777742" cy="2298700"/>
          </a:xfrm>
        </p:grpSpPr>
        <p:sp>
          <p:nvSpPr>
            <p:cNvPr id="65" name="object 29"/>
            <p:cNvSpPr/>
            <p:nvPr/>
          </p:nvSpPr>
          <p:spPr>
            <a:xfrm>
              <a:off x="7793608" y="4753991"/>
              <a:ext cx="492759" cy="76200"/>
            </a:xfrm>
            <a:custGeom>
              <a:avLst/>
              <a:gdLst/>
              <a:ahLst/>
              <a:cxnLst/>
              <a:rect l="l" t="t" r="r" b="b"/>
              <a:pathLst>
                <a:path w="492759" h="76200">
                  <a:moveTo>
                    <a:pt x="416179" y="0"/>
                  </a:moveTo>
                  <a:lnTo>
                    <a:pt x="416179" y="76199"/>
                  </a:lnTo>
                  <a:lnTo>
                    <a:pt x="473329" y="47624"/>
                  </a:lnTo>
                  <a:lnTo>
                    <a:pt x="428879" y="47624"/>
                  </a:lnTo>
                  <a:lnTo>
                    <a:pt x="428879" y="28574"/>
                  </a:lnTo>
                  <a:lnTo>
                    <a:pt x="473329" y="28574"/>
                  </a:lnTo>
                  <a:lnTo>
                    <a:pt x="416179" y="0"/>
                  </a:lnTo>
                  <a:close/>
                </a:path>
                <a:path w="492759" h="76200">
                  <a:moveTo>
                    <a:pt x="416179" y="28574"/>
                  </a:moveTo>
                  <a:lnTo>
                    <a:pt x="0" y="28574"/>
                  </a:lnTo>
                  <a:lnTo>
                    <a:pt x="0" y="47624"/>
                  </a:lnTo>
                  <a:lnTo>
                    <a:pt x="416179" y="47624"/>
                  </a:lnTo>
                  <a:lnTo>
                    <a:pt x="416179" y="28574"/>
                  </a:lnTo>
                  <a:close/>
                </a:path>
                <a:path w="492759" h="76200">
                  <a:moveTo>
                    <a:pt x="473329" y="28574"/>
                  </a:moveTo>
                  <a:lnTo>
                    <a:pt x="428879" y="28574"/>
                  </a:lnTo>
                  <a:lnTo>
                    <a:pt x="428879" y="47624"/>
                  </a:lnTo>
                  <a:lnTo>
                    <a:pt x="473329" y="47624"/>
                  </a:lnTo>
                  <a:lnTo>
                    <a:pt x="492379" y="38099"/>
                  </a:lnTo>
                  <a:lnTo>
                    <a:pt x="473329" y="28574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0"/>
            <p:cNvSpPr/>
            <p:nvPr/>
          </p:nvSpPr>
          <p:spPr>
            <a:xfrm>
              <a:off x="5508625" y="2531491"/>
              <a:ext cx="333375" cy="1104900"/>
            </a:xfrm>
            <a:custGeom>
              <a:avLst/>
              <a:gdLst/>
              <a:ahLst/>
              <a:cxnLst/>
              <a:rect l="l" t="t" r="r" b="b"/>
              <a:pathLst>
                <a:path w="333375" h="1104900">
                  <a:moveTo>
                    <a:pt x="257175" y="1028700"/>
                  </a:moveTo>
                  <a:lnTo>
                    <a:pt x="257175" y="1104900"/>
                  </a:lnTo>
                  <a:lnTo>
                    <a:pt x="327025" y="1069975"/>
                  </a:lnTo>
                  <a:lnTo>
                    <a:pt x="269875" y="1069975"/>
                  </a:lnTo>
                  <a:lnTo>
                    <a:pt x="269875" y="1063625"/>
                  </a:lnTo>
                  <a:lnTo>
                    <a:pt x="327025" y="1063625"/>
                  </a:lnTo>
                  <a:lnTo>
                    <a:pt x="257175" y="1028700"/>
                  </a:lnTo>
                  <a:close/>
                </a:path>
                <a:path w="333375" h="1104900">
                  <a:moveTo>
                    <a:pt x="6350" y="0"/>
                  </a:moveTo>
                  <a:lnTo>
                    <a:pt x="0" y="0"/>
                  </a:lnTo>
                  <a:lnTo>
                    <a:pt x="0" y="1069975"/>
                  </a:lnTo>
                  <a:lnTo>
                    <a:pt x="257175" y="1069975"/>
                  </a:lnTo>
                  <a:lnTo>
                    <a:pt x="257175" y="1066800"/>
                  </a:lnTo>
                  <a:lnTo>
                    <a:pt x="6350" y="1066800"/>
                  </a:lnTo>
                  <a:lnTo>
                    <a:pt x="3175" y="1063625"/>
                  </a:lnTo>
                  <a:lnTo>
                    <a:pt x="6350" y="1063625"/>
                  </a:lnTo>
                  <a:lnTo>
                    <a:pt x="6350" y="0"/>
                  </a:lnTo>
                  <a:close/>
                </a:path>
                <a:path w="333375" h="1104900">
                  <a:moveTo>
                    <a:pt x="327025" y="1063625"/>
                  </a:moveTo>
                  <a:lnTo>
                    <a:pt x="269875" y="1063625"/>
                  </a:lnTo>
                  <a:lnTo>
                    <a:pt x="269875" y="1069975"/>
                  </a:lnTo>
                  <a:lnTo>
                    <a:pt x="327025" y="1069975"/>
                  </a:lnTo>
                  <a:lnTo>
                    <a:pt x="333375" y="1066800"/>
                  </a:lnTo>
                  <a:lnTo>
                    <a:pt x="327025" y="1063625"/>
                  </a:lnTo>
                  <a:close/>
                </a:path>
                <a:path w="333375" h="1104900">
                  <a:moveTo>
                    <a:pt x="6350" y="1063625"/>
                  </a:moveTo>
                  <a:lnTo>
                    <a:pt x="3175" y="1063625"/>
                  </a:lnTo>
                  <a:lnTo>
                    <a:pt x="6350" y="1066800"/>
                  </a:lnTo>
                  <a:lnTo>
                    <a:pt x="6350" y="1063625"/>
                  </a:lnTo>
                  <a:close/>
                </a:path>
                <a:path w="333375" h="1104900">
                  <a:moveTo>
                    <a:pt x="257175" y="1063625"/>
                  </a:moveTo>
                  <a:lnTo>
                    <a:pt x="6350" y="1063625"/>
                  </a:lnTo>
                  <a:lnTo>
                    <a:pt x="6350" y="1066800"/>
                  </a:lnTo>
                  <a:lnTo>
                    <a:pt x="257175" y="1066800"/>
                  </a:lnTo>
                  <a:lnTo>
                    <a:pt x="257175" y="106362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395535" y="1124744"/>
            <a:ext cx="3312369" cy="16906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27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648072"/>
          </a:xfrm>
        </p:spPr>
        <p:txBody>
          <a:bodyPr anchor="ctr"/>
          <a:lstStyle/>
          <a:p>
            <a:pPr>
              <a:lnSpc>
                <a:spcPts val="2700"/>
              </a:lnSpc>
            </a:pPr>
            <a:r>
              <a:rPr lang="ru-RU" altLang="ru-RU" sz="28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8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7360096" cy="365125"/>
          </a:xfrm>
        </p:spPr>
        <p:txBody>
          <a:bodyPr/>
          <a:lstStyle/>
          <a:p>
            <a:pPr algn="r"/>
            <a:r>
              <a:rPr lang="ru-RU" sz="1400" b="1" dirty="0"/>
              <a:t>ОСНОВНЫЕ </a:t>
            </a:r>
            <a:r>
              <a:rPr lang="ru-RU" sz="1400" b="1" dirty="0" smtClean="0"/>
              <a:t>ПОНЯТИЯ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object 3"/>
          <p:cNvSpPr txBox="1"/>
          <p:nvPr/>
        </p:nvSpPr>
        <p:spPr>
          <a:xfrm>
            <a:off x="251520" y="2519943"/>
            <a:ext cx="7488832" cy="335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3635" algn="just">
              <a:lnSpc>
                <a:spcPct val="107000"/>
              </a:lnSpc>
              <a:spcBef>
                <a:spcPts val="100"/>
              </a:spcBef>
            </a:pPr>
            <a:endParaRPr lang="ru-RU" sz="2000" b="1" dirty="0">
              <a:latin typeface="Segoe UI"/>
              <a:cs typeface="Segoe UI"/>
            </a:endParaRPr>
          </a:p>
          <a:p>
            <a:pPr marL="12700" marR="1143635" algn="just">
              <a:lnSpc>
                <a:spcPct val="107000"/>
              </a:lnSpc>
              <a:spcBef>
                <a:spcPts val="100"/>
              </a:spcBef>
            </a:pPr>
            <a:r>
              <a:rPr lang="ru-RU" sz="2000" b="1" dirty="0" smtClean="0">
                <a:latin typeface="Segoe UI"/>
                <a:cs typeface="Segoe UI"/>
              </a:rPr>
              <a:t>Категорирование – это установление соответствия каждого объекта КИИ критериям значимости и их показателям.</a:t>
            </a:r>
          </a:p>
          <a:p>
            <a:pPr marL="12700" marR="1143635" algn="just">
              <a:lnSpc>
                <a:spcPct val="107000"/>
              </a:lnSpc>
              <a:spcBef>
                <a:spcPts val="100"/>
              </a:spcBef>
            </a:pPr>
            <a:endParaRPr lang="ru-RU" sz="2000" b="1" dirty="0" smtClean="0">
              <a:latin typeface="Segoe UI"/>
              <a:cs typeface="Segoe UI"/>
            </a:endParaRPr>
          </a:p>
          <a:p>
            <a:pPr marL="12700" marR="1143635" algn="just">
              <a:lnSpc>
                <a:spcPct val="107000"/>
              </a:lnSpc>
              <a:spcBef>
                <a:spcPts val="100"/>
              </a:spcBef>
            </a:pPr>
            <a:r>
              <a:rPr lang="ru-RU" sz="2000" b="1" dirty="0" smtClean="0">
                <a:latin typeface="Segoe UI"/>
                <a:cs typeface="Segoe UI"/>
              </a:rPr>
              <a:t>Категорирование объектов </a:t>
            </a:r>
            <a:r>
              <a:rPr lang="ru-RU" sz="2000" b="1" dirty="0">
                <a:latin typeface="Segoe UI"/>
                <a:cs typeface="Segoe UI"/>
              </a:rPr>
              <a:t>КИИ осуществляется </a:t>
            </a:r>
            <a:r>
              <a:rPr lang="ru-RU" sz="2000" b="1" dirty="0" smtClean="0">
                <a:latin typeface="Segoe UI"/>
                <a:cs typeface="Segoe UI"/>
              </a:rPr>
              <a:t>субъектами КИИ в </a:t>
            </a:r>
            <a:r>
              <a:rPr lang="ru-RU" sz="2000" b="1" dirty="0">
                <a:latin typeface="Segoe UI"/>
                <a:cs typeface="Segoe UI"/>
              </a:rPr>
              <a:t>отношении принадлежащих им на </a:t>
            </a:r>
            <a:r>
              <a:rPr lang="ru-RU" sz="2000" b="1" dirty="0" smtClean="0">
                <a:latin typeface="Segoe UI"/>
                <a:cs typeface="Segoe UI"/>
              </a:rPr>
              <a:t>праве собственности</a:t>
            </a:r>
            <a:r>
              <a:rPr lang="ru-RU" sz="2000" b="1" dirty="0">
                <a:latin typeface="Segoe UI"/>
                <a:cs typeface="Segoe UI"/>
              </a:rPr>
              <a:t>, аренды или ином </a:t>
            </a:r>
            <a:r>
              <a:rPr lang="ru-RU" sz="2000" b="1" dirty="0" smtClean="0">
                <a:latin typeface="Segoe UI"/>
                <a:cs typeface="Segoe UI"/>
              </a:rPr>
              <a:t>законном основании объектов КИИ</a:t>
            </a:r>
          </a:p>
          <a:p>
            <a:pPr marL="12700" marR="1143635" algn="just">
              <a:lnSpc>
                <a:spcPct val="107000"/>
              </a:lnSpc>
              <a:spcBef>
                <a:spcPts val="100"/>
              </a:spcBef>
            </a:pPr>
            <a:endParaRPr sz="2000" b="1" dirty="0">
              <a:latin typeface="Segoe UI"/>
              <a:cs typeface="Segoe UI"/>
            </a:endParaRPr>
          </a:p>
        </p:txBody>
      </p:sp>
      <p:pic>
        <p:nvPicPr>
          <p:cNvPr id="8" name="Picture 2" descr="https://peremena.com/images/obslit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74" y="3717032"/>
            <a:ext cx="2319114" cy="24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02" y="1016777"/>
            <a:ext cx="8568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Segoe UI"/>
                <a:cs typeface="Segoe UI"/>
              </a:rPr>
              <a:t>Критическая информационная инфраструктура (КИИ</a:t>
            </a:r>
            <a:r>
              <a:rPr lang="ru-RU" sz="2000" b="1" dirty="0" smtClean="0">
                <a:latin typeface="Segoe UI"/>
                <a:cs typeface="Segoe UI"/>
              </a:rPr>
              <a:t>) </a:t>
            </a:r>
            <a:r>
              <a:rPr lang="ru-RU" sz="2000" b="1" dirty="0">
                <a:latin typeface="Segoe UI"/>
                <a:cs typeface="Segoe UI"/>
              </a:rPr>
              <a:t>– это информационные системы, информационно-телекоммуникационные сети, автоматизированные системы управления, а также сети электросвязи, используемые для организации их взаимодействия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45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648072"/>
          </a:xfrm>
        </p:spPr>
        <p:txBody>
          <a:bodyPr anchor="ctr"/>
          <a:lstStyle/>
          <a:p>
            <a:pPr>
              <a:lnSpc>
                <a:spcPts val="2700"/>
              </a:lnSpc>
            </a:pPr>
            <a:r>
              <a:rPr lang="ru-RU" altLang="ru-RU" sz="28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8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7360096" cy="365125"/>
          </a:xfrm>
        </p:spPr>
        <p:txBody>
          <a:bodyPr/>
          <a:lstStyle/>
          <a:p>
            <a:pPr algn="r"/>
            <a:r>
              <a:rPr lang="ru-RU" sz="1400" b="1" dirty="0"/>
              <a:t>ОСНОВНЫЕ </a:t>
            </a:r>
            <a:r>
              <a:rPr lang="ru-RU" sz="1400" b="1" dirty="0" smtClean="0"/>
              <a:t>ПОНЯТИЯ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object 3"/>
          <p:cNvSpPr txBox="1"/>
          <p:nvPr/>
        </p:nvSpPr>
        <p:spPr>
          <a:xfrm>
            <a:off x="251520" y="908720"/>
            <a:ext cx="8712968" cy="317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3635" algn="ctr">
              <a:lnSpc>
                <a:spcPct val="107000"/>
              </a:lnSpc>
              <a:spcBef>
                <a:spcPts val="100"/>
              </a:spcBef>
            </a:pPr>
            <a:r>
              <a:rPr lang="ru-RU" sz="2000" b="1" dirty="0">
                <a:latin typeface="Segoe UI"/>
                <a:cs typeface="Segoe UI"/>
              </a:rPr>
              <a:t>Субъекты </a:t>
            </a:r>
            <a:r>
              <a:rPr lang="ru-RU" sz="2000" b="1" dirty="0" smtClean="0">
                <a:latin typeface="Segoe UI"/>
                <a:cs typeface="Segoe UI"/>
              </a:rPr>
              <a:t>КИИ</a:t>
            </a:r>
            <a:endParaRPr sz="2000" b="1" dirty="0">
              <a:latin typeface="Segoe UI"/>
              <a:cs typeface="Segoe UI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427814" y="1339351"/>
            <a:ext cx="3637873" cy="46903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 smtClean="0">
                <a:latin typeface="Segoe UI Semilight"/>
                <a:cs typeface="Segoe UI Semilight"/>
              </a:rPr>
              <a:t>В соответствии </a:t>
            </a:r>
            <a:r>
              <a:rPr lang="ru-RU" sz="1600" spc="-10" dirty="0">
                <a:latin typeface="Segoe UI Semilight"/>
                <a:cs typeface="Segoe UI Semilight"/>
              </a:rPr>
              <a:t>с определением </a:t>
            </a:r>
            <a:endParaRPr lang="ru-RU" sz="1600" spc="-10" dirty="0" smtClean="0">
              <a:latin typeface="Segoe UI Semilight"/>
              <a:cs typeface="Segoe UI Semilight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 smtClean="0">
                <a:latin typeface="Segoe UI Semilight"/>
                <a:cs typeface="Segoe UI Semilight"/>
              </a:rPr>
              <a:t> </a:t>
            </a:r>
            <a:r>
              <a:rPr lang="ru-RU" sz="1600" spc="-10" dirty="0">
                <a:latin typeface="Segoe UI Semilight"/>
                <a:cs typeface="Segoe UI Semilight"/>
              </a:rPr>
              <a:t>187-ФЗ, субъект КИИ — это:</a:t>
            </a:r>
          </a:p>
          <a:p>
            <a:r>
              <a:rPr lang="ru-RU" sz="1600" spc="-10" dirty="0">
                <a:latin typeface="Segoe UI Semilight"/>
                <a:cs typeface="Segoe UI Semilight"/>
              </a:rPr>
              <a:t>1</a:t>
            </a:r>
            <a:r>
              <a:rPr lang="ru-RU" sz="1600" spc="-10" dirty="0" smtClean="0">
                <a:latin typeface="Segoe UI Semilight"/>
                <a:cs typeface="Segoe UI Semilight"/>
              </a:rPr>
              <a:t>) </a:t>
            </a:r>
            <a:endParaRPr lang="ru-RU" sz="1600" dirty="0"/>
          </a:p>
          <a:p>
            <a:r>
              <a:rPr lang="ru-RU" sz="1600" dirty="0"/>
              <a:t>государственный орган, государственное учреждение, российское юридическое лицо и (или) индивидуальный предприниматель, которому на праве собственности, аренды или на ином законном основании принадлежат информационные системы, информационно-телекоммуникационные сети, автоматизированные системы управления, функционирующие в </a:t>
            </a:r>
            <a:r>
              <a:rPr lang="ru-RU" sz="1600" dirty="0" smtClean="0"/>
              <a:t>сфере:</a:t>
            </a:r>
          </a:p>
          <a:p>
            <a:r>
              <a:rPr lang="ru-RU" sz="1600" dirty="0"/>
              <a:t>2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российское </a:t>
            </a:r>
            <a:r>
              <a:rPr lang="ru-RU" sz="1600" dirty="0"/>
              <a:t>юридическое лицо и (или) индивидуальный предприниматель, который обеспечивает взаимодействие указанных систем или сетей. </a:t>
            </a:r>
          </a:p>
        </p:txBody>
      </p:sp>
      <p:pic>
        <p:nvPicPr>
          <p:cNvPr id="22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0705" y="3429000"/>
            <a:ext cx="1131775" cy="1084918"/>
          </a:xfrm>
          <a:prstGeom prst="rect">
            <a:avLst/>
          </a:prstGeom>
        </p:spPr>
      </p:pic>
      <p:pic>
        <p:nvPicPr>
          <p:cNvPr id="23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6404" y="3750564"/>
            <a:ext cx="950976" cy="813816"/>
          </a:xfrm>
          <a:prstGeom prst="rect">
            <a:avLst/>
          </a:prstGeom>
        </p:spPr>
      </p:pic>
      <p:pic>
        <p:nvPicPr>
          <p:cNvPr id="24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5600" y="1571244"/>
            <a:ext cx="920496" cy="822960"/>
          </a:xfrm>
          <a:prstGeom prst="rect">
            <a:avLst/>
          </a:prstGeom>
        </p:spPr>
      </p:pic>
      <p:pic>
        <p:nvPicPr>
          <p:cNvPr id="25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8150" y="1566672"/>
            <a:ext cx="620268" cy="827531"/>
          </a:xfrm>
          <a:prstGeom prst="rect">
            <a:avLst/>
          </a:prstGeom>
        </p:spPr>
      </p:pic>
      <p:pic>
        <p:nvPicPr>
          <p:cNvPr id="26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35433" y="1566672"/>
            <a:ext cx="829055" cy="827531"/>
          </a:xfrm>
          <a:prstGeom prst="rect">
            <a:avLst/>
          </a:prstGeom>
        </p:spPr>
      </p:pic>
      <p:pic>
        <p:nvPicPr>
          <p:cNvPr id="27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45293" y="1507236"/>
            <a:ext cx="826008" cy="886968"/>
          </a:xfrm>
          <a:prstGeom prst="rect">
            <a:avLst/>
          </a:prstGeom>
        </p:spPr>
      </p:pic>
      <p:sp>
        <p:nvSpPr>
          <p:cNvPr id="28" name="object 11"/>
          <p:cNvSpPr txBox="1"/>
          <p:nvPr/>
        </p:nvSpPr>
        <p:spPr>
          <a:xfrm>
            <a:off x="6012773" y="2420888"/>
            <a:ext cx="58851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 Semilight"/>
                <a:cs typeface="Segoe UI Semilight"/>
              </a:rPr>
              <a:t>н</a:t>
            </a:r>
            <a:r>
              <a:rPr sz="1600" dirty="0">
                <a:latin typeface="Segoe UI Semilight"/>
                <a:cs typeface="Segoe UI Semilight"/>
              </a:rPr>
              <a:t>а</a:t>
            </a:r>
            <a:r>
              <a:rPr sz="1600" spc="-10" dirty="0">
                <a:latin typeface="Segoe UI Semilight"/>
                <a:cs typeface="Segoe UI Semilight"/>
              </a:rPr>
              <a:t>ука</a:t>
            </a:r>
            <a:endParaRPr sz="1600" dirty="0">
              <a:latin typeface="Segoe UI Semilight"/>
              <a:cs typeface="Segoe UI Semilight"/>
            </a:endParaRPr>
          </a:p>
        </p:txBody>
      </p:sp>
      <p:sp>
        <p:nvSpPr>
          <p:cNvPr id="29" name="object 12"/>
          <p:cNvSpPr txBox="1"/>
          <p:nvPr/>
        </p:nvSpPr>
        <p:spPr>
          <a:xfrm>
            <a:off x="7020272" y="2446033"/>
            <a:ext cx="106705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 Semilight"/>
                <a:cs typeface="Segoe UI Semilight"/>
              </a:rPr>
              <a:t>т</a:t>
            </a:r>
            <a:r>
              <a:rPr sz="1600" spc="-35" dirty="0">
                <a:latin typeface="Segoe UI Semilight"/>
                <a:cs typeface="Segoe UI Semilight"/>
              </a:rPr>
              <a:t>р</a:t>
            </a:r>
            <a:r>
              <a:rPr sz="1600" spc="-5" dirty="0">
                <a:latin typeface="Segoe UI Semilight"/>
                <a:cs typeface="Segoe UI Semilight"/>
              </a:rPr>
              <a:t>а</a:t>
            </a:r>
            <a:r>
              <a:rPr sz="1600" dirty="0">
                <a:latin typeface="Segoe UI Semilight"/>
                <a:cs typeface="Segoe UI Semilight"/>
              </a:rPr>
              <a:t>н</a:t>
            </a:r>
            <a:r>
              <a:rPr sz="1600" spc="-5" dirty="0">
                <a:latin typeface="Segoe UI Semilight"/>
                <a:cs typeface="Segoe UI Semilight"/>
              </a:rPr>
              <a:t>спо</a:t>
            </a:r>
            <a:r>
              <a:rPr sz="1600" spc="-35" dirty="0">
                <a:latin typeface="Segoe UI Semilight"/>
                <a:cs typeface="Segoe UI Semilight"/>
              </a:rPr>
              <a:t>р</a:t>
            </a:r>
            <a:r>
              <a:rPr sz="1600" spc="-5" dirty="0">
                <a:latin typeface="Segoe UI Semilight"/>
                <a:cs typeface="Segoe UI Semilight"/>
              </a:rPr>
              <a:t>т</a:t>
            </a:r>
            <a:endParaRPr sz="1600" dirty="0">
              <a:latin typeface="Segoe UI Semilight"/>
              <a:cs typeface="Segoe UI Semilight"/>
            </a:endParaRPr>
          </a:p>
        </p:txBody>
      </p:sp>
      <p:sp>
        <p:nvSpPr>
          <p:cNvPr id="30" name="object 13"/>
          <p:cNvSpPr txBox="1"/>
          <p:nvPr/>
        </p:nvSpPr>
        <p:spPr>
          <a:xfrm>
            <a:off x="8388424" y="2450516"/>
            <a:ext cx="60794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 Semilight"/>
                <a:cs typeface="Segoe UI Semilight"/>
              </a:rPr>
              <a:t>связь</a:t>
            </a:r>
            <a:endParaRPr sz="1600" dirty="0">
              <a:latin typeface="Segoe UI Semilight"/>
              <a:cs typeface="Segoe UI Semilight"/>
            </a:endParaRPr>
          </a:p>
        </p:txBody>
      </p:sp>
      <p:sp>
        <p:nvSpPr>
          <p:cNvPr id="31" name="object 14"/>
          <p:cNvSpPr txBox="1"/>
          <p:nvPr/>
        </p:nvSpPr>
        <p:spPr>
          <a:xfrm>
            <a:off x="4656404" y="4730525"/>
            <a:ext cx="993444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75" marR="5080" indent="-219710"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>
                <a:latin typeface="Segoe UI Semilight"/>
                <a:cs typeface="Segoe UI Semilight"/>
              </a:rPr>
              <a:t>ф</a:t>
            </a:r>
            <a:r>
              <a:rPr sz="1600" spc="-5" dirty="0" err="1" smtClean="0">
                <a:latin typeface="Segoe UI Semilight"/>
                <a:cs typeface="Segoe UI Semilight"/>
              </a:rPr>
              <a:t>инансы</a:t>
            </a:r>
            <a:endParaRPr lang="ru-RU" sz="1600" spc="-85" dirty="0">
              <a:latin typeface="Segoe UI Semilight"/>
              <a:cs typeface="Segoe UI Semilight"/>
            </a:endParaRPr>
          </a:p>
          <a:p>
            <a:pPr marL="231775" marR="5080" indent="-21971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 smtClean="0">
                <a:latin typeface="Segoe UI Semilight"/>
                <a:cs typeface="Segoe UI Semilight"/>
              </a:rPr>
              <a:t>и </a:t>
            </a:r>
            <a:r>
              <a:rPr sz="1600" spc="-425" dirty="0" smtClean="0">
                <a:latin typeface="Segoe UI Semilight"/>
                <a:cs typeface="Segoe UI Semilight"/>
              </a:rPr>
              <a:t> </a:t>
            </a:r>
            <a:r>
              <a:rPr sz="1600" spc="-5" dirty="0">
                <a:latin typeface="Segoe UI Semilight"/>
                <a:cs typeface="Segoe UI Semilight"/>
              </a:rPr>
              <a:t>банки</a:t>
            </a:r>
            <a:endParaRPr sz="1600" dirty="0">
              <a:latin typeface="Segoe UI Semilight"/>
              <a:cs typeface="Segoe UI Semilight"/>
            </a:endParaRPr>
          </a:p>
        </p:txBody>
      </p:sp>
      <p:sp>
        <p:nvSpPr>
          <p:cNvPr id="32" name="object 16"/>
          <p:cNvSpPr txBox="1"/>
          <p:nvPr/>
        </p:nvSpPr>
        <p:spPr>
          <a:xfrm>
            <a:off x="6012160" y="4667406"/>
            <a:ext cx="11398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 Semilight"/>
                <a:cs typeface="Segoe UI Semilight"/>
              </a:rPr>
              <a:t>атомная</a:t>
            </a:r>
            <a:endParaRPr sz="1600" dirty="0">
              <a:latin typeface="Segoe UI Semilight"/>
              <a:cs typeface="Segoe UI Semilight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Segoe UI Semilight"/>
                <a:cs typeface="Segoe UI Semilight"/>
              </a:rPr>
              <a:t>и</a:t>
            </a:r>
            <a:r>
              <a:rPr sz="1600" spc="-75" dirty="0">
                <a:latin typeface="Segoe UI Semilight"/>
                <a:cs typeface="Segoe UI Semilight"/>
              </a:rPr>
              <a:t> </a:t>
            </a:r>
            <a:r>
              <a:rPr sz="1600" spc="-5" dirty="0">
                <a:latin typeface="Segoe UI Semilight"/>
                <a:cs typeface="Segoe UI Semilight"/>
              </a:rPr>
              <a:t>топливная</a:t>
            </a:r>
            <a:endParaRPr sz="1600" dirty="0">
              <a:latin typeface="Segoe UI Semilight"/>
              <a:cs typeface="Segoe UI Semilight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Segoe UI Semilight"/>
                <a:cs typeface="Segoe UI Semilight"/>
              </a:rPr>
              <a:t>энергетика</a:t>
            </a:r>
            <a:endParaRPr sz="1600" dirty="0">
              <a:latin typeface="Segoe UI Semilight"/>
              <a:cs typeface="Segoe UI Semilight"/>
            </a:endParaRPr>
          </a:p>
        </p:txBody>
      </p:sp>
      <p:pic>
        <p:nvPicPr>
          <p:cNvPr id="33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12311" y="3534155"/>
            <a:ext cx="1019556" cy="1030224"/>
          </a:xfrm>
          <a:prstGeom prst="rect">
            <a:avLst/>
          </a:prstGeom>
        </p:spPr>
      </p:pic>
      <p:sp>
        <p:nvSpPr>
          <p:cNvPr id="34" name="object 10"/>
          <p:cNvSpPr txBox="1"/>
          <p:nvPr/>
        </p:nvSpPr>
        <p:spPr>
          <a:xfrm>
            <a:off x="4211960" y="2439836"/>
            <a:ext cx="172819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 Semilight"/>
                <a:cs typeface="Segoe UI Semilight"/>
              </a:rPr>
              <a:t>здравоохранение</a:t>
            </a:r>
            <a:endParaRPr sz="1600" dirty="0">
              <a:latin typeface="Segoe UI Semilight"/>
              <a:cs typeface="Segoe UI Semilight"/>
            </a:endParaRPr>
          </a:p>
        </p:txBody>
      </p:sp>
      <p:sp>
        <p:nvSpPr>
          <p:cNvPr id="35" name="object 15"/>
          <p:cNvSpPr txBox="1"/>
          <p:nvPr/>
        </p:nvSpPr>
        <p:spPr>
          <a:xfrm>
            <a:off x="7236296" y="4653136"/>
            <a:ext cx="1800200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 Semilight"/>
                <a:cs typeface="Segoe UI Semilight"/>
              </a:rPr>
              <a:t>промышленность</a:t>
            </a:r>
            <a:endParaRPr sz="1600" dirty="0">
              <a:latin typeface="Segoe UI Semilight"/>
              <a:cs typeface="Segoe UI Semilight"/>
            </a:endParaRPr>
          </a:p>
          <a:p>
            <a:pPr algn="ctr">
              <a:lnSpc>
                <a:spcPct val="100000"/>
              </a:lnSpc>
            </a:pPr>
            <a:r>
              <a:rPr sz="700" spc="-10" dirty="0">
                <a:latin typeface="Segoe UI"/>
                <a:cs typeface="Segoe UI"/>
              </a:rPr>
              <a:t>(</a:t>
            </a:r>
            <a:r>
              <a:rPr sz="1100" spc="-10" dirty="0" err="1" smtClean="0">
                <a:latin typeface="Segoe UI"/>
                <a:cs typeface="Segoe UI"/>
              </a:rPr>
              <a:t>горнодобывающая</a:t>
            </a:r>
            <a:r>
              <a:rPr sz="1100" spc="-10" dirty="0">
                <a:latin typeface="Segoe UI"/>
                <a:cs typeface="Segoe UI"/>
              </a:rPr>
              <a:t>,</a:t>
            </a:r>
            <a:endParaRPr sz="1100" dirty="0">
              <a:latin typeface="Segoe UI"/>
              <a:cs typeface="Segoe UI"/>
            </a:endParaRPr>
          </a:p>
          <a:p>
            <a:pPr marL="12065" marR="5080" algn="ctr">
              <a:lnSpc>
                <a:spcPct val="100000"/>
              </a:lnSpc>
            </a:pPr>
            <a:r>
              <a:rPr sz="1100" spc="-5" dirty="0" err="1">
                <a:latin typeface="Segoe UI"/>
                <a:cs typeface="Segoe UI"/>
              </a:rPr>
              <a:t>оборонная</a:t>
            </a:r>
            <a:r>
              <a:rPr sz="1100" spc="-5" dirty="0" smtClean="0">
                <a:latin typeface="Segoe UI"/>
                <a:cs typeface="Segoe UI"/>
              </a:rPr>
              <a:t>,</a:t>
            </a:r>
            <a:r>
              <a:rPr lang="ru-RU" sz="1100" spc="-5" dirty="0">
                <a:latin typeface="Segoe UI"/>
                <a:cs typeface="Segoe UI"/>
              </a:rPr>
              <a:t> </a:t>
            </a:r>
            <a:r>
              <a:rPr lang="ru-RU" sz="1100" spc="-5" dirty="0" smtClean="0">
                <a:latin typeface="Segoe UI"/>
                <a:cs typeface="Segoe UI"/>
              </a:rPr>
              <a:t>ракетно-космическая, </a:t>
            </a:r>
          </a:p>
          <a:p>
            <a:pPr marL="12065" marR="5080" algn="ctr">
              <a:lnSpc>
                <a:spcPct val="100000"/>
              </a:lnSpc>
            </a:pPr>
            <a:r>
              <a:rPr sz="1100" spc="-55" dirty="0" smtClean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химическая, </a:t>
            </a:r>
            <a:r>
              <a:rPr sz="1100" spc="-42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металлургическая,</a:t>
            </a:r>
            <a:endParaRPr sz="1100" dirty="0">
              <a:latin typeface="Segoe UI"/>
              <a:cs typeface="Segoe UI"/>
            </a:endParaRPr>
          </a:p>
          <a:p>
            <a:pPr marL="635" algn="ctr">
              <a:lnSpc>
                <a:spcPct val="100000"/>
              </a:lnSpc>
            </a:pPr>
            <a:r>
              <a:rPr sz="1100" spc="-10" dirty="0">
                <a:latin typeface="Segoe UI"/>
                <a:cs typeface="Segoe UI"/>
              </a:rPr>
              <a:t>ракетно-космическая</a:t>
            </a:r>
            <a:r>
              <a:rPr sz="700" spc="-10" dirty="0">
                <a:latin typeface="Segoe UI"/>
                <a:cs typeface="Segoe UI"/>
              </a:rPr>
              <a:t>)</a:t>
            </a:r>
            <a:endParaRPr sz="7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64645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object 16"/>
          <p:cNvGrpSpPr/>
          <p:nvPr/>
        </p:nvGrpSpPr>
        <p:grpSpPr>
          <a:xfrm>
            <a:off x="3001552" y="1333430"/>
            <a:ext cx="4871236" cy="1231474"/>
            <a:chOff x="6497446" y="4954142"/>
            <a:chExt cx="4443730" cy="817244"/>
          </a:xfrm>
        </p:grpSpPr>
        <p:sp>
          <p:nvSpPr>
            <p:cNvPr id="66" name="object 17"/>
            <p:cNvSpPr/>
            <p:nvPr/>
          </p:nvSpPr>
          <p:spPr>
            <a:xfrm>
              <a:off x="6503796" y="4960492"/>
              <a:ext cx="4431030" cy="804545"/>
            </a:xfrm>
            <a:custGeom>
              <a:avLst/>
              <a:gdLst/>
              <a:ahLst/>
              <a:cxnLst/>
              <a:rect l="l" t="t" r="r" b="b"/>
              <a:pathLst>
                <a:path w="4431030" h="804545">
                  <a:moveTo>
                    <a:pt x="4296918" y="0"/>
                  </a:moveTo>
                  <a:lnTo>
                    <a:pt x="134111" y="0"/>
                  </a:ln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1"/>
                  </a:lnTo>
                  <a:lnTo>
                    <a:pt x="0" y="670331"/>
                  </a:lnTo>
                  <a:lnTo>
                    <a:pt x="6839" y="712705"/>
                  </a:lnTo>
                  <a:lnTo>
                    <a:pt x="25883" y="749506"/>
                  </a:lnTo>
                  <a:lnTo>
                    <a:pt x="54918" y="778526"/>
                  </a:lnTo>
                  <a:lnTo>
                    <a:pt x="91732" y="797558"/>
                  </a:lnTo>
                  <a:lnTo>
                    <a:pt x="134111" y="804392"/>
                  </a:lnTo>
                  <a:lnTo>
                    <a:pt x="4296918" y="804392"/>
                  </a:lnTo>
                  <a:lnTo>
                    <a:pt x="4339297" y="797558"/>
                  </a:lnTo>
                  <a:lnTo>
                    <a:pt x="4376111" y="778526"/>
                  </a:lnTo>
                  <a:lnTo>
                    <a:pt x="4405146" y="749506"/>
                  </a:lnTo>
                  <a:lnTo>
                    <a:pt x="4424190" y="712705"/>
                  </a:lnTo>
                  <a:lnTo>
                    <a:pt x="4431030" y="670331"/>
                  </a:lnTo>
                  <a:lnTo>
                    <a:pt x="4431030" y="134111"/>
                  </a:lnTo>
                  <a:lnTo>
                    <a:pt x="4424190" y="91732"/>
                  </a:lnTo>
                  <a:lnTo>
                    <a:pt x="4405146" y="54918"/>
                  </a:lnTo>
                  <a:lnTo>
                    <a:pt x="4376111" y="25883"/>
                  </a:lnTo>
                  <a:lnTo>
                    <a:pt x="4339297" y="6839"/>
                  </a:lnTo>
                  <a:lnTo>
                    <a:pt x="429691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8"/>
            <p:cNvSpPr/>
            <p:nvPr/>
          </p:nvSpPr>
          <p:spPr>
            <a:xfrm>
              <a:off x="6503796" y="4960492"/>
              <a:ext cx="4431030" cy="804545"/>
            </a:xfrm>
            <a:custGeom>
              <a:avLst/>
              <a:gdLst/>
              <a:ahLst/>
              <a:cxnLst/>
              <a:rect l="l" t="t" r="r" b="b"/>
              <a:pathLst>
                <a:path w="4431030" h="804545">
                  <a:moveTo>
                    <a:pt x="0" y="134111"/>
                  </a:moveTo>
                  <a:lnTo>
                    <a:pt x="6839" y="91732"/>
                  </a:lnTo>
                  <a:lnTo>
                    <a:pt x="25883" y="54918"/>
                  </a:lnTo>
                  <a:lnTo>
                    <a:pt x="54918" y="25883"/>
                  </a:lnTo>
                  <a:lnTo>
                    <a:pt x="91732" y="6839"/>
                  </a:lnTo>
                  <a:lnTo>
                    <a:pt x="134111" y="0"/>
                  </a:lnTo>
                  <a:lnTo>
                    <a:pt x="4296918" y="0"/>
                  </a:lnTo>
                  <a:lnTo>
                    <a:pt x="4339297" y="6839"/>
                  </a:lnTo>
                  <a:lnTo>
                    <a:pt x="4376111" y="25883"/>
                  </a:lnTo>
                  <a:lnTo>
                    <a:pt x="4405146" y="54918"/>
                  </a:lnTo>
                  <a:lnTo>
                    <a:pt x="4424190" y="91732"/>
                  </a:lnTo>
                  <a:lnTo>
                    <a:pt x="4431030" y="134111"/>
                  </a:lnTo>
                  <a:lnTo>
                    <a:pt x="4431030" y="670331"/>
                  </a:lnTo>
                  <a:lnTo>
                    <a:pt x="4424190" y="712705"/>
                  </a:lnTo>
                  <a:lnTo>
                    <a:pt x="4405146" y="749506"/>
                  </a:lnTo>
                  <a:lnTo>
                    <a:pt x="4376111" y="778526"/>
                  </a:lnTo>
                  <a:lnTo>
                    <a:pt x="4339297" y="797558"/>
                  </a:lnTo>
                  <a:lnTo>
                    <a:pt x="4296918" y="804392"/>
                  </a:lnTo>
                  <a:lnTo>
                    <a:pt x="134111" y="804392"/>
                  </a:lnTo>
                  <a:lnTo>
                    <a:pt x="91732" y="797558"/>
                  </a:lnTo>
                  <a:lnTo>
                    <a:pt x="54918" y="778526"/>
                  </a:lnTo>
                  <a:lnTo>
                    <a:pt x="25883" y="749506"/>
                  </a:lnTo>
                  <a:lnTo>
                    <a:pt x="6839" y="712705"/>
                  </a:lnTo>
                  <a:lnTo>
                    <a:pt x="0" y="670331"/>
                  </a:lnTo>
                  <a:lnTo>
                    <a:pt x="0" y="13411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16"/>
          <p:cNvGrpSpPr/>
          <p:nvPr/>
        </p:nvGrpSpPr>
        <p:grpSpPr>
          <a:xfrm>
            <a:off x="2981261" y="2845598"/>
            <a:ext cx="4871236" cy="1231474"/>
            <a:chOff x="6497446" y="4954142"/>
            <a:chExt cx="4443730" cy="817244"/>
          </a:xfrm>
        </p:grpSpPr>
        <p:sp>
          <p:nvSpPr>
            <p:cNvPr id="63" name="object 17"/>
            <p:cNvSpPr/>
            <p:nvPr/>
          </p:nvSpPr>
          <p:spPr>
            <a:xfrm>
              <a:off x="6503796" y="4960492"/>
              <a:ext cx="4431030" cy="804545"/>
            </a:xfrm>
            <a:custGeom>
              <a:avLst/>
              <a:gdLst/>
              <a:ahLst/>
              <a:cxnLst/>
              <a:rect l="l" t="t" r="r" b="b"/>
              <a:pathLst>
                <a:path w="4431030" h="804545">
                  <a:moveTo>
                    <a:pt x="4296918" y="0"/>
                  </a:moveTo>
                  <a:lnTo>
                    <a:pt x="134111" y="0"/>
                  </a:ln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1"/>
                  </a:lnTo>
                  <a:lnTo>
                    <a:pt x="0" y="670331"/>
                  </a:lnTo>
                  <a:lnTo>
                    <a:pt x="6839" y="712705"/>
                  </a:lnTo>
                  <a:lnTo>
                    <a:pt x="25883" y="749506"/>
                  </a:lnTo>
                  <a:lnTo>
                    <a:pt x="54918" y="778526"/>
                  </a:lnTo>
                  <a:lnTo>
                    <a:pt x="91732" y="797558"/>
                  </a:lnTo>
                  <a:lnTo>
                    <a:pt x="134111" y="804392"/>
                  </a:lnTo>
                  <a:lnTo>
                    <a:pt x="4296918" y="804392"/>
                  </a:lnTo>
                  <a:lnTo>
                    <a:pt x="4339297" y="797558"/>
                  </a:lnTo>
                  <a:lnTo>
                    <a:pt x="4376111" y="778526"/>
                  </a:lnTo>
                  <a:lnTo>
                    <a:pt x="4405146" y="749506"/>
                  </a:lnTo>
                  <a:lnTo>
                    <a:pt x="4424190" y="712705"/>
                  </a:lnTo>
                  <a:lnTo>
                    <a:pt x="4431030" y="670331"/>
                  </a:lnTo>
                  <a:lnTo>
                    <a:pt x="4431030" y="134111"/>
                  </a:lnTo>
                  <a:lnTo>
                    <a:pt x="4424190" y="91732"/>
                  </a:lnTo>
                  <a:lnTo>
                    <a:pt x="4405146" y="54918"/>
                  </a:lnTo>
                  <a:lnTo>
                    <a:pt x="4376111" y="25883"/>
                  </a:lnTo>
                  <a:lnTo>
                    <a:pt x="4339297" y="6839"/>
                  </a:lnTo>
                  <a:lnTo>
                    <a:pt x="429691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8"/>
            <p:cNvSpPr/>
            <p:nvPr/>
          </p:nvSpPr>
          <p:spPr>
            <a:xfrm>
              <a:off x="6503796" y="4960492"/>
              <a:ext cx="4431030" cy="804545"/>
            </a:xfrm>
            <a:custGeom>
              <a:avLst/>
              <a:gdLst/>
              <a:ahLst/>
              <a:cxnLst/>
              <a:rect l="l" t="t" r="r" b="b"/>
              <a:pathLst>
                <a:path w="4431030" h="804545">
                  <a:moveTo>
                    <a:pt x="0" y="134111"/>
                  </a:moveTo>
                  <a:lnTo>
                    <a:pt x="6839" y="91732"/>
                  </a:lnTo>
                  <a:lnTo>
                    <a:pt x="25883" y="54918"/>
                  </a:lnTo>
                  <a:lnTo>
                    <a:pt x="54918" y="25883"/>
                  </a:lnTo>
                  <a:lnTo>
                    <a:pt x="91732" y="6839"/>
                  </a:lnTo>
                  <a:lnTo>
                    <a:pt x="134111" y="0"/>
                  </a:lnTo>
                  <a:lnTo>
                    <a:pt x="4296918" y="0"/>
                  </a:lnTo>
                  <a:lnTo>
                    <a:pt x="4339297" y="6839"/>
                  </a:lnTo>
                  <a:lnTo>
                    <a:pt x="4376111" y="25883"/>
                  </a:lnTo>
                  <a:lnTo>
                    <a:pt x="4405146" y="54918"/>
                  </a:lnTo>
                  <a:lnTo>
                    <a:pt x="4424190" y="91732"/>
                  </a:lnTo>
                  <a:lnTo>
                    <a:pt x="4431030" y="134111"/>
                  </a:lnTo>
                  <a:lnTo>
                    <a:pt x="4431030" y="670331"/>
                  </a:lnTo>
                  <a:lnTo>
                    <a:pt x="4424190" y="712705"/>
                  </a:lnTo>
                  <a:lnTo>
                    <a:pt x="4405146" y="749506"/>
                  </a:lnTo>
                  <a:lnTo>
                    <a:pt x="4376111" y="778526"/>
                  </a:lnTo>
                  <a:lnTo>
                    <a:pt x="4339297" y="797558"/>
                  </a:lnTo>
                  <a:lnTo>
                    <a:pt x="4296918" y="804392"/>
                  </a:lnTo>
                  <a:lnTo>
                    <a:pt x="134111" y="804392"/>
                  </a:lnTo>
                  <a:lnTo>
                    <a:pt x="91732" y="797558"/>
                  </a:lnTo>
                  <a:lnTo>
                    <a:pt x="54918" y="778526"/>
                  </a:lnTo>
                  <a:lnTo>
                    <a:pt x="25883" y="749506"/>
                  </a:lnTo>
                  <a:lnTo>
                    <a:pt x="6839" y="712705"/>
                  </a:lnTo>
                  <a:lnTo>
                    <a:pt x="0" y="670331"/>
                  </a:lnTo>
                  <a:lnTo>
                    <a:pt x="0" y="13411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648072"/>
          </a:xfrm>
        </p:spPr>
        <p:txBody>
          <a:bodyPr anchor="ctr"/>
          <a:lstStyle/>
          <a:p>
            <a:pPr>
              <a:lnSpc>
                <a:spcPts val="2700"/>
              </a:lnSpc>
            </a:pPr>
            <a:r>
              <a:rPr lang="ru-RU" altLang="ru-RU" sz="28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8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7360096" cy="365125"/>
          </a:xfrm>
        </p:spPr>
        <p:txBody>
          <a:bodyPr/>
          <a:lstStyle/>
          <a:p>
            <a:pPr algn="r"/>
            <a:r>
              <a:rPr lang="ru-RU" sz="1400" b="1" dirty="0"/>
              <a:t>ОСНОВНЫЕ </a:t>
            </a:r>
            <a:r>
              <a:rPr lang="ru-RU" sz="1400" b="1" dirty="0" smtClean="0"/>
              <a:t>ПОНЯТИЯ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object 3"/>
          <p:cNvSpPr txBox="1"/>
          <p:nvPr/>
        </p:nvSpPr>
        <p:spPr>
          <a:xfrm>
            <a:off x="251520" y="908720"/>
            <a:ext cx="8712968" cy="34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3635" algn="ctr">
              <a:lnSpc>
                <a:spcPct val="107000"/>
              </a:lnSpc>
              <a:spcBef>
                <a:spcPts val="100"/>
              </a:spcBef>
            </a:pPr>
            <a:r>
              <a:rPr lang="ru-RU" sz="2000" b="1" dirty="0" smtClean="0">
                <a:latin typeface="Segoe UI"/>
                <a:cs typeface="Segoe UI"/>
              </a:rPr>
              <a:t>Объекты КИИ</a:t>
            </a:r>
            <a:endParaRPr sz="2000" b="1" dirty="0">
              <a:latin typeface="Segoe UI"/>
              <a:cs typeface="Segoe UI"/>
            </a:endParaRPr>
          </a:p>
        </p:txBody>
      </p:sp>
      <p:sp>
        <p:nvSpPr>
          <p:cNvPr id="48" name="object 11"/>
          <p:cNvSpPr txBox="1"/>
          <p:nvPr/>
        </p:nvSpPr>
        <p:spPr>
          <a:xfrm>
            <a:off x="3161594" y="3283745"/>
            <a:ext cx="46507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8485" marR="5080" indent="-184912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фо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ма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уни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ацио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ные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сети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2" name="object 15"/>
          <p:cNvSpPr txBox="1"/>
          <p:nvPr/>
        </p:nvSpPr>
        <p:spPr>
          <a:xfrm>
            <a:off x="3885494" y="1828539"/>
            <a:ext cx="30627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системы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3" name="object 16"/>
          <p:cNvGrpSpPr/>
          <p:nvPr/>
        </p:nvGrpSpPr>
        <p:grpSpPr>
          <a:xfrm>
            <a:off x="3033041" y="4501782"/>
            <a:ext cx="4871236" cy="1231474"/>
            <a:chOff x="6497446" y="4954142"/>
            <a:chExt cx="4443730" cy="817244"/>
          </a:xfrm>
        </p:grpSpPr>
        <p:sp>
          <p:nvSpPr>
            <p:cNvPr id="54" name="object 17"/>
            <p:cNvSpPr/>
            <p:nvPr/>
          </p:nvSpPr>
          <p:spPr>
            <a:xfrm>
              <a:off x="6503796" y="4960492"/>
              <a:ext cx="4431030" cy="804545"/>
            </a:xfrm>
            <a:custGeom>
              <a:avLst/>
              <a:gdLst/>
              <a:ahLst/>
              <a:cxnLst/>
              <a:rect l="l" t="t" r="r" b="b"/>
              <a:pathLst>
                <a:path w="4431030" h="804545">
                  <a:moveTo>
                    <a:pt x="4296918" y="0"/>
                  </a:moveTo>
                  <a:lnTo>
                    <a:pt x="134111" y="0"/>
                  </a:ln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1"/>
                  </a:lnTo>
                  <a:lnTo>
                    <a:pt x="0" y="670331"/>
                  </a:lnTo>
                  <a:lnTo>
                    <a:pt x="6839" y="712705"/>
                  </a:lnTo>
                  <a:lnTo>
                    <a:pt x="25883" y="749506"/>
                  </a:lnTo>
                  <a:lnTo>
                    <a:pt x="54918" y="778526"/>
                  </a:lnTo>
                  <a:lnTo>
                    <a:pt x="91732" y="797558"/>
                  </a:lnTo>
                  <a:lnTo>
                    <a:pt x="134111" y="804392"/>
                  </a:lnTo>
                  <a:lnTo>
                    <a:pt x="4296918" y="804392"/>
                  </a:lnTo>
                  <a:lnTo>
                    <a:pt x="4339297" y="797558"/>
                  </a:lnTo>
                  <a:lnTo>
                    <a:pt x="4376111" y="778526"/>
                  </a:lnTo>
                  <a:lnTo>
                    <a:pt x="4405146" y="749506"/>
                  </a:lnTo>
                  <a:lnTo>
                    <a:pt x="4424190" y="712705"/>
                  </a:lnTo>
                  <a:lnTo>
                    <a:pt x="4431030" y="670331"/>
                  </a:lnTo>
                  <a:lnTo>
                    <a:pt x="4431030" y="134111"/>
                  </a:lnTo>
                  <a:lnTo>
                    <a:pt x="4424190" y="91732"/>
                  </a:lnTo>
                  <a:lnTo>
                    <a:pt x="4405146" y="54918"/>
                  </a:lnTo>
                  <a:lnTo>
                    <a:pt x="4376111" y="25883"/>
                  </a:lnTo>
                  <a:lnTo>
                    <a:pt x="4339297" y="6839"/>
                  </a:lnTo>
                  <a:lnTo>
                    <a:pt x="429691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8"/>
            <p:cNvSpPr/>
            <p:nvPr/>
          </p:nvSpPr>
          <p:spPr>
            <a:xfrm>
              <a:off x="6503796" y="4960492"/>
              <a:ext cx="4431030" cy="804545"/>
            </a:xfrm>
            <a:custGeom>
              <a:avLst/>
              <a:gdLst/>
              <a:ahLst/>
              <a:cxnLst/>
              <a:rect l="l" t="t" r="r" b="b"/>
              <a:pathLst>
                <a:path w="4431030" h="804545">
                  <a:moveTo>
                    <a:pt x="0" y="134111"/>
                  </a:moveTo>
                  <a:lnTo>
                    <a:pt x="6839" y="91732"/>
                  </a:lnTo>
                  <a:lnTo>
                    <a:pt x="25883" y="54918"/>
                  </a:lnTo>
                  <a:lnTo>
                    <a:pt x="54918" y="25883"/>
                  </a:lnTo>
                  <a:lnTo>
                    <a:pt x="91732" y="6839"/>
                  </a:lnTo>
                  <a:lnTo>
                    <a:pt x="134111" y="0"/>
                  </a:lnTo>
                  <a:lnTo>
                    <a:pt x="4296918" y="0"/>
                  </a:lnTo>
                  <a:lnTo>
                    <a:pt x="4339297" y="6839"/>
                  </a:lnTo>
                  <a:lnTo>
                    <a:pt x="4376111" y="25883"/>
                  </a:lnTo>
                  <a:lnTo>
                    <a:pt x="4405146" y="54918"/>
                  </a:lnTo>
                  <a:lnTo>
                    <a:pt x="4424190" y="91732"/>
                  </a:lnTo>
                  <a:lnTo>
                    <a:pt x="4431030" y="134111"/>
                  </a:lnTo>
                  <a:lnTo>
                    <a:pt x="4431030" y="670331"/>
                  </a:lnTo>
                  <a:lnTo>
                    <a:pt x="4424190" y="712705"/>
                  </a:lnTo>
                  <a:lnTo>
                    <a:pt x="4405146" y="749506"/>
                  </a:lnTo>
                  <a:lnTo>
                    <a:pt x="4376111" y="778526"/>
                  </a:lnTo>
                  <a:lnTo>
                    <a:pt x="4339297" y="797558"/>
                  </a:lnTo>
                  <a:lnTo>
                    <a:pt x="4296918" y="804392"/>
                  </a:lnTo>
                  <a:lnTo>
                    <a:pt x="134111" y="804392"/>
                  </a:lnTo>
                  <a:lnTo>
                    <a:pt x="91732" y="797558"/>
                  </a:lnTo>
                  <a:lnTo>
                    <a:pt x="54918" y="778526"/>
                  </a:lnTo>
                  <a:lnTo>
                    <a:pt x="25883" y="749506"/>
                  </a:lnTo>
                  <a:lnTo>
                    <a:pt x="6839" y="712705"/>
                  </a:lnTo>
                  <a:lnTo>
                    <a:pt x="0" y="670331"/>
                  </a:lnTo>
                  <a:lnTo>
                    <a:pt x="0" y="13411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19"/>
          <p:cNvSpPr txBox="1"/>
          <p:nvPr/>
        </p:nvSpPr>
        <p:spPr>
          <a:xfrm>
            <a:off x="3905404" y="4803331"/>
            <a:ext cx="329389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1385" marR="5080" indent="-922019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Автоматизированные</a:t>
            </a:r>
            <a:r>
              <a:rPr lang="ru-RU"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системы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9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8" name="object 21"/>
          <p:cNvSpPr/>
          <p:nvPr/>
        </p:nvSpPr>
        <p:spPr>
          <a:xfrm>
            <a:off x="2400266" y="1916832"/>
            <a:ext cx="594360" cy="3200687"/>
          </a:xfrm>
          <a:custGeom>
            <a:avLst/>
            <a:gdLst/>
            <a:ahLst/>
            <a:cxnLst/>
            <a:rect l="l" t="t" r="r" b="b"/>
            <a:pathLst>
              <a:path w="594360" h="2157095">
                <a:moveTo>
                  <a:pt x="593979" y="38100"/>
                </a:moveTo>
                <a:lnTo>
                  <a:pt x="574929" y="28575"/>
                </a:lnTo>
                <a:lnTo>
                  <a:pt x="517779" y="0"/>
                </a:lnTo>
                <a:lnTo>
                  <a:pt x="517779" y="28575"/>
                </a:lnTo>
                <a:lnTo>
                  <a:pt x="287528" y="28575"/>
                </a:lnTo>
                <a:lnTo>
                  <a:pt x="287528" y="1068959"/>
                </a:lnTo>
                <a:lnTo>
                  <a:pt x="0" y="1068959"/>
                </a:lnTo>
                <a:lnTo>
                  <a:pt x="0" y="1088009"/>
                </a:lnTo>
                <a:lnTo>
                  <a:pt x="283591" y="1088009"/>
                </a:lnTo>
                <a:lnTo>
                  <a:pt x="287528" y="1088009"/>
                </a:lnTo>
                <a:lnTo>
                  <a:pt x="287528" y="2128520"/>
                </a:lnTo>
                <a:lnTo>
                  <a:pt x="517779" y="2128520"/>
                </a:lnTo>
                <a:lnTo>
                  <a:pt x="517779" y="2157095"/>
                </a:lnTo>
                <a:lnTo>
                  <a:pt x="574929" y="2128520"/>
                </a:lnTo>
                <a:lnTo>
                  <a:pt x="593979" y="2118995"/>
                </a:lnTo>
                <a:lnTo>
                  <a:pt x="574929" y="2109470"/>
                </a:lnTo>
                <a:lnTo>
                  <a:pt x="517779" y="2080895"/>
                </a:lnTo>
                <a:lnTo>
                  <a:pt x="517779" y="2109470"/>
                </a:lnTo>
                <a:lnTo>
                  <a:pt x="306578" y="2109470"/>
                </a:lnTo>
                <a:lnTo>
                  <a:pt x="306578" y="1088009"/>
                </a:lnTo>
                <a:lnTo>
                  <a:pt x="510032" y="1088009"/>
                </a:lnTo>
                <a:lnTo>
                  <a:pt x="510032" y="1116584"/>
                </a:lnTo>
                <a:lnTo>
                  <a:pt x="567182" y="1088009"/>
                </a:lnTo>
                <a:lnTo>
                  <a:pt x="586232" y="1078484"/>
                </a:lnTo>
                <a:lnTo>
                  <a:pt x="567182" y="1068959"/>
                </a:lnTo>
                <a:lnTo>
                  <a:pt x="510032" y="1040384"/>
                </a:lnTo>
                <a:lnTo>
                  <a:pt x="510032" y="1068959"/>
                </a:lnTo>
                <a:lnTo>
                  <a:pt x="306578" y="1068959"/>
                </a:lnTo>
                <a:lnTo>
                  <a:pt x="306578" y="47625"/>
                </a:lnTo>
                <a:lnTo>
                  <a:pt x="517779" y="47625"/>
                </a:lnTo>
                <a:lnTo>
                  <a:pt x="517779" y="76200"/>
                </a:lnTo>
                <a:lnTo>
                  <a:pt x="574929" y="47625"/>
                </a:lnTo>
                <a:lnTo>
                  <a:pt x="593979" y="3810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2"/>
          <p:cNvSpPr/>
          <p:nvPr/>
        </p:nvSpPr>
        <p:spPr>
          <a:xfrm>
            <a:off x="383125" y="3136039"/>
            <a:ext cx="2091689" cy="804545"/>
          </a:xfrm>
          <a:custGeom>
            <a:avLst/>
            <a:gdLst/>
            <a:ahLst/>
            <a:cxnLst/>
            <a:rect l="l" t="t" r="r" b="b"/>
            <a:pathLst>
              <a:path w="2091689" h="804545">
                <a:moveTo>
                  <a:pt x="1957197" y="0"/>
                </a:moveTo>
                <a:lnTo>
                  <a:pt x="134112" y="0"/>
                </a:lnTo>
                <a:lnTo>
                  <a:pt x="91732" y="6826"/>
                </a:lnTo>
                <a:lnTo>
                  <a:pt x="54918" y="25838"/>
                </a:lnTo>
                <a:lnTo>
                  <a:pt x="25883" y="54836"/>
                </a:lnTo>
                <a:lnTo>
                  <a:pt x="6839" y="91618"/>
                </a:lnTo>
                <a:lnTo>
                  <a:pt x="0" y="133985"/>
                </a:lnTo>
                <a:lnTo>
                  <a:pt x="0" y="670179"/>
                </a:lnTo>
                <a:lnTo>
                  <a:pt x="6839" y="712558"/>
                </a:lnTo>
                <a:lnTo>
                  <a:pt x="25883" y="749372"/>
                </a:lnTo>
                <a:lnTo>
                  <a:pt x="54918" y="778407"/>
                </a:lnTo>
                <a:lnTo>
                  <a:pt x="91732" y="797451"/>
                </a:lnTo>
                <a:lnTo>
                  <a:pt x="134112" y="804291"/>
                </a:lnTo>
                <a:lnTo>
                  <a:pt x="1957197" y="804291"/>
                </a:lnTo>
                <a:lnTo>
                  <a:pt x="1999576" y="797451"/>
                </a:lnTo>
                <a:lnTo>
                  <a:pt x="2036390" y="778407"/>
                </a:lnTo>
                <a:lnTo>
                  <a:pt x="2065425" y="749372"/>
                </a:lnTo>
                <a:lnTo>
                  <a:pt x="2084469" y="712558"/>
                </a:lnTo>
                <a:lnTo>
                  <a:pt x="2091309" y="670179"/>
                </a:lnTo>
                <a:lnTo>
                  <a:pt x="2091309" y="133985"/>
                </a:lnTo>
                <a:lnTo>
                  <a:pt x="2084469" y="91618"/>
                </a:lnTo>
                <a:lnTo>
                  <a:pt x="2065425" y="54836"/>
                </a:lnTo>
                <a:lnTo>
                  <a:pt x="2036390" y="25838"/>
                </a:lnTo>
                <a:lnTo>
                  <a:pt x="1999576" y="6826"/>
                </a:lnTo>
                <a:lnTo>
                  <a:pt x="195719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3"/>
          <p:cNvSpPr/>
          <p:nvPr/>
        </p:nvSpPr>
        <p:spPr>
          <a:xfrm>
            <a:off x="383125" y="3136039"/>
            <a:ext cx="2091689" cy="804545"/>
          </a:xfrm>
          <a:custGeom>
            <a:avLst/>
            <a:gdLst/>
            <a:ahLst/>
            <a:cxnLst/>
            <a:rect l="l" t="t" r="r" b="b"/>
            <a:pathLst>
              <a:path w="2091689" h="804545">
                <a:moveTo>
                  <a:pt x="0" y="133985"/>
                </a:moveTo>
                <a:lnTo>
                  <a:pt x="6839" y="91618"/>
                </a:lnTo>
                <a:lnTo>
                  <a:pt x="25883" y="54836"/>
                </a:lnTo>
                <a:lnTo>
                  <a:pt x="54918" y="25838"/>
                </a:lnTo>
                <a:lnTo>
                  <a:pt x="91732" y="6826"/>
                </a:lnTo>
                <a:lnTo>
                  <a:pt x="134112" y="0"/>
                </a:lnTo>
                <a:lnTo>
                  <a:pt x="1957197" y="0"/>
                </a:lnTo>
                <a:lnTo>
                  <a:pt x="1999576" y="6826"/>
                </a:lnTo>
                <a:lnTo>
                  <a:pt x="2036390" y="25838"/>
                </a:lnTo>
                <a:lnTo>
                  <a:pt x="2065425" y="54836"/>
                </a:lnTo>
                <a:lnTo>
                  <a:pt x="2084469" y="91618"/>
                </a:lnTo>
                <a:lnTo>
                  <a:pt x="2091309" y="133985"/>
                </a:lnTo>
                <a:lnTo>
                  <a:pt x="2091309" y="670179"/>
                </a:lnTo>
                <a:lnTo>
                  <a:pt x="2084469" y="712558"/>
                </a:lnTo>
                <a:lnTo>
                  <a:pt x="2065425" y="749372"/>
                </a:lnTo>
                <a:lnTo>
                  <a:pt x="2036390" y="778407"/>
                </a:lnTo>
                <a:lnTo>
                  <a:pt x="1999576" y="797451"/>
                </a:lnTo>
                <a:lnTo>
                  <a:pt x="1957197" y="804291"/>
                </a:lnTo>
                <a:lnTo>
                  <a:pt x="134112" y="804291"/>
                </a:lnTo>
                <a:lnTo>
                  <a:pt x="91732" y="797451"/>
                </a:lnTo>
                <a:lnTo>
                  <a:pt x="54918" y="778407"/>
                </a:lnTo>
                <a:lnTo>
                  <a:pt x="25883" y="749372"/>
                </a:lnTo>
                <a:lnTo>
                  <a:pt x="6839" y="712558"/>
                </a:lnTo>
                <a:lnTo>
                  <a:pt x="0" y="670179"/>
                </a:lnTo>
                <a:lnTo>
                  <a:pt x="0" y="13398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4"/>
          <p:cNvSpPr txBox="1"/>
          <p:nvPr/>
        </p:nvSpPr>
        <p:spPr>
          <a:xfrm>
            <a:off x="531588" y="3237003"/>
            <a:ext cx="1806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marR="5080" indent="-4953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фо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ные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ресурсы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35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648072"/>
          </a:xfrm>
        </p:spPr>
        <p:txBody>
          <a:bodyPr anchor="ctr"/>
          <a:lstStyle/>
          <a:p>
            <a:pPr>
              <a:lnSpc>
                <a:spcPts val="2700"/>
              </a:lnSpc>
            </a:pPr>
            <a:r>
              <a:rPr lang="ru-RU" altLang="ru-RU" sz="28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8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7360096" cy="365125"/>
          </a:xfrm>
        </p:spPr>
        <p:txBody>
          <a:bodyPr/>
          <a:lstStyle/>
          <a:p>
            <a:pPr algn="r"/>
            <a:r>
              <a:rPr lang="ru-RU" sz="1400" b="1" dirty="0" smtClean="0"/>
              <a:t>ПРАВИЛА </a:t>
            </a:r>
            <a:r>
              <a:rPr lang="ru-RU" sz="1400" b="1" dirty="0" smtClean="0"/>
              <a:t>КАТЕГОРИРОВАНИЯ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7" name="object 11"/>
          <p:cNvSpPr txBox="1"/>
          <p:nvPr/>
        </p:nvSpPr>
        <p:spPr>
          <a:xfrm>
            <a:off x="7452320" y="2971038"/>
            <a:ext cx="1361353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cs typeface="Calibri"/>
              </a:rPr>
              <a:t>ФСТЭК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pc="-5" dirty="0">
                <a:cs typeface="Calibri"/>
              </a:rPr>
              <a:t>России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7504" y="980728"/>
            <a:ext cx="3492858" cy="577258"/>
            <a:chOff x="4646938" y="2214452"/>
            <a:chExt cx="2541952" cy="577258"/>
          </a:xfrm>
        </p:grpSpPr>
        <p:grpSp>
          <p:nvGrpSpPr>
            <p:cNvPr id="33" name="object 10"/>
            <p:cNvGrpSpPr/>
            <p:nvPr/>
          </p:nvGrpSpPr>
          <p:grpSpPr>
            <a:xfrm>
              <a:off x="4788024" y="2236720"/>
              <a:ext cx="2232248" cy="554990"/>
              <a:chOff x="7520558" y="3321050"/>
              <a:chExt cx="1545590" cy="554990"/>
            </a:xfrm>
          </p:grpSpPr>
          <p:sp>
            <p:nvSpPr>
              <p:cNvPr id="34" name="object 11"/>
              <p:cNvSpPr/>
              <p:nvPr/>
            </p:nvSpPr>
            <p:spPr>
              <a:xfrm>
                <a:off x="7526908" y="3327400"/>
                <a:ext cx="153289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1442085" y="0"/>
                    </a:moveTo>
                    <a:lnTo>
                      <a:pt x="90297" y="0"/>
                    </a:lnTo>
                    <a:lnTo>
                      <a:pt x="55131" y="7090"/>
                    </a:lnTo>
                    <a:lnTo>
                      <a:pt x="26431" y="26431"/>
                    </a:lnTo>
                    <a:lnTo>
                      <a:pt x="7090" y="55131"/>
                    </a:lnTo>
                    <a:lnTo>
                      <a:pt x="0" y="90297"/>
                    </a:lnTo>
                    <a:lnTo>
                      <a:pt x="0" y="451612"/>
                    </a:lnTo>
                    <a:lnTo>
                      <a:pt x="7090" y="486723"/>
                    </a:lnTo>
                    <a:lnTo>
                      <a:pt x="26431" y="515429"/>
                    </a:lnTo>
                    <a:lnTo>
                      <a:pt x="55131" y="534800"/>
                    </a:lnTo>
                    <a:lnTo>
                      <a:pt x="90297" y="541908"/>
                    </a:lnTo>
                    <a:lnTo>
                      <a:pt x="1442085" y="541908"/>
                    </a:lnTo>
                    <a:lnTo>
                      <a:pt x="1477250" y="534800"/>
                    </a:lnTo>
                    <a:lnTo>
                      <a:pt x="1505950" y="515429"/>
                    </a:lnTo>
                    <a:lnTo>
                      <a:pt x="1525291" y="486723"/>
                    </a:lnTo>
                    <a:lnTo>
                      <a:pt x="1532382" y="451612"/>
                    </a:lnTo>
                    <a:lnTo>
                      <a:pt x="1532382" y="90297"/>
                    </a:lnTo>
                    <a:lnTo>
                      <a:pt x="1525291" y="55131"/>
                    </a:lnTo>
                    <a:lnTo>
                      <a:pt x="1505950" y="26431"/>
                    </a:lnTo>
                    <a:lnTo>
                      <a:pt x="1477250" y="7090"/>
                    </a:lnTo>
                    <a:lnTo>
                      <a:pt x="1442085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2"/>
              <p:cNvSpPr/>
              <p:nvPr/>
            </p:nvSpPr>
            <p:spPr>
              <a:xfrm>
                <a:off x="7526908" y="3327400"/>
                <a:ext cx="153289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0" y="90297"/>
                    </a:moveTo>
                    <a:lnTo>
                      <a:pt x="7090" y="55131"/>
                    </a:lnTo>
                    <a:lnTo>
                      <a:pt x="26431" y="26431"/>
                    </a:lnTo>
                    <a:lnTo>
                      <a:pt x="55131" y="7090"/>
                    </a:lnTo>
                    <a:lnTo>
                      <a:pt x="90297" y="0"/>
                    </a:lnTo>
                    <a:lnTo>
                      <a:pt x="1442085" y="0"/>
                    </a:lnTo>
                    <a:lnTo>
                      <a:pt x="1477250" y="7090"/>
                    </a:lnTo>
                    <a:lnTo>
                      <a:pt x="1505950" y="26431"/>
                    </a:lnTo>
                    <a:lnTo>
                      <a:pt x="1525291" y="55131"/>
                    </a:lnTo>
                    <a:lnTo>
                      <a:pt x="1532382" y="90297"/>
                    </a:lnTo>
                    <a:lnTo>
                      <a:pt x="1532382" y="451612"/>
                    </a:lnTo>
                    <a:lnTo>
                      <a:pt x="1525291" y="486723"/>
                    </a:lnTo>
                    <a:lnTo>
                      <a:pt x="1505950" y="515429"/>
                    </a:lnTo>
                    <a:lnTo>
                      <a:pt x="1477250" y="534800"/>
                    </a:lnTo>
                    <a:lnTo>
                      <a:pt x="1442085" y="541908"/>
                    </a:lnTo>
                    <a:lnTo>
                      <a:pt x="90297" y="541908"/>
                    </a:lnTo>
                    <a:lnTo>
                      <a:pt x="55131" y="534800"/>
                    </a:lnTo>
                    <a:lnTo>
                      <a:pt x="26431" y="515429"/>
                    </a:lnTo>
                    <a:lnTo>
                      <a:pt x="7090" y="486723"/>
                    </a:lnTo>
                    <a:lnTo>
                      <a:pt x="0" y="451612"/>
                    </a:lnTo>
                    <a:lnTo>
                      <a:pt x="0" y="90297"/>
                    </a:lnTo>
                    <a:close/>
                  </a:path>
                </a:pathLst>
              </a:custGeom>
              <a:ln w="12700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13"/>
            <p:cNvSpPr txBox="1"/>
            <p:nvPr/>
          </p:nvSpPr>
          <p:spPr>
            <a:xfrm>
              <a:off x="4646938" y="2214452"/>
              <a:ext cx="2541952" cy="559769"/>
            </a:xfrm>
            <a:prstGeom prst="rect">
              <a:avLst/>
            </a:prstGeom>
            <a:ln w="38100">
              <a:noFill/>
            </a:ln>
          </p:spPr>
          <p:txBody>
            <a:bodyPr vert="horz" wrap="square" lIns="0" tIns="5715" rIns="0" bIns="0" rtlCol="0">
              <a:spAutoFit/>
            </a:bodyPr>
            <a:lstStyle/>
            <a:p>
              <a:pPr marR="50165" algn="ctr">
                <a:lnSpc>
                  <a:spcPct val="100000"/>
                </a:lnSpc>
                <a:spcBef>
                  <a:spcPts val="5"/>
                </a:spcBef>
              </a:pPr>
              <a:r>
                <a:rPr lang="ru-RU" spc="-5" dirty="0" smtClean="0">
                  <a:solidFill>
                    <a:srgbClr val="FFFFFF"/>
                  </a:solidFill>
                  <a:cs typeface="Calibri"/>
                </a:rPr>
                <a:t>Комиссия </a:t>
              </a:r>
              <a:r>
                <a:rPr lang="ru-RU" spc="-5" dirty="0">
                  <a:solidFill>
                    <a:srgbClr val="FFFFFF"/>
                  </a:solidFill>
                  <a:cs typeface="Calibri"/>
                </a:rPr>
                <a:t>по</a:t>
              </a:r>
            </a:p>
            <a:p>
              <a:pPr marR="50165" algn="ctr">
                <a:lnSpc>
                  <a:spcPct val="100000"/>
                </a:lnSpc>
                <a:spcBef>
                  <a:spcPts val="5"/>
                </a:spcBef>
              </a:pPr>
              <a:r>
                <a:rPr lang="ru-RU" spc="-5" dirty="0">
                  <a:solidFill>
                    <a:srgbClr val="FFFFFF"/>
                  </a:solidFill>
                  <a:cs typeface="Calibri"/>
                </a:rPr>
                <a:t>категорированию</a:t>
              </a:r>
              <a:endParaRPr lang="ru-RU" spc="-5" dirty="0">
                <a:solidFill>
                  <a:srgbClr val="FFFFFF"/>
                </a:solidFill>
                <a:cs typeface="Calibri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27584" y="1808708"/>
            <a:ext cx="3657605" cy="577258"/>
            <a:chOff x="4646938" y="2214452"/>
            <a:chExt cx="2541952" cy="577258"/>
          </a:xfrm>
        </p:grpSpPr>
        <p:grpSp>
          <p:nvGrpSpPr>
            <p:cNvPr id="38" name="object 10"/>
            <p:cNvGrpSpPr/>
            <p:nvPr/>
          </p:nvGrpSpPr>
          <p:grpSpPr>
            <a:xfrm>
              <a:off x="4788024" y="2236720"/>
              <a:ext cx="2232248" cy="554990"/>
              <a:chOff x="7520558" y="3321050"/>
              <a:chExt cx="1545590" cy="554990"/>
            </a:xfrm>
          </p:grpSpPr>
          <p:sp>
            <p:nvSpPr>
              <p:cNvPr id="40" name="object 11"/>
              <p:cNvSpPr/>
              <p:nvPr/>
            </p:nvSpPr>
            <p:spPr>
              <a:xfrm>
                <a:off x="7526908" y="3327400"/>
                <a:ext cx="153289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1442085" y="0"/>
                    </a:moveTo>
                    <a:lnTo>
                      <a:pt x="90297" y="0"/>
                    </a:lnTo>
                    <a:lnTo>
                      <a:pt x="55131" y="7090"/>
                    </a:lnTo>
                    <a:lnTo>
                      <a:pt x="26431" y="26431"/>
                    </a:lnTo>
                    <a:lnTo>
                      <a:pt x="7090" y="55131"/>
                    </a:lnTo>
                    <a:lnTo>
                      <a:pt x="0" y="90297"/>
                    </a:lnTo>
                    <a:lnTo>
                      <a:pt x="0" y="451612"/>
                    </a:lnTo>
                    <a:lnTo>
                      <a:pt x="7090" y="486723"/>
                    </a:lnTo>
                    <a:lnTo>
                      <a:pt x="26431" y="515429"/>
                    </a:lnTo>
                    <a:lnTo>
                      <a:pt x="55131" y="534800"/>
                    </a:lnTo>
                    <a:lnTo>
                      <a:pt x="90297" y="541908"/>
                    </a:lnTo>
                    <a:lnTo>
                      <a:pt x="1442085" y="541908"/>
                    </a:lnTo>
                    <a:lnTo>
                      <a:pt x="1477250" y="534800"/>
                    </a:lnTo>
                    <a:lnTo>
                      <a:pt x="1505950" y="515429"/>
                    </a:lnTo>
                    <a:lnTo>
                      <a:pt x="1525291" y="486723"/>
                    </a:lnTo>
                    <a:lnTo>
                      <a:pt x="1532382" y="451612"/>
                    </a:lnTo>
                    <a:lnTo>
                      <a:pt x="1532382" y="90297"/>
                    </a:lnTo>
                    <a:lnTo>
                      <a:pt x="1525291" y="55131"/>
                    </a:lnTo>
                    <a:lnTo>
                      <a:pt x="1505950" y="26431"/>
                    </a:lnTo>
                    <a:lnTo>
                      <a:pt x="1477250" y="7090"/>
                    </a:lnTo>
                    <a:lnTo>
                      <a:pt x="1442085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12"/>
              <p:cNvSpPr/>
              <p:nvPr/>
            </p:nvSpPr>
            <p:spPr>
              <a:xfrm>
                <a:off x="7526908" y="3327400"/>
                <a:ext cx="153289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0" y="90297"/>
                    </a:moveTo>
                    <a:lnTo>
                      <a:pt x="7090" y="55131"/>
                    </a:lnTo>
                    <a:lnTo>
                      <a:pt x="26431" y="26431"/>
                    </a:lnTo>
                    <a:lnTo>
                      <a:pt x="55131" y="7090"/>
                    </a:lnTo>
                    <a:lnTo>
                      <a:pt x="90297" y="0"/>
                    </a:lnTo>
                    <a:lnTo>
                      <a:pt x="1442085" y="0"/>
                    </a:lnTo>
                    <a:lnTo>
                      <a:pt x="1477250" y="7090"/>
                    </a:lnTo>
                    <a:lnTo>
                      <a:pt x="1505950" y="26431"/>
                    </a:lnTo>
                    <a:lnTo>
                      <a:pt x="1525291" y="55131"/>
                    </a:lnTo>
                    <a:lnTo>
                      <a:pt x="1532382" y="90297"/>
                    </a:lnTo>
                    <a:lnTo>
                      <a:pt x="1532382" y="451612"/>
                    </a:lnTo>
                    <a:lnTo>
                      <a:pt x="1525291" y="486723"/>
                    </a:lnTo>
                    <a:lnTo>
                      <a:pt x="1505950" y="515429"/>
                    </a:lnTo>
                    <a:lnTo>
                      <a:pt x="1477250" y="534800"/>
                    </a:lnTo>
                    <a:lnTo>
                      <a:pt x="1442085" y="541908"/>
                    </a:lnTo>
                    <a:lnTo>
                      <a:pt x="90297" y="541908"/>
                    </a:lnTo>
                    <a:lnTo>
                      <a:pt x="55131" y="534800"/>
                    </a:lnTo>
                    <a:lnTo>
                      <a:pt x="26431" y="515429"/>
                    </a:lnTo>
                    <a:lnTo>
                      <a:pt x="7090" y="486723"/>
                    </a:lnTo>
                    <a:lnTo>
                      <a:pt x="0" y="451612"/>
                    </a:lnTo>
                    <a:lnTo>
                      <a:pt x="0" y="90297"/>
                    </a:lnTo>
                    <a:close/>
                  </a:path>
                </a:pathLst>
              </a:custGeom>
              <a:ln w="12700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13"/>
            <p:cNvSpPr txBox="1"/>
            <p:nvPr/>
          </p:nvSpPr>
          <p:spPr>
            <a:xfrm>
              <a:off x="4646938" y="2214452"/>
              <a:ext cx="2541952" cy="559769"/>
            </a:xfrm>
            <a:prstGeom prst="rect">
              <a:avLst/>
            </a:prstGeom>
            <a:ln w="38100">
              <a:noFill/>
            </a:ln>
          </p:spPr>
          <p:txBody>
            <a:bodyPr vert="horz" wrap="square" lIns="0" tIns="5715" rIns="0" bIns="0" rtlCol="0">
              <a:spAutoFit/>
            </a:bodyPr>
            <a:lstStyle/>
            <a:p>
              <a:pPr marR="50165" algn="ctr">
                <a:lnSpc>
                  <a:spcPct val="100000"/>
                </a:lnSpc>
                <a:spcBef>
                  <a:spcPts val="5"/>
                </a:spcBef>
              </a:pPr>
              <a:r>
                <a:rPr lang="ru-RU" spc="-5" dirty="0" smtClean="0">
                  <a:solidFill>
                    <a:srgbClr val="FFFFFF"/>
                  </a:solidFill>
                  <a:cs typeface="Calibri"/>
                </a:rPr>
                <a:t>Исходные данные для  категорирования</a:t>
              </a:r>
              <a:endParaRPr lang="ru-RU" spc="-5" dirty="0">
                <a:solidFill>
                  <a:srgbClr val="FFFFFF"/>
                </a:solidFill>
                <a:cs typeface="Calibri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77270" y="2672777"/>
            <a:ext cx="3657605" cy="577258"/>
            <a:chOff x="4646938" y="2214452"/>
            <a:chExt cx="2541952" cy="577258"/>
          </a:xfrm>
        </p:grpSpPr>
        <p:grpSp>
          <p:nvGrpSpPr>
            <p:cNvPr id="48" name="object 10"/>
            <p:cNvGrpSpPr/>
            <p:nvPr/>
          </p:nvGrpSpPr>
          <p:grpSpPr>
            <a:xfrm>
              <a:off x="4788024" y="2236720"/>
              <a:ext cx="2232248" cy="554990"/>
              <a:chOff x="7520558" y="3321050"/>
              <a:chExt cx="1545590" cy="554990"/>
            </a:xfrm>
          </p:grpSpPr>
          <p:sp>
            <p:nvSpPr>
              <p:cNvPr id="50" name="object 11"/>
              <p:cNvSpPr/>
              <p:nvPr/>
            </p:nvSpPr>
            <p:spPr>
              <a:xfrm>
                <a:off x="7526908" y="3327400"/>
                <a:ext cx="153289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1442085" y="0"/>
                    </a:moveTo>
                    <a:lnTo>
                      <a:pt x="90297" y="0"/>
                    </a:lnTo>
                    <a:lnTo>
                      <a:pt x="55131" y="7090"/>
                    </a:lnTo>
                    <a:lnTo>
                      <a:pt x="26431" y="26431"/>
                    </a:lnTo>
                    <a:lnTo>
                      <a:pt x="7090" y="55131"/>
                    </a:lnTo>
                    <a:lnTo>
                      <a:pt x="0" y="90297"/>
                    </a:lnTo>
                    <a:lnTo>
                      <a:pt x="0" y="451612"/>
                    </a:lnTo>
                    <a:lnTo>
                      <a:pt x="7090" y="486723"/>
                    </a:lnTo>
                    <a:lnTo>
                      <a:pt x="26431" y="515429"/>
                    </a:lnTo>
                    <a:lnTo>
                      <a:pt x="55131" y="534800"/>
                    </a:lnTo>
                    <a:lnTo>
                      <a:pt x="90297" y="541908"/>
                    </a:lnTo>
                    <a:lnTo>
                      <a:pt x="1442085" y="541908"/>
                    </a:lnTo>
                    <a:lnTo>
                      <a:pt x="1477250" y="534800"/>
                    </a:lnTo>
                    <a:lnTo>
                      <a:pt x="1505950" y="515429"/>
                    </a:lnTo>
                    <a:lnTo>
                      <a:pt x="1525291" y="486723"/>
                    </a:lnTo>
                    <a:lnTo>
                      <a:pt x="1532382" y="451612"/>
                    </a:lnTo>
                    <a:lnTo>
                      <a:pt x="1532382" y="90297"/>
                    </a:lnTo>
                    <a:lnTo>
                      <a:pt x="1525291" y="55131"/>
                    </a:lnTo>
                    <a:lnTo>
                      <a:pt x="1505950" y="26431"/>
                    </a:lnTo>
                    <a:lnTo>
                      <a:pt x="1477250" y="7090"/>
                    </a:lnTo>
                    <a:lnTo>
                      <a:pt x="1442085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2"/>
              <p:cNvSpPr/>
              <p:nvPr/>
            </p:nvSpPr>
            <p:spPr>
              <a:xfrm>
                <a:off x="7526908" y="3327400"/>
                <a:ext cx="153289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0" y="90297"/>
                    </a:moveTo>
                    <a:lnTo>
                      <a:pt x="7090" y="55131"/>
                    </a:lnTo>
                    <a:lnTo>
                      <a:pt x="26431" y="26431"/>
                    </a:lnTo>
                    <a:lnTo>
                      <a:pt x="55131" y="7090"/>
                    </a:lnTo>
                    <a:lnTo>
                      <a:pt x="90297" y="0"/>
                    </a:lnTo>
                    <a:lnTo>
                      <a:pt x="1442085" y="0"/>
                    </a:lnTo>
                    <a:lnTo>
                      <a:pt x="1477250" y="7090"/>
                    </a:lnTo>
                    <a:lnTo>
                      <a:pt x="1505950" y="26431"/>
                    </a:lnTo>
                    <a:lnTo>
                      <a:pt x="1525291" y="55131"/>
                    </a:lnTo>
                    <a:lnTo>
                      <a:pt x="1532382" y="90297"/>
                    </a:lnTo>
                    <a:lnTo>
                      <a:pt x="1532382" y="451612"/>
                    </a:lnTo>
                    <a:lnTo>
                      <a:pt x="1525291" y="486723"/>
                    </a:lnTo>
                    <a:lnTo>
                      <a:pt x="1505950" y="515429"/>
                    </a:lnTo>
                    <a:lnTo>
                      <a:pt x="1477250" y="534800"/>
                    </a:lnTo>
                    <a:lnTo>
                      <a:pt x="1442085" y="541908"/>
                    </a:lnTo>
                    <a:lnTo>
                      <a:pt x="90297" y="541908"/>
                    </a:lnTo>
                    <a:lnTo>
                      <a:pt x="55131" y="534800"/>
                    </a:lnTo>
                    <a:lnTo>
                      <a:pt x="26431" y="515429"/>
                    </a:lnTo>
                    <a:lnTo>
                      <a:pt x="7090" y="486723"/>
                    </a:lnTo>
                    <a:lnTo>
                      <a:pt x="0" y="451612"/>
                    </a:lnTo>
                    <a:lnTo>
                      <a:pt x="0" y="90297"/>
                    </a:lnTo>
                    <a:close/>
                  </a:path>
                </a:pathLst>
              </a:custGeom>
              <a:ln w="12700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9" name="object 13"/>
            <p:cNvSpPr txBox="1"/>
            <p:nvPr/>
          </p:nvSpPr>
          <p:spPr>
            <a:xfrm>
              <a:off x="4646938" y="2214452"/>
              <a:ext cx="2541952" cy="559769"/>
            </a:xfrm>
            <a:prstGeom prst="rect">
              <a:avLst/>
            </a:prstGeom>
            <a:ln w="38100">
              <a:noFill/>
            </a:ln>
          </p:spPr>
          <p:txBody>
            <a:bodyPr vert="horz" wrap="square" lIns="0" tIns="5715" rIns="0" bIns="0" rtlCol="0">
              <a:spAutoFit/>
            </a:bodyPr>
            <a:lstStyle/>
            <a:p>
              <a:pPr marR="50165" algn="ctr">
                <a:lnSpc>
                  <a:spcPct val="100000"/>
                </a:lnSpc>
                <a:spcBef>
                  <a:spcPts val="5"/>
                </a:spcBef>
              </a:pPr>
              <a:r>
                <a:rPr lang="ru-RU" spc="-5" dirty="0">
                  <a:solidFill>
                    <a:srgbClr val="FFFFFF"/>
                  </a:solidFill>
                  <a:cs typeface="Calibri"/>
                </a:rPr>
                <a:t>Перечень объектов КИИ  подлежащих  категорированию</a:t>
              </a:r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>
            <a:off x="5234875" y="3090735"/>
            <a:ext cx="198151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2627784" y="3563196"/>
            <a:ext cx="3657605" cy="577258"/>
            <a:chOff x="4646938" y="2214452"/>
            <a:chExt cx="2541952" cy="577258"/>
          </a:xfrm>
        </p:grpSpPr>
        <p:grpSp>
          <p:nvGrpSpPr>
            <p:cNvPr id="54" name="object 10"/>
            <p:cNvGrpSpPr/>
            <p:nvPr/>
          </p:nvGrpSpPr>
          <p:grpSpPr>
            <a:xfrm>
              <a:off x="4788024" y="2236720"/>
              <a:ext cx="2232248" cy="554990"/>
              <a:chOff x="7520558" y="3321050"/>
              <a:chExt cx="1545590" cy="554990"/>
            </a:xfrm>
          </p:grpSpPr>
          <p:sp>
            <p:nvSpPr>
              <p:cNvPr id="56" name="object 11"/>
              <p:cNvSpPr/>
              <p:nvPr/>
            </p:nvSpPr>
            <p:spPr>
              <a:xfrm>
                <a:off x="7526908" y="3327400"/>
                <a:ext cx="153289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1442085" y="0"/>
                    </a:moveTo>
                    <a:lnTo>
                      <a:pt x="90297" y="0"/>
                    </a:lnTo>
                    <a:lnTo>
                      <a:pt x="55131" y="7090"/>
                    </a:lnTo>
                    <a:lnTo>
                      <a:pt x="26431" y="26431"/>
                    </a:lnTo>
                    <a:lnTo>
                      <a:pt x="7090" y="55131"/>
                    </a:lnTo>
                    <a:lnTo>
                      <a:pt x="0" y="90297"/>
                    </a:lnTo>
                    <a:lnTo>
                      <a:pt x="0" y="451612"/>
                    </a:lnTo>
                    <a:lnTo>
                      <a:pt x="7090" y="486723"/>
                    </a:lnTo>
                    <a:lnTo>
                      <a:pt x="26431" y="515429"/>
                    </a:lnTo>
                    <a:lnTo>
                      <a:pt x="55131" y="534800"/>
                    </a:lnTo>
                    <a:lnTo>
                      <a:pt x="90297" y="541908"/>
                    </a:lnTo>
                    <a:lnTo>
                      <a:pt x="1442085" y="541908"/>
                    </a:lnTo>
                    <a:lnTo>
                      <a:pt x="1477250" y="534800"/>
                    </a:lnTo>
                    <a:lnTo>
                      <a:pt x="1505950" y="515429"/>
                    </a:lnTo>
                    <a:lnTo>
                      <a:pt x="1525291" y="486723"/>
                    </a:lnTo>
                    <a:lnTo>
                      <a:pt x="1532382" y="451612"/>
                    </a:lnTo>
                    <a:lnTo>
                      <a:pt x="1532382" y="90297"/>
                    </a:lnTo>
                    <a:lnTo>
                      <a:pt x="1525291" y="55131"/>
                    </a:lnTo>
                    <a:lnTo>
                      <a:pt x="1505950" y="26431"/>
                    </a:lnTo>
                    <a:lnTo>
                      <a:pt x="1477250" y="7090"/>
                    </a:lnTo>
                    <a:lnTo>
                      <a:pt x="1442085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2"/>
              <p:cNvSpPr/>
              <p:nvPr/>
            </p:nvSpPr>
            <p:spPr>
              <a:xfrm>
                <a:off x="7526908" y="3327400"/>
                <a:ext cx="153289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0" y="90297"/>
                    </a:moveTo>
                    <a:lnTo>
                      <a:pt x="7090" y="55131"/>
                    </a:lnTo>
                    <a:lnTo>
                      <a:pt x="26431" y="26431"/>
                    </a:lnTo>
                    <a:lnTo>
                      <a:pt x="55131" y="7090"/>
                    </a:lnTo>
                    <a:lnTo>
                      <a:pt x="90297" y="0"/>
                    </a:lnTo>
                    <a:lnTo>
                      <a:pt x="1442085" y="0"/>
                    </a:lnTo>
                    <a:lnTo>
                      <a:pt x="1477250" y="7090"/>
                    </a:lnTo>
                    <a:lnTo>
                      <a:pt x="1505950" y="26431"/>
                    </a:lnTo>
                    <a:lnTo>
                      <a:pt x="1525291" y="55131"/>
                    </a:lnTo>
                    <a:lnTo>
                      <a:pt x="1532382" y="90297"/>
                    </a:lnTo>
                    <a:lnTo>
                      <a:pt x="1532382" y="451612"/>
                    </a:lnTo>
                    <a:lnTo>
                      <a:pt x="1525291" y="486723"/>
                    </a:lnTo>
                    <a:lnTo>
                      <a:pt x="1505950" y="515429"/>
                    </a:lnTo>
                    <a:lnTo>
                      <a:pt x="1477250" y="534800"/>
                    </a:lnTo>
                    <a:lnTo>
                      <a:pt x="1442085" y="541908"/>
                    </a:lnTo>
                    <a:lnTo>
                      <a:pt x="90297" y="541908"/>
                    </a:lnTo>
                    <a:lnTo>
                      <a:pt x="55131" y="534800"/>
                    </a:lnTo>
                    <a:lnTo>
                      <a:pt x="26431" y="515429"/>
                    </a:lnTo>
                    <a:lnTo>
                      <a:pt x="7090" y="486723"/>
                    </a:lnTo>
                    <a:lnTo>
                      <a:pt x="0" y="451612"/>
                    </a:lnTo>
                    <a:lnTo>
                      <a:pt x="0" y="90297"/>
                    </a:lnTo>
                    <a:close/>
                  </a:path>
                </a:pathLst>
              </a:custGeom>
              <a:ln w="12700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5" name="object 13"/>
            <p:cNvSpPr txBox="1"/>
            <p:nvPr/>
          </p:nvSpPr>
          <p:spPr>
            <a:xfrm>
              <a:off x="4646938" y="2214452"/>
              <a:ext cx="2541952" cy="559769"/>
            </a:xfrm>
            <a:prstGeom prst="rect">
              <a:avLst/>
            </a:prstGeom>
            <a:ln w="38100">
              <a:noFill/>
            </a:ln>
          </p:spPr>
          <p:txBody>
            <a:bodyPr vert="horz" wrap="square" lIns="0" tIns="5715" rIns="0" bIns="0" rtlCol="0">
              <a:spAutoFit/>
            </a:bodyPr>
            <a:lstStyle/>
            <a:p>
              <a:pPr marR="50165" algn="ctr">
                <a:lnSpc>
                  <a:spcPct val="100000"/>
                </a:lnSpc>
                <a:spcBef>
                  <a:spcPts val="5"/>
                </a:spcBef>
              </a:pPr>
              <a:r>
                <a:rPr lang="ru-RU" spc="-5" dirty="0">
                  <a:solidFill>
                    <a:srgbClr val="FFFFFF"/>
                  </a:solidFill>
                  <a:cs typeface="Calibri"/>
                </a:rPr>
                <a:t>Категорирование</a:t>
              </a:r>
            </a:p>
            <a:p>
              <a:pPr marR="50165" algn="ctr">
                <a:lnSpc>
                  <a:spcPct val="100000"/>
                </a:lnSpc>
                <a:spcBef>
                  <a:spcPts val="5"/>
                </a:spcBef>
              </a:pPr>
              <a:r>
                <a:rPr lang="ru-RU" spc="-5" dirty="0">
                  <a:solidFill>
                    <a:srgbClr val="FFFFFF"/>
                  </a:solidFill>
                  <a:cs typeface="Calibri"/>
                </a:rPr>
                <a:t>объектов КИИ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572089" y="4440174"/>
            <a:ext cx="3657605" cy="577258"/>
            <a:chOff x="4646938" y="2214452"/>
            <a:chExt cx="2541952" cy="577258"/>
          </a:xfrm>
        </p:grpSpPr>
        <p:grpSp>
          <p:nvGrpSpPr>
            <p:cNvPr id="59" name="object 10"/>
            <p:cNvGrpSpPr/>
            <p:nvPr/>
          </p:nvGrpSpPr>
          <p:grpSpPr>
            <a:xfrm>
              <a:off x="4788024" y="2236720"/>
              <a:ext cx="2232248" cy="554990"/>
              <a:chOff x="7520558" y="3321050"/>
              <a:chExt cx="1545590" cy="554990"/>
            </a:xfrm>
          </p:grpSpPr>
          <p:sp>
            <p:nvSpPr>
              <p:cNvPr id="61" name="object 11"/>
              <p:cNvSpPr/>
              <p:nvPr/>
            </p:nvSpPr>
            <p:spPr>
              <a:xfrm>
                <a:off x="7526908" y="3327400"/>
                <a:ext cx="153289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1442085" y="0"/>
                    </a:moveTo>
                    <a:lnTo>
                      <a:pt x="90297" y="0"/>
                    </a:lnTo>
                    <a:lnTo>
                      <a:pt x="55131" y="7090"/>
                    </a:lnTo>
                    <a:lnTo>
                      <a:pt x="26431" y="26431"/>
                    </a:lnTo>
                    <a:lnTo>
                      <a:pt x="7090" y="55131"/>
                    </a:lnTo>
                    <a:lnTo>
                      <a:pt x="0" y="90297"/>
                    </a:lnTo>
                    <a:lnTo>
                      <a:pt x="0" y="451612"/>
                    </a:lnTo>
                    <a:lnTo>
                      <a:pt x="7090" y="486723"/>
                    </a:lnTo>
                    <a:lnTo>
                      <a:pt x="26431" y="515429"/>
                    </a:lnTo>
                    <a:lnTo>
                      <a:pt x="55131" y="534800"/>
                    </a:lnTo>
                    <a:lnTo>
                      <a:pt x="90297" y="541908"/>
                    </a:lnTo>
                    <a:lnTo>
                      <a:pt x="1442085" y="541908"/>
                    </a:lnTo>
                    <a:lnTo>
                      <a:pt x="1477250" y="534800"/>
                    </a:lnTo>
                    <a:lnTo>
                      <a:pt x="1505950" y="515429"/>
                    </a:lnTo>
                    <a:lnTo>
                      <a:pt x="1525291" y="486723"/>
                    </a:lnTo>
                    <a:lnTo>
                      <a:pt x="1532382" y="451612"/>
                    </a:lnTo>
                    <a:lnTo>
                      <a:pt x="1532382" y="90297"/>
                    </a:lnTo>
                    <a:lnTo>
                      <a:pt x="1525291" y="55131"/>
                    </a:lnTo>
                    <a:lnTo>
                      <a:pt x="1505950" y="26431"/>
                    </a:lnTo>
                    <a:lnTo>
                      <a:pt x="1477250" y="7090"/>
                    </a:lnTo>
                    <a:lnTo>
                      <a:pt x="1442085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12"/>
              <p:cNvSpPr/>
              <p:nvPr/>
            </p:nvSpPr>
            <p:spPr>
              <a:xfrm>
                <a:off x="7526908" y="3327400"/>
                <a:ext cx="153289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0" y="90297"/>
                    </a:moveTo>
                    <a:lnTo>
                      <a:pt x="7090" y="55131"/>
                    </a:lnTo>
                    <a:lnTo>
                      <a:pt x="26431" y="26431"/>
                    </a:lnTo>
                    <a:lnTo>
                      <a:pt x="55131" y="7090"/>
                    </a:lnTo>
                    <a:lnTo>
                      <a:pt x="90297" y="0"/>
                    </a:lnTo>
                    <a:lnTo>
                      <a:pt x="1442085" y="0"/>
                    </a:lnTo>
                    <a:lnTo>
                      <a:pt x="1477250" y="7090"/>
                    </a:lnTo>
                    <a:lnTo>
                      <a:pt x="1505950" y="26431"/>
                    </a:lnTo>
                    <a:lnTo>
                      <a:pt x="1525291" y="55131"/>
                    </a:lnTo>
                    <a:lnTo>
                      <a:pt x="1532382" y="90297"/>
                    </a:lnTo>
                    <a:lnTo>
                      <a:pt x="1532382" y="451612"/>
                    </a:lnTo>
                    <a:lnTo>
                      <a:pt x="1525291" y="486723"/>
                    </a:lnTo>
                    <a:lnTo>
                      <a:pt x="1505950" y="515429"/>
                    </a:lnTo>
                    <a:lnTo>
                      <a:pt x="1477250" y="534800"/>
                    </a:lnTo>
                    <a:lnTo>
                      <a:pt x="1442085" y="541908"/>
                    </a:lnTo>
                    <a:lnTo>
                      <a:pt x="90297" y="541908"/>
                    </a:lnTo>
                    <a:lnTo>
                      <a:pt x="55131" y="534800"/>
                    </a:lnTo>
                    <a:lnTo>
                      <a:pt x="26431" y="515429"/>
                    </a:lnTo>
                    <a:lnTo>
                      <a:pt x="7090" y="486723"/>
                    </a:lnTo>
                    <a:lnTo>
                      <a:pt x="0" y="451612"/>
                    </a:lnTo>
                    <a:lnTo>
                      <a:pt x="0" y="90297"/>
                    </a:lnTo>
                    <a:close/>
                  </a:path>
                </a:pathLst>
              </a:custGeom>
              <a:ln w="12700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0" name="object 13"/>
            <p:cNvSpPr txBox="1"/>
            <p:nvPr/>
          </p:nvSpPr>
          <p:spPr>
            <a:xfrm>
              <a:off x="4646938" y="2214452"/>
              <a:ext cx="2541952" cy="559769"/>
            </a:xfrm>
            <a:prstGeom prst="rect">
              <a:avLst/>
            </a:prstGeom>
            <a:ln w="38100">
              <a:noFill/>
            </a:ln>
          </p:spPr>
          <p:txBody>
            <a:bodyPr vert="horz" wrap="square" lIns="0" tIns="5715" rIns="0" bIns="0" rtlCol="0">
              <a:spAutoFit/>
            </a:bodyPr>
            <a:lstStyle/>
            <a:p>
              <a:pPr marR="50165" algn="ctr">
                <a:lnSpc>
                  <a:spcPct val="100000"/>
                </a:lnSpc>
                <a:spcBef>
                  <a:spcPts val="5"/>
                </a:spcBef>
              </a:pPr>
              <a:r>
                <a:rPr lang="ru-RU" spc="-5" dirty="0">
                  <a:solidFill>
                    <a:srgbClr val="FFFFFF"/>
                  </a:solidFill>
                  <a:cs typeface="Calibri"/>
                </a:rPr>
                <a:t>Акт категорирования  </a:t>
              </a:r>
              <a:endParaRPr lang="ru-RU" spc="-5" dirty="0" smtClean="0">
                <a:solidFill>
                  <a:srgbClr val="FFFFFF"/>
                </a:solidFill>
                <a:cs typeface="Calibri"/>
              </a:endParaRPr>
            </a:p>
            <a:p>
              <a:pPr marR="50165" algn="ctr">
                <a:lnSpc>
                  <a:spcPct val="100000"/>
                </a:lnSpc>
                <a:spcBef>
                  <a:spcPts val="5"/>
                </a:spcBef>
              </a:pPr>
              <a:r>
                <a:rPr lang="ru-RU" spc="-5" dirty="0" smtClean="0">
                  <a:solidFill>
                    <a:srgbClr val="FFFFFF"/>
                  </a:solidFill>
                  <a:cs typeface="Calibri"/>
                </a:rPr>
                <a:t>объекта </a:t>
              </a:r>
              <a:r>
                <a:rPr lang="ru-RU" spc="-5" dirty="0">
                  <a:solidFill>
                    <a:srgbClr val="FFFFFF"/>
                  </a:solidFill>
                  <a:cs typeface="Calibri"/>
                </a:rPr>
                <a:t>КИИ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629205" y="5229200"/>
            <a:ext cx="3657605" cy="836768"/>
            <a:chOff x="4646938" y="2214452"/>
            <a:chExt cx="2541952" cy="836768"/>
          </a:xfrm>
        </p:grpSpPr>
        <p:grpSp>
          <p:nvGrpSpPr>
            <p:cNvPr id="64" name="object 10"/>
            <p:cNvGrpSpPr/>
            <p:nvPr/>
          </p:nvGrpSpPr>
          <p:grpSpPr>
            <a:xfrm>
              <a:off x="4797196" y="2243070"/>
              <a:ext cx="2213906" cy="808150"/>
              <a:chOff x="7526908" y="3327400"/>
              <a:chExt cx="1532890" cy="808150"/>
            </a:xfrm>
          </p:grpSpPr>
          <p:sp>
            <p:nvSpPr>
              <p:cNvPr id="66" name="object 11"/>
              <p:cNvSpPr/>
              <p:nvPr/>
            </p:nvSpPr>
            <p:spPr>
              <a:xfrm>
                <a:off x="7526908" y="3327400"/>
                <a:ext cx="1532890" cy="80815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1442085" y="0"/>
                    </a:moveTo>
                    <a:lnTo>
                      <a:pt x="90297" y="0"/>
                    </a:lnTo>
                    <a:lnTo>
                      <a:pt x="55131" y="7090"/>
                    </a:lnTo>
                    <a:lnTo>
                      <a:pt x="26431" y="26431"/>
                    </a:lnTo>
                    <a:lnTo>
                      <a:pt x="7090" y="55131"/>
                    </a:lnTo>
                    <a:lnTo>
                      <a:pt x="0" y="90297"/>
                    </a:lnTo>
                    <a:lnTo>
                      <a:pt x="0" y="451612"/>
                    </a:lnTo>
                    <a:lnTo>
                      <a:pt x="7090" y="486723"/>
                    </a:lnTo>
                    <a:lnTo>
                      <a:pt x="26431" y="515429"/>
                    </a:lnTo>
                    <a:lnTo>
                      <a:pt x="55131" y="534800"/>
                    </a:lnTo>
                    <a:lnTo>
                      <a:pt x="90297" y="541908"/>
                    </a:lnTo>
                    <a:lnTo>
                      <a:pt x="1442085" y="541908"/>
                    </a:lnTo>
                    <a:lnTo>
                      <a:pt x="1477250" y="534800"/>
                    </a:lnTo>
                    <a:lnTo>
                      <a:pt x="1505950" y="515429"/>
                    </a:lnTo>
                    <a:lnTo>
                      <a:pt x="1525291" y="486723"/>
                    </a:lnTo>
                    <a:lnTo>
                      <a:pt x="1532382" y="451612"/>
                    </a:lnTo>
                    <a:lnTo>
                      <a:pt x="1532382" y="90297"/>
                    </a:lnTo>
                    <a:lnTo>
                      <a:pt x="1525291" y="55131"/>
                    </a:lnTo>
                    <a:lnTo>
                      <a:pt x="1505950" y="26431"/>
                    </a:lnTo>
                    <a:lnTo>
                      <a:pt x="1477250" y="7090"/>
                    </a:lnTo>
                    <a:lnTo>
                      <a:pt x="1442085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2"/>
              <p:cNvSpPr/>
              <p:nvPr/>
            </p:nvSpPr>
            <p:spPr>
              <a:xfrm>
                <a:off x="7526908" y="3327400"/>
                <a:ext cx="1532890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1532890" h="542289">
                    <a:moveTo>
                      <a:pt x="0" y="90297"/>
                    </a:moveTo>
                    <a:lnTo>
                      <a:pt x="7090" y="55131"/>
                    </a:lnTo>
                    <a:lnTo>
                      <a:pt x="26431" y="26431"/>
                    </a:lnTo>
                    <a:lnTo>
                      <a:pt x="55131" y="7090"/>
                    </a:lnTo>
                    <a:lnTo>
                      <a:pt x="90297" y="0"/>
                    </a:lnTo>
                    <a:lnTo>
                      <a:pt x="1442085" y="0"/>
                    </a:lnTo>
                    <a:lnTo>
                      <a:pt x="1477250" y="7090"/>
                    </a:lnTo>
                    <a:lnTo>
                      <a:pt x="1505950" y="26431"/>
                    </a:lnTo>
                    <a:lnTo>
                      <a:pt x="1525291" y="55131"/>
                    </a:lnTo>
                    <a:lnTo>
                      <a:pt x="1532382" y="90297"/>
                    </a:lnTo>
                    <a:lnTo>
                      <a:pt x="1532382" y="451612"/>
                    </a:lnTo>
                    <a:lnTo>
                      <a:pt x="1525291" y="486723"/>
                    </a:lnTo>
                    <a:lnTo>
                      <a:pt x="1505950" y="515429"/>
                    </a:lnTo>
                    <a:lnTo>
                      <a:pt x="1477250" y="534800"/>
                    </a:lnTo>
                    <a:lnTo>
                      <a:pt x="1442085" y="541908"/>
                    </a:lnTo>
                    <a:lnTo>
                      <a:pt x="90297" y="541908"/>
                    </a:lnTo>
                    <a:lnTo>
                      <a:pt x="55131" y="534800"/>
                    </a:lnTo>
                    <a:lnTo>
                      <a:pt x="26431" y="515429"/>
                    </a:lnTo>
                    <a:lnTo>
                      <a:pt x="7090" y="486723"/>
                    </a:lnTo>
                    <a:lnTo>
                      <a:pt x="0" y="451612"/>
                    </a:lnTo>
                    <a:lnTo>
                      <a:pt x="0" y="90297"/>
                    </a:lnTo>
                    <a:close/>
                  </a:path>
                </a:pathLst>
              </a:custGeom>
              <a:ln w="12700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13"/>
            <p:cNvSpPr txBox="1"/>
            <p:nvPr/>
          </p:nvSpPr>
          <p:spPr>
            <a:xfrm>
              <a:off x="4646938" y="2214452"/>
              <a:ext cx="2541952" cy="836768"/>
            </a:xfrm>
            <a:prstGeom prst="rect">
              <a:avLst/>
            </a:prstGeom>
            <a:ln w="38100">
              <a:noFill/>
            </a:ln>
          </p:spPr>
          <p:txBody>
            <a:bodyPr vert="horz" wrap="square" lIns="0" tIns="5715" rIns="0" bIns="0" rtlCol="0">
              <a:spAutoFit/>
            </a:bodyPr>
            <a:lstStyle/>
            <a:p>
              <a:pPr marR="50165" algn="ctr">
                <a:lnSpc>
                  <a:spcPct val="100000"/>
                </a:lnSpc>
                <a:spcBef>
                  <a:spcPts val="5"/>
                </a:spcBef>
              </a:pPr>
              <a:r>
                <a:rPr lang="ru-RU" spc="-5" dirty="0">
                  <a:solidFill>
                    <a:srgbClr val="FFFFFF"/>
                  </a:solidFill>
                  <a:cs typeface="Calibri"/>
                </a:rPr>
                <a:t>Направление сведений о  результатах категорирования в  ФСТЭК России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03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648072"/>
          </a:xfrm>
        </p:spPr>
        <p:txBody>
          <a:bodyPr anchor="ctr"/>
          <a:lstStyle/>
          <a:p>
            <a:pPr>
              <a:lnSpc>
                <a:spcPts val="2700"/>
              </a:lnSpc>
            </a:pPr>
            <a:r>
              <a:rPr lang="ru-RU" altLang="ru-RU" sz="28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8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7360096" cy="365125"/>
          </a:xfrm>
        </p:spPr>
        <p:txBody>
          <a:bodyPr/>
          <a:lstStyle/>
          <a:p>
            <a:pPr algn="r"/>
            <a:r>
              <a:rPr lang="ru-RU" sz="1400" b="1" dirty="0" smtClean="0"/>
              <a:t>КАТЕГОРИРОВАНИЕ. АЛЬФАДОК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902895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323528" y="1124744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Программный комплекс </a:t>
            </a:r>
            <a:r>
              <a:rPr lang="ru-RU" sz="2200" b="1" dirty="0"/>
              <a:t>«АльфаДок»</a:t>
            </a:r>
            <a:r>
              <a:rPr lang="ru-RU" sz="2200" dirty="0"/>
              <a:t> — эффективный инструмент управления процессами и мероприятиями по защите </a:t>
            </a:r>
            <a:r>
              <a:rPr lang="ru-RU" sz="2200" dirty="0" smtClean="0"/>
              <a:t>информации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18750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648072"/>
          </a:xfrm>
        </p:spPr>
        <p:txBody>
          <a:bodyPr anchor="ctr"/>
          <a:lstStyle/>
          <a:p>
            <a:pPr>
              <a:lnSpc>
                <a:spcPts val="2700"/>
              </a:lnSpc>
            </a:pPr>
            <a:r>
              <a:rPr lang="ru-RU" altLang="ru-RU" sz="28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8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7360096" cy="365125"/>
          </a:xfrm>
        </p:spPr>
        <p:txBody>
          <a:bodyPr/>
          <a:lstStyle/>
          <a:p>
            <a:pPr algn="r"/>
            <a:r>
              <a:rPr lang="ru-RU" sz="1400" b="1" dirty="0" smtClean="0"/>
              <a:t>КАТЕГОРИРОВАНИЕ. АЛЬФАДОК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00808"/>
            <a:ext cx="910315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877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648072"/>
          </a:xfrm>
        </p:spPr>
        <p:txBody>
          <a:bodyPr anchor="ctr"/>
          <a:lstStyle/>
          <a:p>
            <a:pPr>
              <a:lnSpc>
                <a:spcPts val="2700"/>
              </a:lnSpc>
            </a:pPr>
            <a:r>
              <a:rPr lang="ru-RU" altLang="ru-RU" sz="2800" dirty="0">
                <a:effectLst/>
              </a:rPr>
              <a:t>Категорирование объектов критических информационных инфраструктур (КИИ)</a:t>
            </a:r>
            <a:endParaRPr lang="ru-RU" altLang="ru-RU" sz="2800" dirty="0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7360096" cy="365125"/>
          </a:xfrm>
        </p:spPr>
        <p:txBody>
          <a:bodyPr/>
          <a:lstStyle/>
          <a:p>
            <a:pPr algn="r"/>
            <a:r>
              <a:rPr lang="ru-RU" sz="1400" b="1" dirty="0" smtClean="0"/>
              <a:t>КАТЕГОРИРОВАНИЕ. АЛЬФАДОК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2C4E-02AB-4D21-AFD8-35B815CA234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68760"/>
            <a:ext cx="87058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6327" y="1196752"/>
            <a:ext cx="1612137" cy="3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82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_Полюс_Шаблон_презентации_основной">
  <a:themeElements>
    <a:clrScheme name="IT Полюс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00B0F0"/>
      </a:accent1>
      <a:accent2>
        <a:srgbClr val="F79646"/>
      </a:accent2>
      <a:accent3>
        <a:srgbClr val="95B3D7"/>
      </a:accent3>
      <a:accent4>
        <a:srgbClr val="FFC000"/>
      </a:accent4>
      <a:accent5>
        <a:srgbClr val="B7DDE8"/>
      </a:accent5>
      <a:accent6>
        <a:srgbClr val="E36C09"/>
      </a:accent6>
      <a:hlink>
        <a:srgbClr val="0000FF"/>
      </a:hlink>
      <a:folHlink>
        <a:srgbClr val="800080"/>
      </a:folHlink>
    </a:clrScheme>
    <a:fontScheme name="IT Полюс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IT_Полюс_Шаблон_презентации_основной</Template>
  <TotalTime>24979</TotalTime>
  <Words>1431</Words>
  <Application>Microsoft Office PowerPoint</Application>
  <PresentationFormat>Экран (4:3)</PresentationFormat>
  <Paragraphs>252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IT_Полюс_Шаблон_презентации_основной</vt:lpstr>
      <vt:lpstr>Категорирование объектов критических информационных инфраструктур (КИИ) на промышленных предприятиях</vt:lpstr>
      <vt:lpstr>Категорирование объектов критических информационных инфраструктур (КИИ)</vt:lpstr>
      <vt:lpstr>Категорирование объектов критических информационных инфраструктур (КИИ)</vt:lpstr>
      <vt:lpstr>Категорирование объектов критических информационных инфраструктур (КИИ)</vt:lpstr>
      <vt:lpstr>Категорирование объектов критических информационных инфраструктур (КИИ)</vt:lpstr>
      <vt:lpstr>Категорирование объектов критических информационных инфраструктур (КИИ)</vt:lpstr>
      <vt:lpstr>Категорирование объектов критических информационных инфраструктур (КИИ)</vt:lpstr>
      <vt:lpstr>Категорирование объектов критических информационных инфраструктур (КИИ)</vt:lpstr>
      <vt:lpstr>Категорирование объектов критических информационных инфраструктур (КИИ)</vt:lpstr>
      <vt:lpstr>Категорирование объектов критических информационных инфраструктур (КИИ)</vt:lpstr>
      <vt:lpstr>Категорирование объектов критических информационных инфраструктур (КИИ)</vt:lpstr>
      <vt:lpstr>Категорирование объектов критических информационных инфраструктур (КИИ)</vt:lpstr>
      <vt:lpstr>Категорирование объектов критических информационных инфраструктур (КИИ)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Партнеры</dc:title>
  <dc:creator>1</dc:creator>
  <cp:lastModifiedBy>Кочанов Александр</cp:lastModifiedBy>
  <cp:revision>153</cp:revision>
  <dcterms:created xsi:type="dcterms:W3CDTF">2016-10-06T06:23:25Z</dcterms:created>
  <dcterms:modified xsi:type="dcterms:W3CDTF">2021-11-09T14:24:23Z</dcterms:modified>
</cp:coreProperties>
</file>