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4"/>
  </p:notesMasterIdLst>
  <p:sldIdLst>
    <p:sldId id="315" r:id="rId2"/>
    <p:sldId id="326" r:id="rId3"/>
    <p:sldId id="370" r:id="rId4"/>
    <p:sldId id="367" r:id="rId5"/>
    <p:sldId id="368" r:id="rId6"/>
    <p:sldId id="366" r:id="rId7"/>
    <p:sldId id="369" r:id="rId8"/>
    <p:sldId id="363" r:id="rId9"/>
    <p:sldId id="362" r:id="rId10"/>
    <p:sldId id="393" r:id="rId11"/>
    <p:sldId id="394" r:id="rId12"/>
    <p:sldId id="359" r:id="rId13"/>
    <p:sldId id="360" r:id="rId14"/>
    <p:sldId id="374" r:id="rId15"/>
    <p:sldId id="375" r:id="rId16"/>
    <p:sldId id="376" r:id="rId17"/>
    <p:sldId id="378" r:id="rId18"/>
    <p:sldId id="379" r:id="rId19"/>
    <p:sldId id="383" r:id="rId20"/>
    <p:sldId id="361" r:id="rId21"/>
    <p:sldId id="382" r:id="rId22"/>
    <p:sldId id="384" r:id="rId23"/>
    <p:sldId id="355" r:id="rId24"/>
    <p:sldId id="387" r:id="rId25"/>
    <p:sldId id="388" r:id="rId26"/>
    <p:sldId id="389" r:id="rId27"/>
    <p:sldId id="395" r:id="rId28"/>
    <p:sldId id="385" r:id="rId29"/>
    <p:sldId id="390" r:id="rId30"/>
    <p:sldId id="391" r:id="rId31"/>
    <p:sldId id="392" r:id="rId32"/>
    <p:sldId id="313" r:id="rId33"/>
  </p:sldIdLst>
  <p:sldSz cx="9144000" cy="6858000" type="screen4x3"/>
  <p:notesSz cx="6797675" cy="9928225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76B2"/>
    <a:srgbClr val="6666FF"/>
    <a:srgbClr val="0066FF"/>
    <a:srgbClr val="F4D6AA"/>
    <a:srgbClr val="9BE5FF"/>
    <a:srgbClr val="64EA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5078" autoAdjust="0"/>
  </p:normalViewPr>
  <p:slideViewPr>
    <p:cSldViewPr>
      <p:cViewPr>
        <p:scale>
          <a:sx n="100" d="100"/>
          <a:sy n="100" d="100"/>
        </p:scale>
        <p:origin x="-19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DF08E-3BFA-4B8A-B521-4A875B8DC4E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26D7EF2-88CC-4EE9-B0A1-02B175CD9FE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err="1" smtClean="0"/>
            <a:t>Деофшоризация</a:t>
          </a:r>
          <a:r>
            <a:rPr lang="ru-RU" sz="1800" dirty="0" smtClean="0"/>
            <a:t> экономики</a:t>
          </a:r>
          <a:endParaRPr lang="ru-RU" sz="1800" dirty="0"/>
        </a:p>
      </dgm:t>
    </dgm:pt>
    <dgm:pt modelId="{C77A78B1-AF42-4B98-85ED-5126A7CAD1B8}" type="parTrans" cxnId="{C87BB222-46A6-4A4B-8130-4FF55055FD36}">
      <dgm:prSet/>
      <dgm:spPr/>
      <dgm:t>
        <a:bodyPr/>
        <a:lstStyle/>
        <a:p>
          <a:endParaRPr lang="ru-RU" sz="1800"/>
        </a:p>
      </dgm:t>
    </dgm:pt>
    <dgm:pt modelId="{ECA6D68B-8BEA-40F3-9AF5-6EF01FEC0CD4}" type="sibTrans" cxnId="{C87BB222-46A6-4A4B-8130-4FF55055FD36}">
      <dgm:prSet/>
      <dgm:spPr/>
      <dgm:t>
        <a:bodyPr/>
        <a:lstStyle/>
        <a:p>
          <a:endParaRPr lang="ru-RU" sz="1800"/>
        </a:p>
      </dgm:t>
    </dgm:pt>
    <dgm:pt modelId="{38A8C1F5-ABAD-432E-87ED-862331241B0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Стимулирование инвестиций</a:t>
          </a:r>
          <a:endParaRPr lang="ru-RU" sz="1800" dirty="0"/>
        </a:p>
      </dgm:t>
    </dgm:pt>
    <dgm:pt modelId="{8E6CEE9B-2E51-47BF-B599-1A73053128A8}" type="parTrans" cxnId="{8DD495BF-E628-44F6-8E82-9C94973E848C}">
      <dgm:prSet/>
      <dgm:spPr/>
      <dgm:t>
        <a:bodyPr/>
        <a:lstStyle/>
        <a:p>
          <a:endParaRPr lang="ru-RU" sz="1800"/>
        </a:p>
      </dgm:t>
    </dgm:pt>
    <dgm:pt modelId="{E8260FAC-4006-4116-9DC4-2C14EBAE33A5}" type="sibTrans" cxnId="{8DD495BF-E628-44F6-8E82-9C94973E848C}">
      <dgm:prSet/>
      <dgm:spPr/>
      <dgm:t>
        <a:bodyPr/>
        <a:lstStyle/>
        <a:p>
          <a:endParaRPr lang="ru-RU" sz="1800"/>
        </a:p>
      </dgm:t>
    </dgm:pt>
    <dgm:pt modelId="{0B1FF443-7046-43AC-B0D3-AFDD9626ECAE}" type="pres">
      <dgm:prSet presAssocID="{091DF08E-3BFA-4B8A-B521-4A875B8DC4E0}" presName="Name0" presStyleCnt="0">
        <dgm:presLayoutVars>
          <dgm:dir/>
          <dgm:animLvl val="lvl"/>
          <dgm:resizeHandles val="exact"/>
        </dgm:presLayoutVars>
      </dgm:prSet>
      <dgm:spPr/>
    </dgm:pt>
    <dgm:pt modelId="{9E612B65-C1B8-4481-AF50-AAF012F15461}" type="pres">
      <dgm:prSet presAssocID="{726D7EF2-88CC-4EE9-B0A1-02B175CD9FE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DEB06-279F-41CA-9D34-A634A5961A72}" type="pres">
      <dgm:prSet presAssocID="{ECA6D68B-8BEA-40F3-9AF5-6EF01FEC0CD4}" presName="parTxOnlySpace" presStyleCnt="0"/>
      <dgm:spPr/>
    </dgm:pt>
    <dgm:pt modelId="{D1F8058F-A535-404B-9A79-D789B4058900}" type="pres">
      <dgm:prSet presAssocID="{38A8C1F5-ABAD-432E-87ED-862331241B0B}" presName="parTxOnly" presStyleLbl="node1" presStyleIdx="1" presStyleCnt="2" custLinFactNeighborX="1040" custLinFactNeighborY="-285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FE8A49-87A9-4FB8-859C-F56E6A9F628B}" type="presOf" srcId="{38A8C1F5-ABAD-432E-87ED-862331241B0B}" destId="{D1F8058F-A535-404B-9A79-D789B4058900}" srcOrd="0" destOrd="0" presId="urn:microsoft.com/office/officeart/2005/8/layout/chevron1"/>
    <dgm:cxn modelId="{8DD495BF-E628-44F6-8E82-9C94973E848C}" srcId="{091DF08E-3BFA-4B8A-B521-4A875B8DC4E0}" destId="{38A8C1F5-ABAD-432E-87ED-862331241B0B}" srcOrd="1" destOrd="0" parTransId="{8E6CEE9B-2E51-47BF-B599-1A73053128A8}" sibTransId="{E8260FAC-4006-4116-9DC4-2C14EBAE33A5}"/>
    <dgm:cxn modelId="{21D55DDC-4FF3-402A-8A53-673758810B6E}" type="presOf" srcId="{091DF08E-3BFA-4B8A-B521-4A875B8DC4E0}" destId="{0B1FF443-7046-43AC-B0D3-AFDD9626ECAE}" srcOrd="0" destOrd="0" presId="urn:microsoft.com/office/officeart/2005/8/layout/chevron1"/>
    <dgm:cxn modelId="{C87BB222-46A6-4A4B-8130-4FF55055FD36}" srcId="{091DF08E-3BFA-4B8A-B521-4A875B8DC4E0}" destId="{726D7EF2-88CC-4EE9-B0A1-02B175CD9FE0}" srcOrd="0" destOrd="0" parTransId="{C77A78B1-AF42-4B98-85ED-5126A7CAD1B8}" sibTransId="{ECA6D68B-8BEA-40F3-9AF5-6EF01FEC0CD4}"/>
    <dgm:cxn modelId="{1F1C9F08-41F3-4F5D-86A6-AEA37350EE5A}" type="presOf" srcId="{726D7EF2-88CC-4EE9-B0A1-02B175CD9FE0}" destId="{9E612B65-C1B8-4481-AF50-AAF012F15461}" srcOrd="0" destOrd="0" presId="urn:microsoft.com/office/officeart/2005/8/layout/chevron1"/>
    <dgm:cxn modelId="{F90AE7B6-6950-46B0-8AC0-07CA65BBE54A}" type="presParOf" srcId="{0B1FF443-7046-43AC-B0D3-AFDD9626ECAE}" destId="{9E612B65-C1B8-4481-AF50-AAF012F15461}" srcOrd="0" destOrd="0" presId="urn:microsoft.com/office/officeart/2005/8/layout/chevron1"/>
    <dgm:cxn modelId="{84230ADA-469F-4C9E-8373-17E187C1C25D}" type="presParOf" srcId="{0B1FF443-7046-43AC-B0D3-AFDD9626ECAE}" destId="{9FFDEB06-279F-41CA-9D34-A634A5961A72}" srcOrd="1" destOrd="0" presId="urn:microsoft.com/office/officeart/2005/8/layout/chevron1"/>
    <dgm:cxn modelId="{85EEB250-5C86-4913-A384-D61E68D3F01A}" type="presParOf" srcId="{0B1FF443-7046-43AC-B0D3-AFDD9626ECAE}" destId="{D1F8058F-A535-404B-9A79-D789B405890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E8B46-E69D-471C-81F3-1887A1854B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60963-E52D-48B9-B499-D6CED298DF62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АЗРФ</a:t>
          </a:r>
          <a:endParaRPr lang="ru-RU" dirty="0"/>
        </a:p>
      </dgm:t>
    </dgm:pt>
    <dgm:pt modelId="{B3500D8D-FED2-4348-8324-9E38AA94F931}" type="parTrans" cxnId="{9100470B-4149-467D-836F-73029818E203}">
      <dgm:prSet/>
      <dgm:spPr/>
      <dgm:t>
        <a:bodyPr/>
        <a:lstStyle/>
        <a:p>
          <a:endParaRPr lang="ru-RU"/>
        </a:p>
      </dgm:t>
    </dgm:pt>
    <dgm:pt modelId="{F996FBD5-A0B7-4723-AF43-AD3CB7FF610B}" type="sibTrans" cxnId="{9100470B-4149-467D-836F-73029818E203}">
      <dgm:prSet/>
      <dgm:spPr/>
      <dgm:t>
        <a:bodyPr/>
        <a:lstStyle/>
        <a:p>
          <a:endParaRPr lang="ru-RU"/>
        </a:p>
      </dgm:t>
    </dgm:pt>
    <dgm:pt modelId="{3C24FC02-EFD6-4644-90F4-27F1BFEB64EB}">
      <dgm:prSet/>
      <dgm:spPr/>
      <dgm:t>
        <a:bodyPr/>
        <a:lstStyle/>
        <a:p>
          <a:pPr rtl="0"/>
          <a:r>
            <a:rPr lang="ru-RU" b="1" dirty="0" err="1" smtClean="0"/>
            <a:t>РБ</a:t>
          </a:r>
          <a:r>
            <a:rPr lang="ru-RU" b="1" dirty="0" smtClean="0"/>
            <a:t> -5 % </a:t>
          </a:r>
          <a:r>
            <a:rPr lang="ru-RU" dirty="0" smtClean="0"/>
            <a:t>первые </a:t>
          </a:r>
          <a:r>
            <a:rPr lang="ru-RU" b="1" dirty="0" smtClean="0"/>
            <a:t>5</a:t>
          </a:r>
          <a:r>
            <a:rPr lang="ru-RU" dirty="0" smtClean="0"/>
            <a:t> лет</a:t>
          </a:r>
          <a:endParaRPr lang="ru-RU" dirty="0"/>
        </a:p>
      </dgm:t>
    </dgm:pt>
    <dgm:pt modelId="{23FDF266-D3EA-430A-95DD-C656A8EDB3F7}" type="parTrans" cxnId="{AFA6DC59-F5EC-40A4-A3F8-66181AE66551}">
      <dgm:prSet/>
      <dgm:spPr/>
      <dgm:t>
        <a:bodyPr/>
        <a:lstStyle/>
        <a:p>
          <a:endParaRPr lang="ru-RU"/>
        </a:p>
      </dgm:t>
    </dgm:pt>
    <dgm:pt modelId="{2217C410-E0B7-42D8-BEB2-56882FD2D444}" type="sibTrans" cxnId="{AFA6DC59-F5EC-40A4-A3F8-66181AE66551}">
      <dgm:prSet/>
      <dgm:spPr/>
      <dgm:t>
        <a:bodyPr/>
        <a:lstStyle/>
        <a:p>
          <a:endParaRPr lang="ru-RU"/>
        </a:p>
      </dgm:t>
    </dgm:pt>
    <dgm:pt modelId="{B08557AD-CA13-4FF0-9B15-DD7C7B48B76E}">
      <dgm:prSet/>
      <dgm:spPr/>
      <dgm:t>
        <a:bodyPr/>
        <a:lstStyle/>
        <a:p>
          <a:pPr rtl="0"/>
          <a:r>
            <a:rPr lang="ru-RU" b="1" dirty="0" err="1" smtClean="0"/>
            <a:t>РБ</a:t>
          </a:r>
          <a:r>
            <a:rPr lang="ru-RU" b="1" dirty="0" smtClean="0"/>
            <a:t> 10% - следующие 5лет</a:t>
          </a:r>
          <a:r>
            <a:rPr lang="ru-RU" dirty="0" smtClean="0"/>
            <a:t>:</a:t>
          </a:r>
          <a:endParaRPr lang="ru-RU" dirty="0"/>
        </a:p>
      </dgm:t>
    </dgm:pt>
    <dgm:pt modelId="{EA7610DB-CAD7-4473-AB34-5749C0AA0446}" type="parTrans" cxnId="{7E7B47C7-212B-4CBD-8FF5-2309FE269984}">
      <dgm:prSet/>
      <dgm:spPr/>
      <dgm:t>
        <a:bodyPr/>
        <a:lstStyle/>
        <a:p>
          <a:endParaRPr lang="ru-RU"/>
        </a:p>
      </dgm:t>
    </dgm:pt>
    <dgm:pt modelId="{4B3E0903-F8DD-402A-93E1-E59CBCABA9C1}" type="sibTrans" cxnId="{7E7B47C7-212B-4CBD-8FF5-2309FE269984}">
      <dgm:prSet/>
      <dgm:spPr/>
      <dgm:t>
        <a:bodyPr/>
        <a:lstStyle/>
        <a:p>
          <a:endParaRPr lang="ru-RU"/>
        </a:p>
      </dgm:t>
    </dgm:pt>
    <dgm:pt modelId="{B3A94815-2896-4424-B0A8-B9E26E72153A}">
      <dgm:prSet/>
      <dgm:spPr/>
      <dgm:t>
        <a:bodyPr/>
        <a:lstStyle/>
        <a:p>
          <a:pPr rtl="0"/>
          <a:r>
            <a:rPr lang="ru-RU" dirty="0" smtClean="0"/>
            <a:t>Ставка </a:t>
          </a:r>
          <a:r>
            <a:rPr lang="ru-RU" b="1" dirty="0" smtClean="0"/>
            <a:t>в </a:t>
          </a:r>
          <a:r>
            <a:rPr lang="ru-RU" b="1" dirty="0" err="1" smtClean="0"/>
            <a:t>ФБ</a:t>
          </a:r>
          <a:r>
            <a:rPr lang="ru-RU" b="1" dirty="0" smtClean="0"/>
            <a:t> - 0% 10 лет; </a:t>
          </a:r>
          <a:endParaRPr lang="ru-RU" dirty="0"/>
        </a:p>
      </dgm:t>
    </dgm:pt>
    <dgm:pt modelId="{3D2E0B39-8C45-4A4D-9B6F-04F65D77F631}" type="parTrans" cxnId="{0124057E-4BCA-4183-ACD7-9DFC7C640EB4}">
      <dgm:prSet/>
      <dgm:spPr/>
      <dgm:t>
        <a:bodyPr/>
        <a:lstStyle/>
        <a:p>
          <a:endParaRPr lang="ru-RU"/>
        </a:p>
      </dgm:t>
    </dgm:pt>
    <dgm:pt modelId="{741E0477-D789-4168-B288-0918C7910258}" type="sibTrans" cxnId="{0124057E-4BCA-4183-ACD7-9DFC7C640EB4}">
      <dgm:prSet/>
      <dgm:spPr/>
      <dgm:t>
        <a:bodyPr/>
        <a:lstStyle/>
        <a:p>
          <a:endParaRPr lang="ru-RU"/>
        </a:p>
      </dgm:t>
    </dgm:pt>
    <dgm:pt modelId="{AEF52A60-DFD8-4BBE-8169-52ECDD6B2A27}" type="pres">
      <dgm:prSet presAssocID="{0F9E8B46-E69D-471C-81F3-1887A1854B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DEF3C-1A33-4799-B3FA-747EE52D78C1}" type="pres">
      <dgm:prSet presAssocID="{37B60963-E52D-48B9-B499-D6CED298DF6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72D0B-DADA-467E-BA24-209B0C17185B}" type="pres">
      <dgm:prSet presAssocID="{F996FBD5-A0B7-4723-AF43-AD3CB7FF610B}" presName="parTxOnlySpace" presStyleCnt="0"/>
      <dgm:spPr/>
    </dgm:pt>
    <dgm:pt modelId="{0D35CC05-D675-4D22-9416-D297129E0B70}" type="pres">
      <dgm:prSet presAssocID="{B3A94815-2896-4424-B0A8-B9E26E72153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B38E-B4DA-4F36-BD90-36CFE64051AA}" type="pres">
      <dgm:prSet presAssocID="{741E0477-D789-4168-B288-0918C7910258}" presName="parTxOnlySpace" presStyleCnt="0"/>
      <dgm:spPr/>
    </dgm:pt>
    <dgm:pt modelId="{E81669D2-B477-4ECE-8C99-285A3F72A46E}" type="pres">
      <dgm:prSet presAssocID="{3C24FC02-EFD6-4644-90F4-27F1BFEB64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33D4-4599-4434-936D-29849B40A167}" type="pres">
      <dgm:prSet presAssocID="{2217C410-E0B7-42D8-BEB2-56882FD2D444}" presName="parTxOnlySpace" presStyleCnt="0"/>
      <dgm:spPr/>
    </dgm:pt>
    <dgm:pt modelId="{4D73586A-F3AE-470E-BD81-86A8A5ACA14C}" type="pres">
      <dgm:prSet presAssocID="{B08557AD-CA13-4FF0-9B15-DD7C7B48B76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0470B-4149-467D-836F-73029818E203}" srcId="{0F9E8B46-E69D-471C-81F3-1887A1854B57}" destId="{37B60963-E52D-48B9-B499-D6CED298DF62}" srcOrd="0" destOrd="0" parTransId="{B3500D8D-FED2-4348-8324-9E38AA94F931}" sibTransId="{F996FBD5-A0B7-4723-AF43-AD3CB7FF610B}"/>
    <dgm:cxn modelId="{0124057E-4BCA-4183-ACD7-9DFC7C640EB4}" srcId="{0F9E8B46-E69D-471C-81F3-1887A1854B57}" destId="{B3A94815-2896-4424-B0A8-B9E26E72153A}" srcOrd="1" destOrd="0" parTransId="{3D2E0B39-8C45-4A4D-9B6F-04F65D77F631}" sibTransId="{741E0477-D789-4168-B288-0918C7910258}"/>
    <dgm:cxn modelId="{EA062FC7-1413-4400-B563-E5E49E958FC5}" type="presOf" srcId="{B08557AD-CA13-4FF0-9B15-DD7C7B48B76E}" destId="{4D73586A-F3AE-470E-BD81-86A8A5ACA14C}" srcOrd="0" destOrd="0" presId="urn:microsoft.com/office/officeart/2005/8/layout/chevron1"/>
    <dgm:cxn modelId="{D34144DE-38B0-42AF-929C-BFFAD0B1E602}" type="presOf" srcId="{37B60963-E52D-48B9-B499-D6CED298DF62}" destId="{248DEF3C-1A33-4799-B3FA-747EE52D78C1}" srcOrd="0" destOrd="0" presId="urn:microsoft.com/office/officeart/2005/8/layout/chevron1"/>
    <dgm:cxn modelId="{7E7B47C7-212B-4CBD-8FF5-2309FE269984}" srcId="{0F9E8B46-E69D-471C-81F3-1887A1854B57}" destId="{B08557AD-CA13-4FF0-9B15-DD7C7B48B76E}" srcOrd="3" destOrd="0" parTransId="{EA7610DB-CAD7-4473-AB34-5749C0AA0446}" sibTransId="{4B3E0903-F8DD-402A-93E1-E59CBCABA9C1}"/>
    <dgm:cxn modelId="{BBFCE58D-297F-4618-AE02-BDFEDA0ECF7E}" type="presOf" srcId="{3C24FC02-EFD6-4644-90F4-27F1BFEB64EB}" destId="{E81669D2-B477-4ECE-8C99-285A3F72A46E}" srcOrd="0" destOrd="0" presId="urn:microsoft.com/office/officeart/2005/8/layout/chevron1"/>
    <dgm:cxn modelId="{8A0B33A7-BF82-4E7D-AB3C-6BE7AF86D071}" type="presOf" srcId="{0F9E8B46-E69D-471C-81F3-1887A1854B57}" destId="{AEF52A60-DFD8-4BBE-8169-52ECDD6B2A27}" srcOrd="0" destOrd="0" presId="urn:microsoft.com/office/officeart/2005/8/layout/chevron1"/>
    <dgm:cxn modelId="{8AB4ABC5-79B8-4F70-95F6-4E26E5E97384}" type="presOf" srcId="{B3A94815-2896-4424-B0A8-B9E26E72153A}" destId="{0D35CC05-D675-4D22-9416-D297129E0B70}" srcOrd="0" destOrd="0" presId="urn:microsoft.com/office/officeart/2005/8/layout/chevron1"/>
    <dgm:cxn modelId="{AFA6DC59-F5EC-40A4-A3F8-66181AE66551}" srcId="{0F9E8B46-E69D-471C-81F3-1887A1854B57}" destId="{3C24FC02-EFD6-4644-90F4-27F1BFEB64EB}" srcOrd="2" destOrd="0" parTransId="{23FDF266-D3EA-430A-95DD-C656A8EDB3F7}" sibTransId="{2217C410-E0B7-42D8-BEB2-56882FD2D444}"/>
    <dgm:cxn modelId="{D343FBC8-0C4F-4A11-8205-696EF98174DD}" type="presParOf" srcId="{AEF52A60-DFD8-4BBE-8169-52ECDD6B2A27}" destId="{248DEF3C-1A33-4799-B3FA-747EE52D78C1}" srcOrd="0" destOrd="0" presId="urn:microsoft.com/office/officeart/2005/8/layout/chevron1"/>
    <dgm:cxn modelId="{50CAAB69-3ED1-4ABE-ACE2-FA41B5E2B4C4}" type="presParOf" srcId="{AEF52A60-DFD8-4BBE-8169-52ECDD6B2A27}" destId="{0C072D0B-DADA-467E-BA24-209B0C17185B}" srcOrd="1" destOrd="0" presId="urn:microsoft.com/office/officeart/2005/8/layout/chevron1"/>
    <dgm:cxn modelId="{6AAAC9E4-F2B8-4398-95DD-0649B1D1486B}" type="presParOf" srcId="{AEF52A60-DFD8-4BBE-8169-52ECDD6B2A27}" destId="{0D35CC05-D675-4D22-9416-D297129E0B70}" srcOrd="2" destOrd="0" presId="urn:microsoft.com/office/officeart/2005/8/layout/chevron1"/>
    <dgm:cxn modelId="{EDFC6C93-88A5-4919-BB8E-636EE7842A84}" type="presParOf" srcId="{AEF52A60-DFD8-4BBE-8169-52ECDD6B2A27}" destId="{DC45B38E-B4DA-4F36-BD90-36CFE64051AA}" srcOrd="3" destOrd="0" presId="urn:microsoft.com/office/officeart/2005/8/layout/chevron1"/>
    <dgm:cxn modelId="{35CD2D11-6A11-4EA1-8C4D-3C55DD382F4B}" type="presParOf" srcId="{AEF52A60-DFD8-4BBE-8169-52ECDD6B2A27}" destId="{E81669D2-B477-4ECE-8C99-285A3F72A46E}" srcOrd="4" destOrd="0" presId="urn:microsoft.com/office/officeart/2005/8/layout/chevron1"/>
    <dgm:cxn modelId="{E889A492-D9C5-43F3-A6AB-2DC08E6652D0}" type="presParOf" srcId="{AEF52A60-DFD8-4BBE-8169-52ECDD6B2A27}" destId="{6E8033D4-4599-4434-936D-29849B40A167}" srcOrd="5" destOrd="0" presId="urn:microsoft.com/office/officeart/2005/8/layout/chevron1"/>
    <dgm:cxn modelId="{9323617E-1C86-4AD8-8F8A-4B3250976308}" type="presParOf" srcId="{AEF52A60-DFD8-4BBE-8169-52ECDD6B2A27}" destId="{4D73586A-F3AE-470E-BD81-86A8A5ACA14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E8B46-E69D-471C-81F3-1887A1854B5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60963-E52D-48B9-B499-D6CED298DF62}">
      <dgm:prSet/>
      <dgm:spPr/>
      <dgm:t>
        <a:bodyPr/>
        <a:lstStyle/>
        <a:p>
          <a:pPr rtl="0"/>
          <a:r>
            <a:rPr lang="ru-RU" dirty="0" smtClean="0"/>
            <a:t>Для ТОР</a:t>
          </a:r>
          <a:endParaRPr lang="ru-RU" dirty="0"/>
        </a:p>
      </dgm:t>
    </dgm:pt>
    <dgm:pt modelId="{B3500D8D-FED2-4348-8324-9E38AA94F931}" type="parTrans" cxnId="{9100470B-4149-467D-836F-73029818E203}">
      <dgm:prSet/>
      <dgm:spPr/>
      <dgm:t>
        <a:bodyPr/>
        <a:lstStyle/>
        <a:p>
          <a:endParaRPr lang="ru-RU"/>
        </a:p>
      </dgm:t>
    </dgm:pt>
    <dgm:pt modelId="{F996FBD5-A0B7-4723-AF43-AD3CB7FF610B}" type="sibTrans" cxnId="{9100470B-4149-467D-836F-73029818E203}">
      <dgm:prSet/>
      <dgm:spPr/>
      <dgm:t>
        <a:bodyPr/>
        <a:lstStyle/>
        <a:p>
          <a:endParaRPr lang="ru-RU"/>
        </a:p>
      </dgm:t>
    </dgm:pt>
    <dgm:pt modelId="{3C24FC02-EFD6-4644-90F4-27F1BFEB64EB}">
      <dgm:prSet/>
      <dgm:spPr/>
      <dgm:t>
        <a:bodyPr/>
        <a:lstStyle/>
        <a:p>
          <a:pPr rtl="0"/>
          <a:r>
            <a:rPr lang="ru-RU" b="1" dirty="0" err="1" smtClean="0"/>
            <a:t>РБ</a:t>
          </a:r>
          <a:r>
            <a:rPr lang="ru-RU" b="1" dirty="0" smtClean="0"/>
            <a:t> -5 % </a:t>
          </a:r>
          <a:r>
            <a:rPr lang="ru-RU" dirty="0" smtClean="0"/>
            <a:t>первые </a:t>
          </a:r>
          <a:r>
            <a:rPr lang="ru-RU" b="1" dirty="0" smtClean="0"/>
            <a:t>5</a:t>
          </a:r>
          <a:r>
            <a:rPr lang="ru-RU" dirty="0" smtClean="0"/>
            <a:t> лет</a:t>
          </a:r>
          <a:endParaRPr lang="ru-RU" dirty="0"/>
        </a:p>
      </dgm:t>
    </dgm:pt>
    <dgm:pt modelId="{23FDF266-D3EA-430A-95DD-C656A8EDB3F7}" type="parTrans" cxnId="{AFA6DC59-F5EC-40A4-A3F8-66181AE66551}">
      <dgm:prSet/>
      <dgm:spPr/>
      <dgm:t>
        <a:bodyPr/>
        <a:lstStyle/>
        <a:p>
          <a:endParaRPr lang="ru-RU"/>
        </a:p>
      </dgm:t>
    </dgm:pt>
    <dgm:pt modelId="{2217C410-E0B7-42D8-BEB2-56882FD2D444}" type="sibTrans" cxnId="{AFA6DC59-F5EC-40A4-A3F8-66181AE66551}">
      <dgm:prSet/>
      <dgm:spPr/>
      <dgm:t>
        <a:bodyPr/>
        <a:lstStyle/>
        <a:p>
          <a:endParaRPr lang="ru-RU"/>
        </a:p>
      </dgm:t>
    </dgm:pt>
    <dgm:pt modelId="{B08557AD-CA13-4FF0-9B15-DD7C7B48B76E}">
      <dgm:prSet/>
      <dgm:spPr/>
      <dgm:t>
        <a:bodyPr/>
        <a:lstStyle/>
        <a:p>
          <a:pPr rtl="0"/>
          <a:r>
            <a:rPr lang="ru-RU" b="1" dirty="0" err="1" smtClean="0"/>
            <a:t>РБ</a:t>
          </a:r>
          <a:r>
            <a:rPr lang="ru-RU" b="1" dirty="0" smtClean="0"/>
            <a:t> 10% - следующие 5лет</a:t>
          </a:r>
          <a:r>
            <a:rPr lang="ru-RU" dirty="0" smtClean="0"/>
            <a:t>:</a:t>
          </a:r>
          <a:endParaRPr lang="ru-RU" dirty="0"/>
        </a:p>
      </dgm:t>
    </dgm:pt>
    <dgm:pt modelId="{EA7610DB-CAD7-4473-AB34-5749C0AA0446}" type="parTrans" cxnId="{7E7B47C7-212B-4CBD-8FF5-2309FE269984}">
      <dgm:prSet/>
      <dgm:spPr/>
      <dgm:t>
        <a:bodyPr/>
        <a:lstStyle/>
        <a:p>
          <a:endParaRPr lang="ru-RU"/>
        </a:p>
      </dgm:t>
    </dgm:pt>
    <dgm:pt modelId="{4B3E0903-F8DD-402A-93E1-E59CBCABA9C1}" type="sibTrans" cxnId="{7E7B47C7-212B-4CBD-8FF5-2309FE269984}">
      <dgm:prSet/>
      <dgm:spPr/>
      <dgm:t>
        <a:bodyPr/>
        <a:lstStyle/>
        <a:p>
          <a:endParaRPr lang="ru-RU"/>
        </a:p>
      </dgm:t>
    </dgm:pt>
    <dgm:pt modelId="{B3A94815-2896-4424-B0A8-B9E26E72153A}">
      <dgm:prSet/>
      <dgm:spPr/>
      <dgm:t>
        <a:bodyPr/>
        <a:lstStyle/>
        <a:p>
          <a:pPr rtl="0"/>
          <a:r>
            <a:rPr lang="ru-RU" dirty="0" smtClean="0"/>
            <a:t>Ставка </a:t>
          </a:r>
          <a:r>
            <a:rPr lang="ru-RU" b="1" dirty="0" smtClean="0"/>
            <a:t>в </a:t>
          </a:r>
          <a:r>
            <a:rPr lang="ru-RU" b="1" dirty="0" err="1" smtClean="0"/>
            <a:t>ФБ</a:t>
          </a:r>
          <a:r>
            <a:rPr lang="ru-RU" b="1" dirty="0" smtClean="0"/>
            <a:t> - 0% первые 5 лет; </a:t>
          </a:r>
          <a:endParaRPr lang="ru-RU" dirty="0"/>
        </a:p>
      </dgm:t>
    </dgm:pt>
    <dgm:pt modelId="{3D2E0B39-8C45-4A4D-9B6F-04F65D77F631}" type="parTrans" cxnId="{0124057E-4BCA-4183-ACD7-9DFC7C640EB4}">
      <dgm:prSet/>
      <dgm:spPr/>
      <dgm:t>
        <a:bodyPr/>
        <a:lstStyle/>
        <a:p>
          <a:endParaRPr lang="ru-RU"/>
        </a:p>
      </dgm:t>
    </dgm:pt>
    <dgm:pt modelId="{741E0477-D789-4168-B288-0918C7910258}" type="sibTrans" cxnId="{0124057E-4BCA-4183-ACD7-9DFC7C640EB4}">
      <dgm:prSet/>
      <dgm:spPr/>
      <dgm:t>
        <a:bodyPr/>
        <a:lstStyle/>
        <a:p>
          <a:endParaRPr lang="ru-RU"/>
        </a:p>
      </dgm:t>
    </dgm:pt>
    <dgm:pt modelId="{AEF52A60-DFD8-4BBE-8169-52ECDD6B2A27}" type="pres">
      <dgm:prSet presAssocID="{0F9E8B46-E69D-471C-81F3-1887A1854B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DEF3C-1A33-4799-B3FA-747EE52D78C1}" type="pres">
      <dgm:prSet presAssocID="{37B60963-E52D-48B9-B499-D6CED298DF6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72D0B-DADA-467E-BA24-209B0C17185B}" type="pres">
      <dgm:prSet presAssocID="{F996FBD5-A0B7-4723-AF43-AD3CB7FF610B}" presName="parTxOnlySpace" presStyleCnt="0"/>
      <dgm:spPr/>
    </dgm:pt>
    <dgm:pt modelId="{0D35CC05-D675-4D22-9416-D297129E0B70}" type="pres">
      <dgm:prSet presAssocID="{B3A94815-2896-4424-B0A8-B9E26E72153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B38E-B4DA-4F36-BD90-36CFE64051AA}" type="pres">
      <dgm:prSet presAssocID="{741E0477-D789-4168-B288-0918C7910258}" presName="parTxOnlySpace" presStyleCnt="0"/>
      <dgm:spPr/>
    </dgm:pt>
    <dgm:pt modelId="{E81669D2-B477-4ECE-8C99-285A3F72A46E}" type="pres">
      <dgm:prSet presAssocID="{3C24FC02-EFD6-4644-90F4-27F1BFEB64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033D4-4599-4434-936D-29849B40A167}" type="pres">
      <dgm:prSet presAssocID="{2217C410-E0B7-42D8-BEB2-56882FD2D444}" presName="parTxOnlySpace" presStyleCnt="0"/>
      <dgm:spPr/>
    </dgm:pt>
    <dgm:pt modelId="{4D73586A-F3AE-470E-BD81-86A8A5ACA14C}" type="pres">
      <dgm:prSet presAssocID="{B08557AD-CA13-4FF0-9B15-DD7C7B48B76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D99CA-A659-4A2A-A611-BC39C6D8B851}" type="presOf" srcId="{3C24FC02-EFD6-4644-90F4-27F1BFEB64EB}" destId="{E81669D2-B477-4ECE-8C99-285A3F72A46E}" srcOrd="0" destOrd="0" presId="urn:microsoft.com/office/officeart/2005/8/layout/chevron1"/>
    <dgm:cxn modelId="{9100470B-4149-467D-836F-73029818E203}" srcId="{0F9E8B46-E69D-471C-81F3-1887A1854B57}" destId="{37B60963-E52D-48B9-B499-D6CED298DF62}" srcOrd="0" destOrd="0" parTransId="{B3500D8D-FED2-4348-8324-9E38AA94F931}" sibTransId="{F996FBD5-A0B7-4723-AF43-AD3CB7FF610B}"/>
    <dgm:cxn modelId="{0124057E-4BCA-4183-ACD7-9DFC7C640EB4}" srcId="{0F9E8B46-E69D-471C-81F3-1887A1854B57}" destId="{B3A94815-2896-4424-B0A8-B9E26E72153A}" srcOrd="1" destOrd="0" parTransId="{3D2E0B39-8C45-4A4D-9B6F-04F65D77F631}" sibTransId="{741E0477-D789-4168-B288-0918C7910258}"/>
    <dgm:cxn modelId="{B0D68770-C9BB-4972-B016-4157BC7DC8EA}" type="presOf" srcId="{0F9E8B46-E69D-471C-81F3-1887A1854B57}" destId="{AEF52A60-DFD8-4BBE-8169-52ECDD6B2A27}" srcOrd="0" destOrd="0" presId="urn:microsoft.com/office/officeart/2005/8/layout/chevron1"/>
    <dgm:cxn modelId="{7E7B47C7-212B-4CBD-8FF5-2309FE269984}" srcId="{0F9E8B46-E69D-471C-81F3-1887A1854B57}" destId="{B08557AD-CA13-4FF0-9B15-DD7C7B48B76E}" srcOrd="3" destOrd="0" parTransId="{EA7610DB-CAD7-4473-AB34-5749C0AA0446}" sibTransId="{4B3E0903-F8DD-402A-93E1-E59CBCABA9C1}"/>
    <dgm:cxn modelId="{979DC3DF-81BD-4E3F-A4FF-FB5FDBE968C5}" type="presOf" srcId="{B3A94815-2896-4424-B0A8-B9E26E72153A}" destId="{0D35CC05-D675-4D22-9416-D297129E0B70}" srcOrd="0" destOrd="0" presId="urn:microsoft.com/office/officeart/2005/8/layout/chevron1"/>
    <dgm:cxn modelId="{0943A70F-3165-447E-8FD6-0F1F843840EF}" type="presOf" srcId="{37B60963-E52D-48B9-B499-D6CED298DF62}" destId="{248DEF3C-1A33-4799-B3FA-747EE52D78C1}" srcOrd="0" destOrd="0" presId="urn:microsoft.com/office/officeart/2005/8/layout/chevron1"/>
    <dgm:cxn modelId="{B01EC7E2-7ED9-4FF7-B543-673F634B4EBD}" type="presOf" srcId="{B08557AD-CA13-4FF0-9B15-DD7C7B48B76E}" destId="{4D73586A-F3AE-470E-BD81-86A8A5ACA14C}" srcOrd="0" destOrd="0" presId="urn:microsoft.com/office/officeart/2005/8/layout/chevron1"/>
    <dgm:cxn modelId="{AFA6DC59-F5EC-40A4-A3F8-66181AE66551}" srcId="{0F9E8B46-E69D-471C-81F3-1887A1854B57}" destId="{3C24FC02-EFD6-4644-90F4-27F1BFEB64EB}" srcOrd="2" destOrd="0" parTransId="{23FDF266-D3EA-430A-95DD-C656A8EDB3F7}" sibTransId="{2217C410-E0B7-42D8-BEB2-56882FD2D444}"/>
    <dgm:cxn modelId="{6D24ECE5-E7F6-479D-AC2C-2F91427859EB}" type="presParOf" srcId="{AEF52A60-DFD8-4BBE-8169-52ECDD6B2A27}" destId="{248DEF3C-1A33-4799-B3FA-747EE52D78C1}" srcOrd="0" destOrd="0" presId="urn:microsoft.com/office/officeart/2005/8/layout/chevron1"/>
    <dgm:cxn modelId="{8D3A2F6D-8E48-4FE6-A7C5-23EF15014996}" type="presParOf" srcId="{AEF52A60-DFD8-4BBE-8169-52ECDD6B2A27}" destId="{0C072D0B-DADA-467E-BA24-209B0C17185B}" srcOrd="1" destOrd="0" presId="urn:microsoft.com/office/officeart/2005/8/layout/chevron1"/>
    <dgm:cxn modelId="{5D3AB436-9D11-417F-970B-02DCE435F9DC}" type="presParOf" srcId="{AEF52A60-DFD8-4BBE-8169-52ECDD6B2A27}" destId="{0D35CC05-D675-4D22-9416-D297129E0B70}" srcOrd="2" destOrd="0" presId="urn:microsoft.com/office/officeart/2005/8/layout/chevron1"/>
    <dgm:cxn modelId="{94964EFB-A4F7-49B8-9351-4E0E1622751D}" type="presParOf" srcId="{AEF52A60-DFD8-4BBE-8169-52ECDD6B2A27}" destId="{DC45B38E-B4DA-4F36-BD90-36CFE64051AA}" srcOrd="3" destOrd="0" presId="urn:microsoft.com/office/officeart/2005/8/layout/chevron1"/>
    <dgm:cxn modelId="{89CA07F4-3B7A-4E29-B18C-43D35D0F39FE}" type="presParOf" srcId="{AEF52A60-DFD8-4BBE-8169-52ECDD6B2A27}" destId="{E81669D2-B477-4ECE-8C99-285A3F72A46E}" srcOrd="4" destOrd="0" presId="urn:microsoft.com/office/officeart/2005/8/layout/chevron1"/>
    <dgm:cxn modelId="{D060C011-2DC8-4168-BE8C-9B3AF97D088C}" type="presParOf" srcId="{AEF52A60-DFD8-4BBE-8169-52ECDD6B2A27}" destId="{6E8033D4-4599-4434-936D-29849B40A167}" srcOrd="5" destOrd="0" presId="urn:microsoft.com/office/officeart/2005/8/layout/chevron1"/>
    <dgm:cxn modelId="{940C6768-6763-425B-81AA-7456550472A9}" type="presParOf" srcId="{AEF52A60-DFD8-4BBE-8169-52ECDD6B2A27}" destId="{4D73586A-F3AE-470E-BD81-86A8A5ACA14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217E3-62B7-45F0-8264-786D219312F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472405-8419-42AA-BB87-FFC2A8A3CB87}">
      <dgm:prSet/>
      <dgm:spPr/>
      <dgm:t>
        <a:bodyPr/>
        <a:lstStyle/>
        <a:p>
          <a:pPr rtl="0"/>
          <a:r>
            <a:rPr lang="ru-RU" b="1" dirty="0" smtClean="0"/>
            <a:t>В случае </a:t>
          </a:r>
          <a:r>
            <a:rPr lang="ru-RU" b="1" u="sng" dirty="0" smtClean="0"/>
            <a:t>ПРЕКРАЩЕНИЯ </a:t>
          </a:r>
          <a:r>
            <a:rPr lang="ru-RU" b="1" dirty="0" smtClean="0"/>
            <a:t>статуса резидента </a:t>
          </a:r>
          <a:r>
            <a:rPr lang="ru-RU" b="1" dirty="0" err="1" smtClean="0"/>
            <a:t>АЗРФ</a:t>
          </a:r>
          <a:r>
            <a:rPr lang="ru-RU" b="1" dirty="0" smtClean="0"/>
            <a:t> </a:t>
          </a:r>
          <a:endParaRPr lang="ru-RU" b="1" dirty="0"/>
        </a:p>
      </dgm:t>
    </dgm:pt>
    <dgm:pt modelId="{9BA15B65-01DC-488B-89A6-FE42AC6FD90D}" type="parTrans" cxnId="{03E0580D-8714-427E-9942-3BF67EF776B6}">
      <dgm:prSet/>
      <dgm:spPr/>
      <dgm:t>
        <a:bodyPr/>
        <a:lstStyle/>
        <a:p>
          <a:endParaRPr lang="ru-RU"/>
        </a:p>
      </dgm:t>
    </dgm:pt>
    <dgm:pt modelId="{F48BA4FF-C7FF-413F-9282-8364C1AE42E8}" type="sibTrans" cxnId="{03E0580D-8714-427E-9942-3BF67EF776B6}">
      <dgm:prSet/>
      <dgm:spPr/>
      <dgm:t>
        <a:bodyPr/>
        <a:lstStyle/>
        <a:p>
          <a:endParaRPr lang="ru-RU"/>
        </a:p>
      </dgm:t>
    </dgm:pt>
    <dgm:pt modelId="{082DA597-F385-4504-9411-BC236A2A60E4}">
      <dgm:prSet/>
      <dgm:spPr/>
      <dgm:t>
        <a:bodyPr/>
        <a:lstStyle/>
        <a:p>
          <a:pPr rtl="0"/>
          <a:r>
            <a:rPr lang="ru-RU" dirty="0" smtClean="0"/>
            <a:t>Утрачивает право на применение пониженных ставок </a:t>
          </a:r>
          <a:endParaRPr lang="ru-RU" dirty="0"/>
        </a:p>
      </dgm:t>
    </dgm:pt>
    <dgm:pt modelId="{6AD3DD48-8DC1-4EDE-BA30-714EE64EEDAA}" type="parTrans" cxnId="{56ABD020-D203-4AEE-93ED-1DEABA4BBA15}">
      <dgm:prSet/>
      <dgm:spPr/>
      <dgm:t>
        <a:bodyPr/>
        <a:lstStyle/>
        <a:p>
          <a:endParaRPr lang="ru-RU"/>
        </a:p>
      </dgm:t>
    </dgm:pt>
    <dgm:pt modelId="{D3DAA46D-EDD5-4B62-9045-8B237AE7ED2A}" type="sibTrans" cxnId="{56ABD020-D203-4AEE-93ED-1DEABA4BBA15}">
      <dgm:prSet/>
      <dgm:spPr/>
      <dgm:t>
        <a:bodyPr/>
        <a:lstStyle/>
        <a:p>
          <a:endParaRPr lang="ru-RU"/>
        </a:p>
      </dgm:t>
    </dgm:pt>
    <dgm:pt modelId="{E8DEFD34-A7D3-4C5B-ABBD-CDEA128D3E5D}">
      <dgm:prSet/>
      <dgm:spPr/>
      <dgm:t>
        <a:bodyPr/>
        <a:lstStyle/>
        <a:p>
          <a:pPr rtl="0"/>
          <a:r>
            <a:rPr lang="ru-RU" dirty="0" smtClean="0"/>
            <a:t>с </a:t>
          </a:r>
          <a:r>
            <a:rPr lang="ru-RU" u="sng" dirty="0" smtClean="0"/>
            <a:t>НАЧАЛА</a:t>
          </a:r>
          <a:r>
            <a:rPr lang="ru-RU" dirty="0" smtClean="0"/>
            <a:t> налогового периода, в котором исключен из реестра</a:t>
          </a:r>
          <a:endParaRPr lang="ru-RU" dirty="0"/>
        </a:p>
      </dgm:t>
    </dgm:pt>
    <dgm:pt modelId="{7EFA4E22-E8F3-4997-A447-5133A5AFDF84}" type="parTrans" cxnId="{2002D622-D2C3-4C0E-A24C-E8BEA230C84C}">
      <dgm:prSet/>
      <dgm:spPr/>
      <dgm:t>
        <a:bodyPr/>
        <a:lstStyle/>
        <a:p>
          <a:endParaRPr lang="ru-RU"/>
        </a:p>
      </dgm:t>
    </dgm:pt>
    <dgm:pt modelId="{36AA9E31-C836-4E4E-9D95-961FC6B46943}" type="sibTrans" cxnId="{2002D622-D2C3-4C0E-A24C-E8BEA230C84C}">
      <dgm:prSet/>
      <dgm:spPr/>
      <dgm:t>
        <a:bodyPr/>
        <a:lstStyle/>
        <a:p>
          <a:endParaRPr lang="ru-RU"/>
        </a:p>
      </dgm:t>
    </dgm:pt>
    <dgm:pt modelId="{158DE815-DC3D-42F4-9B69-6F3AAE11C172}" type="pres">
      <dgm:prSet presAssocID="{F9E217E3-62B7-45F0-8264-786D219312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39CECD-AEC4-4877-B464-CE78DB7892FE}" type="pres">
      <dgm:prSet presAssocID="{E8DEFD34-A7D3-4C5B-ABBD-CDEA128D3E5D}" presName="boxAndChildren" presStyleCnt="0"/>
      <dgm:spPr/>
    </dgm:pt>
    <dgm:pt modelId="{118C9FB7-127B-418E-BD76-0AE9A7F16BBB}" type="pres">
      <dgm:prSet presAssocID="{E8DEFD34-A7D3-4C5B-ABBD-CDEA128D3E5D}" presName="parentTextBox" presStyleLbl="node1" presStyleIdx="0" presStyleCnt="3"/>
      <dgm:spPr/>
      <dgm:t>
        <a:bodyPr/>
        <a:lstStyle/>
        <a:p>
          <a:endParaRPr lang="ru-RU"/>
        </a:p>
      </dgm:t>
    </dgm:pt>
    <dgm:pt modelId="{6DFAA9A6-1B48-4BD2-9DFC-9F2CA5CE7FC6}" type="pres">
      <dgm:prSet presAssocID="{D3DAA46D-EDD5-4B62-9045-8B237AE7ED2A}" presName="sp" presStyleCnt="0"/>
      <dgm:spPr/>
    </dgm:pt>
    <dgm:pt modelId="{A602139E-F3F1-4995-9F23-BDD274313A5E}" type="pres">
      <dgm:prSet presAssocID="{082DA597-F385-4504-9411-BC236A2A60E4}" presName="arrowAndChildren" presStyleCnt="0"/>
      <dgm:spPr/>
    </dgm:pt>
    <dgm:pt modelId="{D1A44278-1CC8-4B6B-B77C-A8F0AAE567A4}" type="pres">
      <dgm:prSet presAssocID="{082DA597-F385-4504-9411-BC236A2A60E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5201E74-2F7F-4356-9D08-A662A069F966}" type="pres">
      <dgm:prSet presAssocID="{F48BA4FF-C7FF-413F-9282-8364C1AE42E8}" presName="sp" presStyleCnt="0"/>
      <dgm:spPr/>
    </dgm:pt>
    <dgm:pt modelId="{3CE94D3A-2B94-43D3-B52F-F979BB7CAE1B}" type="pres">
      <dgm:prSet presAssocID="{5A472405-8419-42AA-BB87-FFC2A8A3CB87}" presName="arrowAndChildren" presStyleCnt="0"/>
      <dgm:spPr/>
    </dgm:pt>
    <dgm:pt modelId="{A71EABEA-7167-4D93-807F-4D8A50C795D2}" type="pres">
      <dgm:prSet presAssocID="{5A472405-8419-42AA-BB87-FFC2A8A3CB87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002D622-D2C3-4C0E-A24C-E8BEA230C84C}" srcId="{F9E217E3-62B7-45F0-8264-786D219312FD}" destId="{E8DEFD34-A7D3-4C5B-ABBD-CDEA128D3E5D}" srcOrd="2" destOrd="0" parTransId="{7EFA4E22-E8F3-4997-A447-5133A5AFDF84}" sibTransId="{36AA9E31-C836-4E4E-9D95-961FC6B46943}"/>
    <dgm:cxn modelId="{AA72C510-F5A1-452F-95D2-B571DF6C7DDE}" type="presOf" srcId="{F9E217E3-62B7-45F0-8264-786D219312FD}" destId="{158DE815-DC3D-42F4-9B69-6F3AAE11C172}" srcOrd="0" destOrd="0" presId="urn:microsoft.com/office/officeart/2005/8/layout/process4"/>
    <dgm:cxn modelId="{8843B368-2D7C-457A-AE12-49B71ADCF007}" type="presOf" srcId="{E8DEFD34-A7D3-4C5B-ABBD-CDEA128D3E5D}" destId="{118C9FB7-127B-418E-BD76-0AE9A7F16BBB}" srcOrd="0" destOrd="0" presId="urn:microsoft.com/office/officeart/2005/8/layout/process4"/>
    <dgm:cxn modelId="{03E0580D-8714-427E-9942-3BF67EF776B6}" srcId="{F9E217E3-62B7-45F0-8264-786D219312FD}" destId="{5A472405-8419-42AA-BB87-FFC2A8A3CB87}" srcOrd="0" destOrd="0" parTransId="{9BA15B65-01DC-488B-89A6-FE42AC6FD90D}" sibTransId="{F48BA4FF-C7FF-413F-9282-8364C1AE42E8}"/>
    <dgm:cxn modelId="{C90B16B4-988B-4B01-BCC5-DD51D3082128}" type="presOf" srcId="{5A472405-8419-42AA-BB87-FFC2A8A3CB87}" destId="{A71EABEA-7167-4D93-807F-4D8A50C795D2}" srcOrd="0" destOrd="0" presId="urn:microsoft.com/office/officeart/2005/8/layout/process4"/>
    <dgm:cxn modelId="{3FD082D6-132B-4FA6-ADFC-C45BD08D09A3}" type="presOf" srcId="{082DA597-F385-4504-9411-BC236A2A60E4}" destId="{D1A44278-1CC8-4B6B-B77C-A8F0AAE567A4}" srcOrd="0" destOrd="0" presId="urn:microsoft.com/office/officeart/2005/8/layout/process4"/>
    <dgm:cxn modelId="{56ABD020-D203-4AEE-93ED-1DEABA4BBA15}" srcId="{F9E217E3-62B7-45F0-8264-786D219312FD}" destId="{082DA597-F385-4504-9411-BC236A2A60E4}" srcOrd="1" destOrd="0" parTransId="{6AD3DD48-8DC1-4EDE-BA30-714EE64EEDAA}" sibTransId="{D3DAA46D-EDD5-4B62-9045-8B237AE7ED2A}"/>
    <dgm:cxn modelId="{9FB1931F-5790-48D0-891C-C62464BDC928}" type="presParOf" srcId="{158DE815-DC3D-42F4-9B69-6F3AAE11C172}" destId="{6739CECD-AEC4-4877-B464-CE78DB7892FE}" srcOrd="0" destOrd="0" presId="urn:microsoft.com/office/officeart/2005/8/layout/process4"/>
    <dgm:cxn modelId="{58A32A97-959F-4D57-8386-15A2DFFFCC28}" type="presParOf" srcId="{6739CECD-AEC4-4877-B464-CE78DB7892FE}" destId="{118C9FB7-127B-418E-BD76-0AE9A7F16BBB}" srcOrd="0" destOrd="0" presId="urn:microsoft.com/office/officeart/2005/8/layout/process4"/>
    <dgm:cxn modelId="{82D1CD6A-A0C0-49C5-876B-E2E51F6A5C6A}" type="presParOf" srcId="{158DE815-DC3D-42F4-9B69-6F3AAE11C172}" destId="{6DFAA9A6-1B48-4BD2-9DFC-9F2CA5CE7FC6}" srcOrd="1" destOrd="0" presId="urn:microsoft.com/office/officeart/2005/8/layout/process4"/>
    <dgm:cxn modelId="{7CCE26C1-AE45-437F-8D3C-EF92AE3AD1E7}" type="presParOf" srcId="{158DE815-DC3D-42F4-9B69-6F3AAE11C172}" destId="{A602139E-F3F1-4995-9F23-BDD274313A5E}" srcOrd="2" destOrd="0" presId="urn:microsoft.com/office/officeart/2005/8/layout/process4"/>
    <dgm:cxn modelId="{056C8306-B8BF-4B6A-AC70-F792CB52FD33}" type="presParOf" srcId="{A602139E-F3F1-4995-9F23-BDD274313A5E}" destId="{D1A44278-1CC8-4B6B-B77C-A8F0AAE567A4}" srcOrd="0" destOrd="0" presId="urn:microsoft.com/office/officeart/2005/8/layout/process4"/>
    <dgm:cxn modelId="{02209687-BFAB-4B64-A83E-B2733E63CFB4}" type="presParOf" srcId="{158DE815-DC3D-42F4-9B69-6F3AAE11C172}" destId="{55201E74-2F7F-4356-9D08-A662A069F966}" srcOrd="3" destOrd="0" presId="urn:microsoft.com/office/officeart/2005/8/layout/process4"/>
    <dgm:cxn modelId="{A69FD1C6-5C85-4420-A109-C8F625C4E800}" type="presParOf" srcId="{158DE815-DC3D-42F4-9B69-6F3AAE11C172}" destId="{3CE94D3A-2B94-43D3-B52F-F979BB7CAE1B}" srcOrd="4" destOrd="0" presId="urn:microsoft.com/office/officeart/2005/8/layout/process4"/>
    <dgm:cxn modelId="{D7AB5074-903A-4D8D-8B2D-AA339000B8BD}" type="presParOf" srcId="{3CE94D3A-2B94-43D3-B52F-F979BB7CAE1B}" destId="{A71EABEA-7167-4D93-807F-4D8A50C795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0B0C06-D035-48F8-AA5C-57D4F40CE7C3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E234D-D990-4D7D-8FC2-363656D9892D}">
      <dgm:prSet custT="1"/>
      <dgm:spPr/>
      <dgm:t>
        <a:bodyPr/>
        <a:lstStyle/>
        <a:p>
          <a:pPr rtl="0"/>
          <a:r>
            <a:rPr lang="ru-RU" sz="2000" b="1" dirty="0" smtClean="0"/>
            <a:t>В случае </a:t>
          </a:r>
          <a:r>
            <a:rPr lang="ru-RU" sz="2000" b="1" u="sng" dirty="0" smtClean="0"/>
            <a:t>НАРУШЕНИЯ</a:t>
          </a:r>
          <a:r>
            <a:rPr lang="ru-RU" sz="2000" b="1" dirty="0" smtClean="0"/>
            <a:t> резидентом условий  п.1 ст.284.4 </a:t>
          </a:r>
          <a:r>
            <a:rPr lang="ru-RU" sz="2000" b="1" dirty="0" err="1" smtClean="0"/>
            <a:t>НК</a:t>
          </a:r>
          <a:r>
            <a:rPr lang="ru-RU" sz="2000" b="1" dirty="0" smtClean="0"/>
            <a:t> РФ</a:t>
          </a:r>
          <a:endParaRPr lang="ru-RU" sz="2000" b="1" dirty="0"/>
        </a:p>
      </dgm:t>
    </dgm:pt>
    <dgm:pt modelId="{3723EB28-3E8F-4574-959D-1495387AF837}" type="parTrans" cxnId="{52968183-2FCA-4A41-953D-D06FEBB63533}">
      <dgm:prSet/>
      <dgm:spPr/>
      <dgm:t>
        <a:bodyPr/>
        <a:lstStyle/>
        <a:p>
          <a:endParaRPr lang="ru-RU"/>
        </a:p>
      </dgm:t>
    </dgm:pt>
    <dgm:pt modelId="{89866490-8771-4273-9A7A-4F92B7F6A8C8}" type="sibTrans" cxnId="{52968183-2FCA-4A41-953D-D06FEBB63533}">
      <dgm:prSet/>
      <dgm:spPr/>
      <dgm:t>
        <a:bodyPr/>
        <a:lstStyle/>
        <a:p>
          <a:endParaRPr lang="ru-RU"/>
        </a:p>
      </dgm:t>
    </dgm:pt>
    <dgm:pt modelId="{C9FC37C9-ED09-47A7-B9A4-EE5F5ADD9D30}">
      <dgm:prSet custT="1"/>
      <dgm:spPr/>
      <dgm:t>
        <a:bodyPr/>
        <a:lstStyle/>
        <a:p>
          <a:pPr rtl="0"/>
          <a:r>
            <a:rPr lang="ru-RU" sz="1600" dirty="0" smtClean="0"/>
            <a:t>с налогового периода, </a:t>
          </a:r>
          <a:r>
            <a:rPr lang="ru-RU" sz="1600" u="sng" dirty="0" smtClean="0"/>
            <a:t>ПРЕДШЕСТВУЮЩЕГО</a:t>
          </a:r>
          <a:r>
            <a:rPr lang="ru-RU" sz="1600" dirty="0" smtClean="0"/>
            <a:t> налоговому периоду, в котором им допущено указанное нарушение. </a:t>
          </a:r>
          <a:endParaRPr lang="ru-RU" sz="1600" dirty="0"/>
        </a:p>
      </dgm:t>
    </dgm:pt>
    <dgm:pt modelId="{F52526C1-D572-4A3A-9D8B-F0CB2AFDB543}" type="parTrans" cxnId="{CF3E7D81-FA4D-49D7-9912-9A85B5259D37}">
      <dgm:prSet/>
      <dgm:spPr/>
      <dgm:t>
        <a:bodyPr/>
        <a:lstStyle/>
        <a:p>
          <a:endParaRPr lang="ru-RU"/>
        </a:p>
      </dgm:t>
    </dgm:pt>
    <dgm:pt modelId="{BD722BC5-8C7C-4A7A-BDDD-C880871D8525}" type="sibTrans" cxnId="{CF3E7D81-FA4D-49D7-9912-9A85B5259D37}">
      <dgm:prSet/>
      <dgm:spPr/>
      <dgm:t>
        <a:bodyPr/>
        <a:lstStyle/>
        <a:p>
          <a:endParaRPr lang="ru-RU"/>
        </a:p>
      </dgm:t>
    </dgm:pt>
    <dgm:pt modelId="{08689089-FFDC-4E6C-8859-B7343CF62917}">
      <dgm:prSet custT="1"/>
      <dgm:spPr/>
      <dgm:t>
        <a:bodyPr/>
        <a:lstStyle/>
        <a:p>
          <a:pPr rtl="0"/>
          <a:r>
            <a:rPr lang="ru-RU" sz="1600" dirty="0" smtClean="0"/>
            <a:t>При этом сумма налога, не уплаченная в связи с применением пониженных ставок подлежит исчислению и уплате в бюджет.</a:t>
          </a:r>
          <a:endParaRPr lang="ru-RU" sz="1600" dirty="0"/>
        </a:p>
      </dgm:t>
    </dgm:pt>
    <dgm:pt modelId="{E79F7309-209C-4373-B3F0-368C65F94C19}" type="parTrans" cxnId="{44A73B9F-4F8C-43FA-A5DA-9CF3C6F4B73B}">
      <dgm:prSet/>
      <dgm:spPr/>
      <dgm:t>
        <a:bodyPr/>
        <a:lstStyle/>
        <a:p>
          <a:endParaRPr lang="ru-RU"/>
        </a:p>
      </dgm:t>
    </dgm:pt>
    <dgm:pt modelId="{FADF7388-ED54-44B8-801F-59DB3E2F85FA}" type="sibTrans" cxnId="{44A73B9F-4F8C-43FA-A5DA-9CF3C6F4B73B}">
      <dgm:prSet/>
      <dgm:spPr/>
      <dgm:t>
        <a:bodyPr/>
        <a:lstStyle/>
        <a:p>
          <a:endParaRPr lang="ru-RU"/>
        </a:p>
      </dgm:t>
    </dgm:pt>
    <dgm:pt modelId="{CDAB1321-4D6C-403F-BA4F-EDF1195EAE71}">
      <dgm:prSet custT="1"/>
      <dgm:spPr/>
      <dgm:t>
        <a:bodyPr/>
        <a:lstStyle/>
        <a:p>
          <a:pPr rtl="0"/>
          <a:r>
            <a:rPr lang="ru-RU" sz="1600" dirty="0" smtClean="0"/>
            <a:t>Исчисление суммы неуплаченного налога производится начиная с налогового периода, предшествующего налоговому периоду, в котором допущено нарушение условий, установленных п.1 ст.284.4 </a:t>
          </a:r>
          <a:r>
            <a:rPr lang="ru-RU" sz="1600" dirty="0" err="1" smtClean="0"/>
            <a:t>НК</a:t>
          </a:r>
          <a:r>
            <a:rPr lang="ru-RU" sz="1600" dirty="0" smtClean="0"/>
            <a:t> РФ.</a:t>
          </a:r>
          <a:endParaRPr lang="ru-RU" sz="1600" dirty="0"/>
        </a:p>
      </dgm:t>
    </dgm:pt>
    <dgm:pt modelId="{757DA910-24D9-415C-BAEC-60C866A9B62F}" type="parTrans" cxnId="{8D71BF85-A980-4745-895B-7A69C617853B}">
      <dgm:prSet/>
      <dgm:spPr/>
      <dgm:t>
        <a:bodyPr/>
        <a:lstStyle/>
        <a:p>
          <a:endParaRPr lang="ru-RU"/>
        </a:p>
      </dgm:t>
    </dgm:pt>
    <dgm:pt modelId="{E30E7960-04D0-4590-8DF5-8C4A424B9213}" type="sibTrans" cxnId="{8D71BF85-A980-4745-895B-7A69C617853B}">
      <dgm:prSet/>
      <dgm:spPr/>
      <dgm:t>
        <a:bodyPr/>
        <a:lstStyle/>
        <a:p>
          <a:endParaRPr lang="ru-RU"/>
        </a:p>
      </dgm:t>
    </dgm:pt>
    <dgm:pt modelId="{69B5FC07-9B7C-45D3-AA33-2ECCF61C7B26}" type="pres">
      <dgm:prSet presAssocID="{CA0B0C06-D035-48F8-AA5C-57D4F40CE7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C6DF5-F04B-4471-90B5-DA575B0AC8C6}" type="pres">
      <dgm:prSet presAssocID="{CDAB1321-4D6C-403F-BA4F-EDF1195EAE71}" presName="boxAndChildren" presStyleCnt="0"/>
      <dgm:spPr/>
    </dgm:pt>
    <dgm:pt modelId="{BA4A3CAF-0B22-49B4-B62E-94804F62B831}" type="pres">
      <dgm:prSet presAssocID="{CDAB1321-4D6C-403F-BA4F-EDF1195EAE71}" presName="parentTextBox" presStyleLbl="node1" presStyleIdx="0" presStyleCnt="4"/>
      <dgm:spPr/>
      <dgm:t>
        <a:bodyPr/>
        <a:lstStyle/>
        <a:p>
          <a:endParaRPr lang="ru-RU"/>
        </a:p>
      </dgm:t>
    </dgm:pt>
    <dgm:pt modelId="{08F8772B-AD49-4212-A254-958883EF2324}" type="pres">
      <dgm:prSet presAssocID="{FADF7388-ED54-44B8-801F-59DB3E2F85FA}" presName="sp" presStyleCnt="0"/>
      <dgm:spPr/>
    </dgm:pt>
    <dgm:pt modelId="{A567FC95-616D-4B38-8FE7-B3E9E1DFCF9E}" type="pres">
      <dgm:prSet presAssocID="{08689089-FFDC-4E6C-8859-B7343CF62917}" presName="arrowAndChildren" presStyleCnt="0"/>
      <dgm:spPr/>
    </dgm:pt>
    <dgm:pt modelId="{C5C9F8CA-F2A4-4442-9143-AC3E8F5AE887}" type="pres">
      <dgm:prSet presAssocID="{08689089-FFDC-4E6C-8859-B7343CF62917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A5303E84-390E-4BCF-B23F-B097DB8525D1}" type="pres">
      <dgm:prSet presAssocID="{BD722BC5-8C7C-4A7A-BDDD-C880871D8525}" presName="sp" presStyleCnt="0"/>
      <dgm:spPr/>
    </dgm:pt>
    <dgm:pt modelId="{31C1B132-6844-424C-B9FB-6F3B155D3277}" type="pres">
      <dgm:prSet presAssocID="{C9FC37C9-ED09-47A7-B9A4-EE5F5ADD9D30}" presName="arrowAndChildren" presStyleCnt="0"/>
      <dgm:spPr/>
    </dgm:pt>
    <dgm:pt modelId="{3CB6E588-D1F9-4F5A-BBA9-ACAA69BEF0F7}" type="pres">
      <dgm:prSet presAssocID="{C9FC37C9-ED09-47A7-B9A4-EE5F5ADD9D30}" presName="parentTextArrow" presStyleLbl="node1" presStyleIdx="2" presStyleCnt="4" custLinFactNeighborX="1333" custLinFactNeighborY="-798"/>
      <dgm:spPr/>
      <dgm:t>
        <a:bodyPr/>
        <a:lstStyle/>
        <a:p>
          <a:endParaRPr lang="ru-RU"/>
        </a:p>
      </dgm:t>
    </dgm:pt>
    <dgm:pt modelId="{F96B7E72-8484-42C1-81FC-E5FE9B97B2DB}" type="pres">
      <dgm:prSet presAssocID="{89866490-8771-4273-9A7A-4F92B7F6A8C8}" presName="sp" presStyleCnt="0"/>
      <dgm:spPr/>
    </dgm:pt>
    <dgm:pt modelId="{2F60E8F5-5D83-4F07-8B9F-5A91761E3DF5}" type="pres">
      <dgm:prSet presAssocID="{1E7E234D-D990-4D7D-8FC2-363656D9892D}" presName="arrowAndChildren" presStyleCnt="0"/>
      <dgm:spPr/>
    </dgm:pt>
    <dgm:pt modelId="{068F642D-7585-4A7D-A81C-D7C7A00ACD14}" type="pres">
      <dgm:prSet presAssocID="{1E7E234D-D990-4D7D-8FC2-363656D9892D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CB02DB23-5791-47B6-9DEF-507D708F54DB}" type="presOf" srcId="{08689089-FFDC-4E6C-8859-B7343CF62917}" destId="{C5C9F8CA-F2A4-4442-9143-AC3E8F5AE887}" srcOrd="0" destOrd="0" presId="urn:microsoft.com/office/officeart/2005/8/layout/process4"/>
    <dgm:cxn modelId="{6AC18486-0B20-4D25-917F-D528049A530E}" type="presOf" srcId="{CA0B0C06-D035-48F8-AA5C-57D4F40CE7C3}" destId="{69B5FC07-9B7C-45D3-AA33-2ECCF61C7B26}" srcOrd="0" destOrd="0" presId="urn:microsoft.com/office/officeart/2005/8/layout/process4"/>
    <dgm:cxn modelId="{4817A201-84FE-42E2-A294-819EB1306374}" type="presOf" srcId="{1E7E234D-D990-4D7D-8FC2-363656D9892D}" destId="{068F642D-7585-4A7D-A81C-D7C7A00ACD14}" srcOrd="0" destOrd="0" presId="urn:microsoft.com/office/officeart/2005/8/layout/process4"/>
    <dgm:cxn modelId="{CF3E7D81-FA4D-49D7-9912-9A85B5259D37}" srcId="{CA0B0C06-D035-48F8-AA5C-57D4F40CE7C3}" destId="{C9FC37C9-ED09-47A7-B9A4-EE5F5ADD9D30}" srcOrd="1" destOrd="0" parTransId="{F52526C1-D572-4A3A-9D8B-F0CB2AFDB543}" sibTransId="{BD722BC5-8C7C-4A7A-BDDD-C880871D8525}"/>
    <dgm:cxn modelId="{F6AE29D4-44A3-42ED-9A0F-299C15E95133}" type="presOf" srcId="{C9FC37C9-ED09-47A7-B9A4-EE5F5ADD9D30}" destId="{3CB6E588-D1F9-4F5A-BBA9-ACAA69BEF0F7}" srcOrd="0" destOrd="0" presId="urn:microsoft.com/office/officeart/2005/8/layout/process4"/>
    <dgm:cxn modelId="{8D71BF85-A980-4745-895B-7A69C617853B}" srcId="{CA0B0C06-D035-48F8-AA5C-57D4F40CE7C3}" destId="{CDAB1321-4D6C-403F-BA4F-EDF1195EAE71}" srcOrd="3" destOrd="0" parTransId="{757DA910-24D9-415C-BAEC-60C866A9B62F}" sibTransId="{E30E7960-04D0-4590-8DF5-8C4A424B9213}"/>
    <dgm:cxn modelId="{CC676099-D8AD-4CC2-87C2-4E4ABC241E20}" type="presOf" srcId="{CDAB1321-4D6C-403F-BA4F-EDF1195EAE71}" destId="{BA4A3CAF-0B22-49B4-B62E-94804F62B831}" srcOrd="0" destOrd="0" presId="urn:microsoft.com/office/officeart/2005/8/layout/process4"/>
    <dgm:cxn modelId="{52968183-2FCA-4A41-953D-D06FEBB63533}" srcId="{CA0B0C06-D035-48F8-AA5C-57D4F40CE7C3}" destId="{1E7E234D-D990-4D7D-8FC2-363656D9892D}" srcOrd="0" destOrd="0" parTransId="{3723EB28-3E8F-4574-959D-1495387AF837}" sibTransId="{89866490-8771-4273-9A7A-4F92B7F6A8C8}"/>
    <dgm:cxn modelId="{44A73B9F-4F8C-43FA-A5DA-9CF3C6F4B73B}" srcId="{CA0B0C06-D035-48F8-AA5C-57D4F40CE7C3}" destId="{08689089-FFDC-4E6C-8859-B7343CF62917}" srcOrd="2" destOrd="0" parTransId="{E79F7309-209C-4373-B3F0-368C65F94C19}" sibTransId="{FADF7388-ED54-44B8-801F-59DB3E2F85FA}"/>
    <dgm:cxn modelId="{25FD65BC-6FE1-446E-9283-A25CF54D8A1F}" type="presParOf" srcId="{69B5FC07-9B7C-45D3-AA33-2ECCF61C7B26}" destId="{27FC6DF5-F04B-4471-90B5-DA575B0AC8C6}" srcOrd="0" destOrd="0" presId="urn:microsoft.com/office/officeart/2005/8/layout/process4"/>
    <dgm:cxn modelId="{3AA6F96E-1889-432C-A5AE-2628EA5828C6}" type="presParOf" srcId="{27FC6DF5-F04B-4471-90B5-DA575B0AC8C6}" destId="{BA4A3CAF-0B22-49B4-B62E-94804F62B831}" srcOrd="0" destOrd="0" presId="urn:microsoft.com/office/officeart/2005/8/layout/process4"/>
    <dgm:cxn modelId="{03AB124C-5552-4AA2-BC06-C1B8456CC45B}" type="presParOf" srcId="{69B5FC07-9B7C-45D3-AA33-2ECCF61C7B26}" destId="{08F8772B-AD49-4212-A254-958883EF2324}" srcOrd="1" destOrd="0" presId="urn:microsoft.com/office/officeart/2005/8/layout/process4"/>
    <dgm:cxn modelId="{3C0FEFA1-AC29-4713-B84B-4791F04B15E5}" type="presParOf" srcId="{69B5FC07-9B7C-45D3-AA33-2ECCF61C7B26}" destId="{A567FC95-616D-4B38-8FE7-B3E9E1DFCF9E}" srcOrd="2" destOrd="0" presId="urn:microsoft.com/office/officeart/2005/8/layout/process4"/>
    <dgm:cxn modelId="{3E221339-FD63-4A18-BB83-7F4A69324CB9}" type="presParOf" srcId="{A567FC95-616D-4B38-8FE7-B3E9E1DFCF9E}" destId="{C5C9F8CA-F2A4-4442-9143-AC3E8F5AE887}" srcOrd="0" destOrd="0" presId="urn:microsoft.com/office/officeart/2005/8/layout/process4"/>
    <dgm:cxn modelId="{A13979A6-5958-4283-B696-CFE984897312}" type="presParOf" srcId="{69B5FC07-9B7C-45D3-AA33-2ECCF61C7B26}" destId="{A5303E84-390E-4BCF-B23F-B097DB8525D1}" srcOrd="3" destOrd="0" presId="urn:microsoft.com/office/officeart/2005/8/layout/process4"/>
    <dgm:cxn modelId="{1E798710-7833-457F-87A2-25E83AE271B6}" type="presParOf" srcId="{69B5FC07-9B7C-45D3-AA33-2ECCF61C7B26}" destId="{31C1B132-6844-424C-B9FB-6F3B155D3277}" srcOrd="4" destOrd="0" presId="urn:microsoft.com/office/officeart/2005/8/layout/process4"/>
    <dgm:cxn modelId="{73E43D34-DC79-4E13-AD3A-241B76695A4B}" type="presParOf" srcId="{31C1B132-6844-424C-B9FB-6F3B155D3277}" destId="{3CB6E588-D1F9-4F5A-BBA9-ACAA69BEF0F7}" srcOrd="0" destOrd="0" presId="urn:microsoft.com/office/officeart/2005/8/layout/process4"/>
    <dgm:cxn modelId="{96562842-5B0E-4F52-82A2-268C533E38DF}" type="presParOf" srcId="{69B5FC07-9B7C-45D3-AA33-2ECCF61C7B26}" destId="{F96B7E72-8484-42C1-81FC-E5FE9B97B2DB}" srcOrd="5" destOrd="0" presId="urn:microsoft.com/office/officeart/2005/8/layout/process4"/>
    <dgm:cxn modelId="{D88BD885-4FEB-413B-8E90-7A2F7F940732}" type="presParOf" srcId="{69B5FC07-9B7C-45D3-AA33-2ECCF61C7B26}" destId="{2F60E8F5-5D83-4F07-8B9F-5A91761E3DF5}" srcOrd="6" destOrd="0" presId="urn:microsoft.com/office/officeart/2005/8/layout/process4"/>
    <dgm:cxn modelId="{BC0EFB6D-080F-41B5-8927-6FC4093B221E}" type="presParOf" srcId="{2F60E8F5-5D83-4F07-8B9F-5A91761E3DF5}" destId="{068F642D-7585-4A7D-A81C-D7C7A00ACD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12B65-C1B8-4481-AF50-AAF012F15461}">
      <dsp:nvSpPr>
        <dsp:cNvPr id="0" name=""/>
        <dsp:cNvSpPr/>
      </dsp:nvSpPr>
      <dsp:spPr>
        <a:xfrm>
          <a:off x="6961" y="0"/>
          <a:ext cx="4161556" cy="504056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Деофшоризация</a:t>
          </a:r>
          <a:r>
            <a:rPr lang="ru-RU" sz="1800" kern="1200" dirty="0" smtClean="0"/>
            <a:t> экономики</a:t>
          </a:r>
          <a:endParaRPr lang="ru-RU" sz="1800" kern="1200" dirty="0"/>
        </a:p>
      </dsp:txBody>
      <dsp:txXfrm>
        <a:off x="258989" y="0"/>
        <a:ext cx="3657500" cy="504056"/>
      </dsp:txXfrm>
    </dsp:sp>
    <dsp:sp modelId="{D1F8058F-A535-404B-9A79-D789B4058900}">
      <dsp:nvSpPr>
        <dsp:cNvPr id="0" name=""/>
        <dsp:cNvSpPr/>
      </dsp:nvSpPr>
      <dsp:spPr>
        <a:xfrm>
          <a:off x="3756690" y="0"/>
          <a:ext cx="4161556" cy="50405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Стимулирование инвестиций</a:t>
          </a:r>
          <a:endParaRPr lang="ru-RU" sz="1800" kern="1200" dirty="0"/>
        </a:p>
      </dsp:txBody>
      <dsp:txXfrm>
        <a:off x="4008718" y="0"/>
        <a:ext cx="3657500" cy="50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EF3C-1A33-4799-B3FA-747EE52D78C1}">
      <dsp:nvSpPr>
        <dsp:cNvPr id="0" name=""/>
        <dsp:cNvSpPr/>
      </dsp:nvSpPr>
      <dsp:spPr>
        <a:xfrm>
          <a:off x="3507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</a:t>
          </a:r>
          <a:r>
            <a:rPr lang="ru-RU" sz="1700" kern="1200" dirty="0" err="1" smtClean="0"/>
            <a:t>АЗРФ</a:t>
          </a:r>
          <a:endParaRPr lang="ru-RU" sz="1700" kern="1200" dirty="0"/>
        </a:p>
      </dsp:txBody>
      <dsp:txXfrm>
        <a:off x="399551" y="0"/>
        <a:ext cx="1249487" cy="792087"/>
      </dsp:txXfrm>
    </dsp:sp>
    <dsp:sp modelId="{0D35CC05-D675-4D22-9416-D297129E0B70}">
      <dsp:nvSpPr>
        <dsp:cNvPr id="0" name=""/>
        <dsp:cNvSpPr/>
      </dsp:nvSpPr>
      <dsp:spPr>
        <a:xfrm>
          <a:off x="1840924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Ставка </a:t>
          </a:r>
          <a:r>
            <a:rPr lang="ru-RU" sz="1700" b="1" kern="1200" dirty="0" smtClean="0"/>
            <a:t>в </a:t>
          </a:r>
          <a:r>
            <a:rPr lang="ru-RU" sz="1700" b="1" kern="1200" dirty="0" err="1" smtClean="0"/>
            <a:t>ФБ</a:t>
          </a:r>
          <a:r>
            <a:rPr lang="ru-RU" sz="1700" b="1" kern="1200" dirty="0" smtClean="0"/>
            <a:t> - 0% 10 лет; </a:t>
          </a:r>
          <a:endParaRPr lang="ru-RU" sz="1700" kern="1200" dirty="0"/>
        </a:p>
      </dsp:txBody>
      <dsp:txXfrm>
        <a:off x="2236968" y="0"/>
        <a:ext cx="1249487" cy="792087"/>
      </dsp:txXfrm>
    </dsp:sp>
    <dsp:sp modelId="{E81669D2-B477-4ECE-8C99-285A3F72A46E}">
      <dsp:nvSpPr>
        <dsp:cNvPr id="0" name=""/>
        <dsp:cNvSpPr/>
      </dsp:nvSpPr>
      <dsp:spPr>
        <a:xfrm>
          <a:off x="3678341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РБ</a:t>
          </a:r>
          <a:r>
            <a:rPr lang="ru-RU" sz="1700" b="1" kern="1200" dirty="0" smtClean="0"/>
            <a:t> -5 % </a:t>
          </a:r>
          <a:r>
            <a:rPr lang="ru-RU" sz="1700" kern="1200" dirty="0" smtClean="0"/>
            <a:t>первые </a:t>
          </a:r>
          <a:r>
            <a:rPr lang="ru-RU" sz="1700" b="1" kern="1200" dirty="0" smtClean="0"/>
            <a:t>5</a:t>
          </a:r>
          <a:r>
            <a:rPr lang="ru-RU" sz="1700" kern="1200" dirty="0" smtClean="0"/>
            <a:t> лет</a:t>
          </a:r>
          <a:endParaRPr lang="ru-RU" sz="1700" kern="1200" dirty="0"/>
        </a:p>
      </dsp:txBody>
      <dsp:txXfrm>
        <a:off x="4074385" y="0"/>
        <a:ext cx="1249487" cy="792087"/>
      </dsp:txXfrm>
    </dsp:sp>
    <dsp:sp modelId="{4D73586A-F3AE-470E-BD81-86A8A5ACA14C}">
      <dsp:nvSpPr>
        <dsp:cNvPr id="0" name=""/>
        <dsp:cNvSpPr/>
      </dsp:nvSpPr>
      <dsp:spPr>
        <a:xfrm>
          <a:off x="5515758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РБ</a:t>
          </a:r>
          <a:r>
            <a:rPr lang="ru-RU" sz="1700" b="1" kern="1200" dirty="0" smtClean="0"/>
            <a:t> 10% - следующие 5лет</a:t>
          </a:r>
          <a:r>
            <a:rPr lang="ru-RU" sz="1700" kern="1200" dirty="0" smtClean="0"/>
            <a:t>:</a:t>
          </a:r>
          <a:endParaRPr lang="ru-RU" sz="1700" kern="1200" dirty="0"/>
        </a:p>
      </dsp:txBody>
      <dsp:txXfrm>
        <a:off x="5911802" y="0"/>
        <a:ext cx="1249487" cy="792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EF3C-1A33-4799-B3FA-747EE52D78C1}">
      <dsp:nvSpPr>
        <dsp:cNvPr id="0" name=""/>
        <dsp:cNvSpPr/>
      </dsp:nvSpPr>
      <dsp:spPr>
        <a:xfrm>
          <a:off x="3507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ТОР</a:t>
          </a:r>
          <a:endParaRPr lang="ru-RU" sz="1700" kern="1200" dirty="0"/>
        </a:p>
      </dsp:txBody>
      <dsp:txXfrm>
        <a:off x="399551" y="0"/>
        <a:ext cx="1249487" cy="792087"/>
      </dsp:txXfrm>
    </dsp:sp>
    <dsp:sp modelId="{0D35CC05-D675-4D22-9416-D297129E0B70}">
      <dsp:nvSpPr>
        <dsp:cNvPr id="0" name=""/>
        <dsp:cNvSpPr/>
      </dsp:nvSpPr>
      <dsp:spPr>
        <a:xfrm>
          <a:off x="1840924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Ставка </a:t>
          </a:r>
          <a:r>
            <a:rPr lang="ru-RU" sz="1700" b="1" kern="1200" dirty="0" smtClean="0"/>
            <a:t>в </a:t>
          </a:r>
          <a:r>
            <a:rPr lang="ru-RU" sz="1700" b="1" kern="1200" dirty="0" err="1" smtClean="0"/>
            <a:t>ФБ</a:t>
          </a:r>
          <a:r>
            <a:rPr lang="ru-RU" sz="1700" b="1" kern="1200" dirty="0" smtClean="0"/>
            <a:t> - 0% первые 5 лет; </a:t>
          </a:r>
          <a:endParaRPr lang="ru-RU" sz="1700" kern="1200" dirty="0"/>
        </a:p>
      </dsp:txBody>
      <dsp:txXfrm>
        <a:off x="2236968" y="0"/>
        <a:ext cx="1249487" cy="792087"/>
      </dsp:txXfrm>
    </dsp:sp>
    <dsp:sp modelId="{E81669D2-B477-4ECE-8C99-285A3F72A46E}">
      <dsp:nvSpPr>
        <dsp:cNvPr id="0" name=""/>
        <dsp:cNvSpPr/>
      </dsp:nvSpPr>
      <dsp:spPr>
        <a:xfrm>
          <a:off x="3678341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РБ</a:t>
          </a:r>
          <a:r>
            <a:rPr lang="ru-RU" sz="1700" b="1" kern="1200" dirty="0" smtClean="0"/>
            <a:t> -5 % </a:t>
          </a:r>
          <a:r>
            <a:rPr lang="ru-RU" sz="1700" kern="1200" dirty="0" smtClean="0"/>
            <a:t>первые </a:t>
          </a:r>
          <a:r>
            <a:rPr lang="ru-RU" sz="1700" b="1" kern="1200" dirty="0" smtClean="0"/>
            <a:t>5</a:t>
          </a:r>
          <a:r>
            <a:rPr lang="ru-RU" sz="1700" kern="1200" dirty="0" smtClean="0"/>
            <a:t> лет</a:t>
          </a:r>
          <a:endParaRPr lang="ru-RU" sz="1700" kern="1200" dirty="0"/>
        </a:p>
      </dsp:txBody>
      <dsp:txXfrm>
        <a:off x="4074385" y="0"/>
        <a:ext cx="1249487" cy="792087"/>
      </dsp:txXfrm>
    </dsp:sp>
    <dsp:sp modelId="{4D73586A-F3AE-470E-BD81-86A8A5ACA14C}">
      <dsp:nvSpPr>
        <dsp:cNvPr id="0" name=""/>
        <dsp:cNvSpPr/>
      </dsp:nvSpPr>
      <dsp:spPr>
        <a:xfrm>
          <a:off x="5515758" y="0"/>
          <a:ext cx="2041574" cy="792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РБ</a:t>
          </a:r>
          <a:r>
            <a:rPr lang="ru-RU" sz="1700" b="1" kern="1200" dirty="0" smtClean="0"/>
            <a:t> 10% - следующие 5лет</a:t>
          </a:r>
          <a:r>
            <a:rPr lang="ru-RU" sz="1700" kern="1200" dirty="0" smtClean="0"/>
            <a:t>:</a:t>
          </a:r>
          <a:endParaRPr lang="ru-RU" sz="1700" kern="1200" dirty="0"/>
        </a:p>
      </dsp:txBody>
      <dsp:txXfrm>
        <a:off x="5911802" y="0"/>
        <a:ext cx="1249487" cy="79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C9FB7-127B-418E-BD76-0AE9A7F16BBB}">
      <dsp:nvSpPr>
        <dsp:cNvPr id="0" name=""/>
        <dsp:cNvSpPr/>
      </dsp:nvSpPr>
      <dsp:spPr>
        <a:xfrm>
          <a:off x="0" y="4011113"/>
          <a:ext cx="2520280" cy="1316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</a:t>
          </a:r>
          <a:r>
            <a:rPr lang="ru-RU" sz="1800" u="sng" kern="1200" dirty="0" smtClean="0"/>
            <a:t>НАЧАЛА</a:t>
          </a:r>
          <a:r>
            <a:rPr lang="ru-RU" sz="1800" kern="1200" dirty="0" smtClean="0"/>
            <a:t> налогового периода, в котором исключен из реестра</a:t>
          </a:r>
          <a:endParaRPr lang="ru-RU" sz="1800" kern="1200" dirty="0"/>
        </a:p>
      </dsp:txBody>
      <dsp:txXfrm>
        <a:off x="0" y="4011113"/>
        <a:ext cx="2520280" cy="1316536"/>
      </dsp:txXfrm>
    </dsp:sp>
    <dsp:sp modelId="{D1A44278-1CC8-4B6B-B77C-A8F0AAE567A4}">
      <dsp:nvSpPr>
        <dsp:cNvPr id="0" name=""/>
        <dsp:cNvSpPr/>
      </dsp:nvSpPr>
      <dsp:spPr>
        <a:xfrm rot="10800000">
          <a:off x="0" y="2006027"/>
          <a:ext cx="2520280" cy="2024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Утрачивает право на применение пониженных ставок </a:t>
          </a:r>
          <a:endParaRPr lang="ru-RU" sz="1800" kern="1200" dirty="0"/>
        </a:p>
      </dsp:txBody>
      <dsp:txXfrm rot="10800000">
        <a:off x="0" y="2006027"/>
        <a:ext cx="2520280" cy="1315676"/>
      </dsp:txXfrm>
    </dsp:sp>
    <dsp:sp modelId="{A71EABEA-7167-4D93-807F-4D8A50C795D2}">
      <dsp:nvSpPr>
        <dsp:cNvPr id="0" name=""/>
        <dsp:cNvSpPr/>
      </dsp:nvSpPr>
      <dsp:spPr>
        <a:xfrm rot="10800000">
          <a:off x="0" y="941"/>
          <a:ext cx="2520280" cy="2024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случае </a:t>
          </a:r>
          <a:r>
            <a:rPr lang="ru-RU" sz="1800" b="1" u="sng" kern="1200" dirty="0" smtClean="0"/>
            <a:t>ПРЕКРАЩЕНИЯ </a:t>
          </a:r>
          <a:r>
            <a:rPr lang="ru-RU" sz="1800" b="1" kern="1200" dirty="0" smtClean="0"/>
            <a:t>статуса резидента </a:t>
          </a:r>
          <a:r>
            <a:rPr lang="ru-RU" sz="1800" b="1" kern="1200" dirty="0" err="1" smtClean="0"/>
            <a:t>АЗРФ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 rot="10800000">
        <a:off x="0" y="941"/>
        <a:ext cx="2520280" cy="1315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3CAF-0B22-49B4-B62E-94804F62B831}">
      <dsp:nvSpPr>
        <dsp:cNvPr id="0" name=""/>
        <dsp:cNvSpPr/>
      </dsp:nvSpPr>
      <dsp:spPr>
        <a:xfrm>
          <a:off x="0" y="4311537"/>
          <a:ext cx="5400600" cy="94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Исчисление суммы неуплаченного налога производится начиная с налогового периода, предшествующего налоговому периоду, в котором допущено нарушение условий, установленных п.1 ст.284.4 </a:t>
          </a:r>
          <a:r>
            <a:rPr lang="ru-RU" sz="1600" kern="1200" dirty="0" err="1" smtClean="0"/>
            <a:t>НК</a:t>
          </a:r>
          <a:r>
            <a:rPr lang="ru-RU" sz="1600" kern="1200" dirty="0" smtClean="0"/>
            <a:t> РФ.</a:t>
          </a:r>
          <a:endParaRPr lang="ru-RU" sz="1600" kern="1200" dirty="0"/>
        </a:p>
      </dsp:txBody>
      <dsp:txXfrm>
        <a:off x="0" y="4311537"/>
        <a:ext cx="5400600" cy="943259"/>
      </dsp:txXfrm>
    </dsp:sp>
    <dsp:sp modelId="{C5C9F8CA-F2A4-4442-9143-AC3E8F5AE887}">
      <dsp:nvSpPr>
        <dsp:cNvPr id="0" name=""/>
        <dsp:cNvSpPr/>
      </dsp:nvSpPr>
      <dsp:spPr>
        <a:xfrm rot="10800000">
          <a:off x="0" y="2874954"/>
          <a:ext cx="540060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этом сумма налога, не уплаченная в связи с применением пониженных ставок подлежит исчислению и уплате в бюджет.</a:t>
          </a:r>
          <a:endParaRPr lang="ru-RU" sz="1600" kern="1200" dirty="0"/>
        </a:p>
      </dsp:txBody>
      <dsp:txXfrm rot="10800000">
        <a:off x="0" y="2874954"/>
        <a:ext cx="5400600" cy="942642"/>
      </dsp:txXfrm>
    </dsp:sp>
    <dsp:sp modelId="{3CB6E588-D1F9-4F5A-BBA9-ACAA69BEF0F7}">
      <dsp:nvSpPr>
        <dsp:cNvPr id="0" name=""/>
        <dsp:cNvSpPr/>
      </dsp:nvSpPr>
      <dsp:spPr>
        <a:xfrm rot="10800000">
          <a:off x="0" y="1426793"/>
          <a:ext cx="540060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налогового периода, </a:t>
          </a:r>
          <a:r>
            <a:rPr lang="ru-RU" sz="1600" u="sng" kern="1200" dirty="0" smtClean="0"/>
            <a:t>ПРЕДШЕСТВУЮЩЕГО</a:t>
          </a:r>
          <a:r>
            <a:rPr lang="ru-RU" sz="1600" kern="1200" dirty="0" smtClean="0"/>
            <a:t> налоговому периоду, в котором им допущено указанное нарушение. </a:t>
          </a:r>
          <a:endParaRPr lang="ru-RU" sz="1600" kern="1200" dirty="0"/>
        </a:p>
      </dsp:txBody>
      <dsp:txXfrm rot="10800000">
        <a:off x="0" y="1426793"/>
        <a:ext cx="5400600" cy="942642"/>
      </dsp:txXfrm>
    </dsp:sp>
    <dsp:sp modelId="{068F642D-7585-4A7D-A81C-D7C7A00ACD14}">
      <dsp:nvSpPr>
        <dsp:cNvPr id="0" name=""/>
        <dsp:cNvSpPr/>
      </dsp:nvSpPr>
      <dsp:spPr>
        <a:xfrm rot="10800000">
          <a:off x="0" y="1787"/>
          <a:ext cx="540060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случае </a:t>
          </a:r>
          <a:r>
            <a:rPr lang="ru-RU" sz="2000" b="1" u="sng" kern="1200" dirty="0" smtClean="0"/>
            <a:t>НАРУШЕНИЯ</a:t>
          </a:r>
          <a:r>
            <a:rPr lang="ru-RU" sz="2000" b="1" kern="1200" dirty="0" smtClean="0"/>
            <a:t> резидентом условий  п.1 ст.284.4 </a:t>
          </a:r>
          <a:r>
            <a:rPr lang="ru-RU" sz="2000" b="1" kern="1200" dirty="0" err="1" smtClean="0"/>
            <a:t>НК</a:t>
          </a:r>
          <a:r>
            <a:rPr lang="ru-RU" sz="2000" b="1" kern="1200" dirty="0" smtClean="0"/>
            <a:t> РФ</a:t>
          </a:r>
          <a:endParaRPr lang="ru-RU" sz="2000" b="1" kern="1200" dirty="0"/>
        </a:p>
      </dsp:txBody>
      <dsp:txXfrm rot="10800000">
        <a:off x="0" y="1787"/>
        <a:ext cx="5400600" cy="942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5660" cy="49813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1"/>
            <a:ext cx="2945660" cy="498136"/>
          </a:xfrm>
          <a:prstGeom prst="rect">
            <a:avLst/>
          </a:prstGeom>
        </p:spPr>
        <p:txBody>
          <a:bodyPr vert="horz" lIns="91891" tIns="45944" rIns="91891" bIns="45944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1" tIns="45944" rIns="91891" bIns="459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40"/>
          </a:xfrm>
          <a:prstGeom prst="rect">
            <a:avLst/>
          </a:prstGeom>
        </p:spPr>
        <p:txBody>
          <a:bodyPr vert="horz" lIns="91891" tIns="45944" rIns="91891" bIns="459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8135"/>
          </a:xfrm>
          <a:prstGeom prst="rect">
            <a:avLst/>
          </a:prstGeom>
        </p:spPr>
        <p:txBody>
          <a:bodyPr vert="horz" lIns="91891" tIns="45944" rIns="91891" bIns="45944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35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874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36" b="0">
                <a:solidFill>
                  <a:schemeClr val="bg1"/>
                </a:solidFill>
                <a:latin typeface="+mj-lt"/>
              </a:defRPr>
            </a:lvl1pPr>
            <a:lvl2pPr marL="44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43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801" indent="0">
              <a:buNone/>
              <a:defRPr sz="2736"/>
            </a:lvl2pPr>
            <a:lvl3pPr marL="891603" indent="0">
              <a:buNone/>
              <a:defRPr sz="2309"/>
            </a:lvl3pPr>
            <a:lvl4pPr marL="1337404" indent="0">
              <a:buNone/>
              <a:defRPr sz="1967"/>
            </a:lvl4pPr>
            <a:lvl5pPr marL="1783205" indent="0">
              <a:buNone/>
              <a:defRPr sz="1967"/>
            </a:lvl5pPr>
            <a:lvl6pPr marL="2229005" indent="0">
              <a:buNone/>
              <a:defRPr sz="1967"/>
            </a:lvl6pPr>
            <a:lvl7pPr marL="2674808" indent="0">
              <a:buNone/>
              <a:defRPr sz="1967"/>
            </a:lvl7pPr>
            <a:lvl8pPr marL="3120609" indent="0">
              <a:buNone/>
              <a:defRPr sz="1967"/>
            </a:lvl8pPr>
            <a:lvl9pPr marL="3566409" indent="0">
              <a:buNone/>
              <a:defRPr sz="19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1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 anchor="t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80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6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40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2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00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480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06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640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606871"/>
            <a:ext cx="3644897" cy="4695797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606871"/>
            <a:ext cx="3674753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2174876"/>
            <a:ext cx="3674753" cy="426124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801" indent="0">
              <a:buNone/>
              <a:defRPr sz="1967" b="1"/>
            </a:lvl2pPr>
            <a:lvl3pPr marL="891603" indent="0">
              <a:buNone/>
              <a:defRPr sz="1796" b="1"/>
            </a:lvl3pPr>
            <a:lvl4pPr marL="1337404" indent="0">
              <a:buNone/>
              <a:defRPr sz="1539" b="1"/>
            </a:lvl4pPr>
            <a:lvl5pPr marL="1783205" indent="0">
              <a:buNone/>
              <a:defRPr sz="1539" b="1"/>
            </a:lvl5pPr>
            <a:lvl6pPr marL="2229005" indent="0">
              <a:buNone/>
              <a:defRPr sz="1539" b="1"/>
            </a:lvl6pPr>
            <a:lvl7pPr marL="2674808" indent="0">
              <a:buNone/>
              <a:defRPr sz="1539" b="1"/>
            </a:lvl7pPr>
            <a:lvl8pPr marL="3120609" indent="0">
              <a:buNone/>
              <a:defRPr sz="1539" b="1"/>
            </a:lvl8pPr>
            <a:lvl9pPr marL="3566409" indent="0">
              <a:buNone/>
              <a:defRPr sz="15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30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801" indent="0">
              <a:buNone/>
              <a:defRPr sz="1197"/>
            </a:lvl2pPr>
            <a:lvl3pPr marL="891603" indent="0">
              <a:buNone/>
              <a:defRPr sz="941"/>
            </a:lvl3pPr>
            <a:lvl4pPr marL="1337404" indent="0">
              <a:buNone/>
              <a:defRPr sz="855"/>
            </a:lvl4pPr>
            <a:lvl5pPr marL="1783205" indent="0">
              <a:buNone/>
              <a:defRPr sz="855"/>
            </a:lvl5pPr>
            <a:lvl6pPr marL="2229005" indent="0">
              <a:buNone/>
              <a:defRPr sz="855"/>
            </a:lvl6pPr>
            <a:lvl7pPr marL="2674808" indent="0">
              <a:buNone/>
              <a:defRPr sz="855"/>
            </a:lvl7pPr>
            <a:lvl8pPr marL="3120609" indent="0">
              <a:buNone/>
              <a:defRPr sz="855"/>
            </a:lvl8pPr>
            <a:lvl9pPr marL="3566409" indent="0">
              <a:buNone/>
              <a:defRPr sz="85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490023"/>
            <a:ext cx="7343873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600200"/>
            <a:ext cx="7343873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6041425"/>
            <a:ext cx="619711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052"/>
              </a:lnSpc>
              <a:defRPr sz="2309">
                <a:solidFill>
                  <a:schemeClr val="bg1"/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l" defTabSz="891603" rtl="0" eaLnBrk="1" latinLnBrk="0" hangingPunct="1">
        <a:lnSpc>
          <a:spcPts val="4445"/>
        </a:lnSpc>
        <a:spcBef>
          <a:spcPct val="0"/>
        </a:spcBef>
        <a:buNone/>
        <a:defRPr sz="3591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0752" indent="0" algn="l" defTabSz="891603" rtl="0" eaLnBrk="1" latinLnBrk="0" hangingPunct="1">
        <a:spcBef>
          <a:spcPct val="20000"/>
        </a:spcBef>
        <a:buFont typeface="+mj-lt"/>
        <a:buNone/>
        <a:defRPr sz="3164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0752" indent="0" algn="l" defTabSz="891603" rtl="0" eaLnBrk="1" latinLnBrk="0" hangingPunct="1">
        <a:spcBef>
          <a:spcPct val="20000"/>
        </a:spcBef>
        <a:buFont typeface="Arial" pitchFamily="34" charset="0"/>
        <a:buNone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09290" indent="-222547" algn="l" defTabSz="891603" rtl="0" eaLnBrk="1" latinLnBrk="0" hangingPunct="1">
        <a:spcBef>
          <a:spcPct val="20000"/>
        </a:spcBef>
        <a:buFont typeface="Arial" pitchFamily="34" charset="0"/>
        <a:buChar char="•"/>
        <a:defRPr sz="205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8037" algn="just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tabLst/>
        <a:defRPr sz="136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26720" indent="0" algn="l" defTabSz="891603" rtl="0" eaLnBrk="1" latinLnBrk="0" hangingPunct="1">
        <a:lnSpc>
          <a:spcPts val="1539"/>
        </a:lnSpc>
        <a:spcBef>
          <a:spcPts val="342"/>
        </a:spcBef>
        <a:buFont typeface="Arial" pitchFamily="34" charset="0"/>
        <a:buNone/>
        <a:defRPr sz="1197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519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7707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3509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89311" indent="-222901" algn="l" defTabSz="891603" rtl="0" eaLnBrk="1" latinLnBrk="0" hangingPunct="1">
        <a:spcBef>
          <a:spcPct val="20000"/>
        </a:spcBef>
        <a:buFont typeface="Arial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801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603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404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2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005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4808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06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6409" algn="l" defTabSz="891603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2FC0B249714ADA3FC3CE5E7D0FE2729F3DCBDDA80E38BB3B0C0DB9EC90B2086A9FBAB2D86406E1824071CA6A150F019260403D65C39E8DwB5CN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D925E9F4999CA12319DE487A11B6AD1CD66359D6CDF902EDC652309894603C908FD1F8C709933E587116CC333CA18C0B9A4F4DBAD7C8v0l0O" TargetMode="External"/><Relationship Id="rId3" Type="http://schemas.openxmlformats.org/officeDocument/2006/relationships/hyperlink" Target="consultantplus://offline/ref=A557CE4BD7E2C6C4030F5C370B7FFF92E624D0CF53F8B860FAF2D605C9967F05709F6DA418FEFDB69E897303696C48DA0ED51F11OAd6O" TargetMode="External"/><Relationship Id="rId7" Type="http://schemas.openxmlformats.org/officeDocument/2006/relationships/hyperlink" Target="consultantplus://offline/ref=1B3079CAD600D153D5EFD6A199F07B01F0D4E7985261BE3550C293EE904EB65C0A5825D9CA907A14516CB7274782F3FE28D9E81864h2iFO" TargetMode="External"/><Relationship Id="rId2" Type="http://schemas.openxmlformats.org/officeDocument/2006/relationships/hyperlink" Target="consultantplus://offline/ref=559932F0C6040C92B92F678B9DC5C02B5F72DBB93BD9935013AF41417CCF6D4EF8185433F765374CC8532B23957237B5E57219B7Q2UD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1B3079CAD600D153D5EFD6A199F07B01F0D4E7985261BE3550C293EE904EB65C0A5825D9CA9F7A14516CB7274782F3FE28D9E81864h2iFO" TargetMode="External"/><Relationship Id="rId5" Type="http://schemas.openxmlformats.org/officeDocument/2006/relationships/hyperlink" Target="consultantplus://offline/ref=1B3079CAD600D153D5EFD6A199F07B01F0D4E7985261BE3550C293EE904EB65C0A5825D9CA9D7A14516CB7274782F3FE28D9E81864h2iFO" TargetMode="External"/><Relationship Id="rId10" Type="http://schemas.openxmlformats.org/officeDocument/2006/relationships/image" Target="../media/image14.emf"/><Relationship Id="rId4" Type="http://schemas.openxmlformats.org/officeDocument/2006/relationships/hyperlink" Target="consultantplus://offline/ref=A557CE4BD7E2C6C4030F5C370B7FFF92E624D0CF53F8B860FAF2D605C9967F05709F6DA417FEFDB69E897303696C48DA0ED51F11OAd6O" TargetMode="External"/><Relationship Id="rId9" Type="http://schemas.openxmlformats.org/officeDocument/2006/relationships/hyperlink" Target="consultantplus://offline/ref=D925E9F4999CA12319DE487A11B6AD1CD66359D6CDF902EDC652309894603C908FD1F8C709923D587116CC333CA18C0B9A4F4DBAD7C8v0l0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63FF11AE41CFB7AC849905F55165B74138F5753AE94CB52324A22705C866EDD6F19046A650452C672621588894E4E627D50E4B0BFBAE30y156J" TargetMode="External"/><Relationship Id="rId3" Type="http://schemas.openxmlformats.org/officeDocument/2006/relationships/hyperlink" Target="consultantplus://offline/ref=63FF11AE41CFB7AC849905F55165B74138F5753AE94CB52324A22705C866EDD6F19046A65B4528672621588894E4E627D50E4B0BFBAE30y156J" TargetMode="External"/><Relationship Id="rId7" Type="http://schemas.openxmlformats.org/officeDocument/2006/relationships/hyperlink" Target="consultantplus://offline/ref=63FF11AE41CFB7AC849905F55165B74138F5753AE94CB52324A22705C866EDD6F19046A650452F612621588894E4E627D50E4B0BFBAE30y156J" TargetMode="External"/><Relationship Id="rId2" Type="http://schemas.openxmlformats.org/officeDocument/2006/relationships/hyperlink" Target="consultantplus://offline/ref=63FF11AE41CFB7AC849905F55165B74138F5753AE94CB52324A22705C866EDD6F19046A05E452E6D79244D99CCEAE539CA0E5417F9ACy353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63FF11AE41CFB7AC849905F55165B74138F5753AE94CB52324A22705C866EDD6F19046A650452F642621588894E4E627D50E4B0BFBAE30y156J" TargetMode="External"/><Relationship Id="rId5" Type="http://schemas.openxmlformats.org/officeDocument/2006/relationships/hyperlink" Target="consultantplus://offline/ref=63FF11AE41CFB7AC849905F55165B74138F87435E848B52324A22705C866EDD6F19046A6584C2E672E7E5D9D85BCE824CB114B14E7AC3215yA57J" TargetMode="External"/><Relationship Id="rId4" Type="http://schemas.openxmlformats.org/officeDocument/2006/relationships/hyperlink" Target="consultantplus://offline/ref=63FF11AE41CFB7AC849905F55165B74138F5753AE94CB52324A22705C866EDD6F19046A650452E6F2621588894E4E627D50E4B0BFBAE30y156J" TargetMode="External"/><Relationship Id="rId9" Type="http://schemas.openxmlformats.org/officeDocument/2006/relationships/hyperlink" Target="consultantplus://offline/ref=63FF11AE41CFB7AC849918E1430D8D4765F07E32ED49BE7C73A07650C663E586B98008E3554D2E662D7408C795B8A172C60C4A0BF8AF2C15A6CFy45BJ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demo=2&amp;base=LAW&amp;n=283498&amp;dst=100181&amp;field=134&amp;date=20.11.20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ogin.consultant.ru/link/?req=doc&amp;demo=2&amp;base=LAW&amp;n=310891&amp;dst=100036&amp;field=134&amp;date=20.11.2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alog.garant.ru/fns/nk/ac2ab21f1e7ef470e546f5e4af59057d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nalog.garant.ru/fns/nk/8c635a6adbf5951fcb0f9e5ed642990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log.garant.ru/fns/nk/e25a09f21fe93c78d0d12b780d7eaf38/" TargetMode="External"/><Relationship Id="rId5" Type="http://schemas.openxmlformats.org/officeDocument/2006/relationships/hyperlink" Target="http://nalog.garant.ru/fns/nk/12d31be3e575fc8aed75e0a794e6aa29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alog.garant.ru/fns/nk/7ae486ed49f2cdf52ead0793aec74a0c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D30C8FB8575FBCC608929966D4FD819014031C4E50972556519B16518646DC0057D79BC87EEF1F4E8EF2A695285BF3921340BB301AH9YDN" TargetMode="External"/><Relationship Id="rId7" Type="http://schemas.openxmlformats.org/officeDocument/2006/relationships/hyperlink" Target="https://login.consultant.ru/link/?req=doc&amp;demo=2&amp;base=PRJ&amp;n=208151&amp;date=20.11.2021" TargetMode="External"/><Relationship Id="rId2" Type="http://schemas.openxmlformats.org/officeDocument/2006/relationships/hyperlink" Target="consultantplus://offline/ref=D30C8FB8575FBCC608929966D4FD819014031C4E50972556519B16518646DC0057D79BC874EF1F4E8EF2A695285BF3921340BB301AH9YD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D30C8FB8575FBCC608929966D4FD819014031C4E50972556519B16518646DC0057D79BCE76E51F4E8EF2A695285BF3921340BB301AH9YDN" TargetMode="External"/><Relationship Id="rId5" Type="http://schemas.openxmlformats.org/officeDocument/2006/relationships/hyperlink" Target="consultantplus://offline/ref=D30C8FB8575FBCC608929966D4FD819014031C4E50972556519B16518646DC0057D79BCB77EC1C1CD6BDA7C96D06E0921A40B831069E0A4AH7Y2N" TargetMode="External"/><Relationship Id="rId4" Type="http://schemas.openxmlformats.org/officeDocument/2006/relationships/hyperlink" Target="consultantplus://offline/ref=D30C8FB8575FBCC608929966D4FD819014031C4E50972556519B16518646DC0057D79BCB77EC1C1CD7BDA7C96D06E0921A40B831069E0A4AH7Y2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6002C6F7BE76B4C1B935739C03B633F12844F2C8269BAE04664D444779F0B59CD7D82E1FCCC3614868F14BF9435BE801B4B14F357W8z1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22" y="2060810"/>
            <a:ext cx="8033310" cy="28803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104E72"/>
                </a:solidFill>
                <a:cs typeface="Arial" pitchFamily="34" charset="0"/>
              </a:rPr>
            </a:br>
            <a:r>
              <a:rPr lang="ru-RU" sz="2800" dirty="0">
                <a:solidFill>
                  <a:srgbClr val="104E72"/>
                </a:solidFill>
                <a:cs typeface="Arial" pitchFamily="34" charset="0"/>
              </a:rPr>
              <a:t>Отдельные вопросы по налогу на прибыль, применения упрощенной системы налогообложения. Особенности налогообложения доходов  при осуществлении трансграничных операций.</a:t>
            </a:r>
            <a:endParaRPr lang="ru-RU" sz="2800" dirty="0"/>
          </a:p>
        </p:txBody>
      </p:sp>
      <p:pic>
        <p:nvPicPr>
          <p:cNvPr id="5" name="Изображение 10" descr="FNS_vizitka_for_rukovodstv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60" y="476672"/>
            <a:ext cx="1719634" cy="17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45370" y="5445224"/>
            <a:ext cx="6624736" cy="720080"/>
          </a:xfrm>
          <a:prstGeom prst="rect">
            <a:avLst/>
          </a:prstGeom>
        </p:spPr>
        <p:txBody>
          <a:bodyPr lIns="91378" tIns="45689" rIns="91378" bIns="45689" anchor="ctr"/>
          <a:lstStyle/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cs typeface="Arial" charset="0"/>
              </a:rPr>
              <a:t>Начальник отдела </a:t>
            </a:r>
            <a:r>
              <a:rPr lang="ru-RU" sz="2000" b="1" dirty="0" smtClean="0">
                <a:solidFill>
                  <a:srgbClr val="0033CC"/>
                </a:solidFill>
                <a:cs typeface="Arial" charset="0"/>
              </a:rPr>
              <a:t>камерального контроля №2</a:t>
            </a:r>
            <a:endParaRPr lang="ru-RU" sz="2000" b="1" dirty="0" smtClean="0">
              <a:solidFill>
                <a:srgbClr val="0033CC"/>
              </a:solidFill>
              <a:cs typeface="Arial" charset="0"/>
            </a:endParaRPr>
          </a:p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33CC"/>
                </a:solidFill>
                <a:cs typeface="Arial" charset="0"/>
              </a:rPr>
              <a:t>УФНС России по Мурманской области</a:t>
            </a:r>
          </a:p>
          <a:p>
            <a:pPr algn="ctr" defTabSz="91426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rgbClr val="0033CC"/>
                </a:solidFill>
                <a:cs typeface="Arial" charset="0"/>
              </a:rPr>
              <a:t>Булекова</a:t>
            </a:r>
            <a:r>
              <a:rPr lang="ru-RU" sz="2000" b="1" dirty="0">
                <a:solidFill>
                  <a:srgbClr val="0033CC"/>
                </a:solidFill>
                <a:cs typeface="Arial" charset="0"/>
              </a:rPr>
              <a:t> Анна Алексеевна</a:t>
            </a:r>
            <a:endParaRPr lang="ru-RU" sz="2000" b="1" dirty="0" smtClean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8397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>
                <a:solidFill>
                  <a:srgbClr val="FF0000"/>
                </a:solidFill>
              </a:rPr>
              <a:t>Федеральный закон от </a:t>
            </a:r>
            <a:r>
              <a:rPr lang="ru-RU" sz="2000" b="0" dirty="0" smtClean="0">
                <a:solidFill>
                  <a:srgbClr val="FF0000"/>
                </a:solidFill>
              </a:rPr>
              <a:t>29.11.2021 </a:t>
            </a:r>
            <a:r>
              <a:rPr lang="ru-RU" sz="2000" b="0" dirty="0">
                <a:solidFill>
                  <a:srgbClr val="FF0000"/>
                </a:solidFill>
              </a:rPr>
              <a:t>N </a:t>
            </a:r>
            <a:r>
              <a:rPr lang="ru-RU" sz="2000" b="0" dirty="0" smtClean="0">
                <a:solidFill>
                  <a:srgbClr val="FF0000"/>
                </a:solidFill>
              </a:rPr>
              <a:t>305-ФЗ</a:t>
            </a:r>
            <a:r>
              <a:rPr lang="ru-RU" sz="2000" b="0" dirty="0">
                <a:solidFill>
                  <a:srgbClr val="FF0000"/>
                </a:solidFill>
              </a:rPr>
              <a:t/>
            </a:r>
            <a:br>
              <a:rPr lang="ru-RU" sz="2000" b="0" dirty="0">
                <a:solidFill>
                  <a:srgbClr val="FF0000"/>
                </a:solidFill>
              </a:rPr>
            </a:br>
            <a:r>
              <a:rPr lang="ru-RU" sz="2000" b="0" dirty="0"/>
              <a:t>"О внесении изменений в части первую и вторую </a:t>
            </a:r>
            <a:r>
              <a:rPr lang="ru-RU" sz="2000" b="0" dirty="0" smtClean="0"/>
              <a:t>НК РФ» с 01.01.2022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848872" cy="51845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50-процентное</a:t>
            </a:r>
            <a:r>
              <a:rPr lang="ru-RU" sz="2400" dirty="0"/>
              <a:t> ограничение на учет убытков прошлых лет </a:t>
            </a:r>
            <a:r>
              <a:rPr lang="ru-RU" sz="2400" dirty="0">
                <a:solidFill>
                  <a:srgbClr val="FF0000"/>
                </a:solidFill>
              </a:rPr>
              <a:t>продлили до конца 2024 г</a:t>
            </a:r>
            <a:r>
              <a:rPr lang="ru-RU" sz="2400" dirty="0"/>
              <a:t>ода. По прежней редакции временный порядок можно было применять по 31 декабря 2021 </a:t>
            </a:r>
            <a:r>
              <a:rPr lang="ru-RU" sz="2400" dirty="0" smtClean="0"/>
              <a:t>года </a:t>
            </a:r>
            <a:r>
              <a:rPr lang="ru-RU" sz="2100" dirty="0" smtClean="0"/>
              <a:t>(п.2.1 ст.283 </a:t>
            </a:r>
            <a:r>
              <a:rPr lang="ru-RU" sz="2100" dirty="0" err="1" smtClean="0"/>
              <a:t>НК</a:t>
            </a:r>
            <a:r>
              <a:rPr lang="ru-RU" sz="2100" dirty="0" smtClean="0"/>
              <a:t> РФ);</a:t>
            </a:r>
          </a:p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/>
              <a:t>Новый </a:t>
            </a:r>
            <a:r>
              <a:rPr lang="ru-RU" sz="2400" dirty="0">
                <a:solidFill>
                  <a:srgbClr val="FF0000"/>
                </a:solidFill>
              </a:rPr>
              <a:t>п. 3.1. ст.284.3 </a:t>
            </a:r>
            <a:r>
              <a:rPr lang="ru-RU" sz="2400" dirty="0" err="1">
                <a:solidFill>
                  <a:srgbClr val="FF0000"/>
                </a:solidFill>
              </a:rPr>
              <a:t>НК</a:t>
            </a:r>
            <a:r>
              <a:rPr lang="ru-RU" sz="2400" dirty="0">
                <a:solidFill>
                  <a:srgbClr val="FF0000"/>
                </a:solidFill>
              </a:rPr>
              <a:t> РФ для </a:t>
            </a:r>
            <a:r>
              <a:rPr lang="ru-RU" sz="2400" dirty="0" err="1">
                <a:solidFill>
                  <a:srgbClr val="FF0000"/>
                </a:solidFill>
              </a:rPr>
              <a:t>РИП</a:t>
            </a:r>
            <a:r>
              <a:rPr lang="ru-RU" sz="2400" dirty="0"/>
              <a:t>. Если разница между </a:t>
            </a:r>
            <a:r>
              <a:rPr lang="ru-RU" sz="2400" b="1" dirty="0"/>
              <a:t>∑</a:t>
            </a:r>
            <a:r>
              <a:rPr lang="ru-RU" sz="2400" dirty="0"/>
              <a:t> налога по ставке 20%, и </a:t>
            </a:r>
            <a:r>
              <a:rPr lang="ru-RU" sz="2400" b="1" dirty="0"/>
              <a:t>∑</a:t>
            </a:r>
            <a:r>
              <a:rPr lang="ru-RU" sz="2400" dirty="0"/>
              <a:t> налога по пониженным ставкам субъекта РФ, определенная нарастающим итогом начиная с налогового периода (</a:t>
            </a:r>
            <a:r>
              <a:rPr lang="ru-RU" sz="2400" dirty="0" err="1"/>
              <a:t>ТВ</a:t>
            </a:r>
            <a:r>
              <a:rPr lang="ru-RU" sz="2400" baseline="-25000" dirty="0" err="1"/>
              <a:t>_ПРИБЫЛЬ_Р</a:t>
            </a:r>
            <a:r>
              <a:rPr lang="ru-RU" sz="2400" dirty="0"/>
              <a:t>), превысит объем капитальных вложений </a:t>
            </a:r>
            <a:r>
              <a:rPr lang="ru-RU" sz="2400" dirty="0">
                <a:solidFill>
                  <a:srgbClr val="FF0000"/>
                </a:solidFill>
              </a:rPr>
              <a:t>по инвестиционной декларации</a:t>
            </a:r>
            <a:r>
              <a:rPr lang="ru-RU" sz="2400" dirty="0"/>
              <a:t>, то данный период – последний для применения пониженных. Сумма превышения подлежит уплате в бюджет по итогам налогового периода в общеустановленном порядке.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3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8397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>
                <a:solidFill>
                  <a:srgbClr val="FF0000"/>
                </a:solidFill>
              </a:rPr>
              <a:t>Федеральный закон </a:t>
            </a:r>
            <a:r>
              <a:rPr lang="ru-RU" sz="2000" b="0">
                <a:solidFill>
                  <a:srgbClr val="FF0000"/>
                </a:solidFill>
              </a:rPr>
              <a:t>от 29.11.2021 N 305-ФЗ</a:t>
            </a:r>
            <a:r>
              <a:rPr lang="ru-RU" sz="2000" b="0" dirty="0">
                <a:solidFill>
                  <a:srgbClr val="FF0000"/>
                </a:solidFill>
              </a:rPr>
              <a:t/>
            </a:r>
            <a:br>
              <a:rPr lang="ru-RU" sz="2000" b="0" dirty="0">
                <a:solidFill>
                  <a:srgbClr val="FF0000"/>
                </a:solidFill>
              </a:rPr>
            </a:br>
            <a:r>
              <a:rPr lang="ru-RU" sz="2000" b="0" dirty="0"/>
              <a:t>"О внесении изменений в части первую и вторую </a:t>
            </a:r>
            <a:r>
              <a:rPr lang="ru-RU" sz="2000" b="0" dirty="0" smtClean="0"/>
              <a:t>НК РФ» с 01.01.2022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848872" cy="51845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Новый п.60 ст.251 НК РФ </a:t>
            </a:r>
            <a:r>
              <a:rPr lang="ru-RU" sz="2400" i="1" dirty="0" smtClean="0"/>
              <a:t>(актуально для УСН). </a:t>
            </a:r>
            <a:r>
              <a:rPr lang="ru-RU" sz="2400" dirty="0" smtClean="0"/>
              <a:t>При определении НБ не учитываются доходы </a:t>
            </a:r>
            <a:r>
              <a:rPr lang="ru-RU" sz="2400" dirty="0"/>
              <a:t>в виде </a:t>
            </a:r>
            <a:r>
              <a:rPr lang="ru-RU" sz="2400" dirty="0">
                <a:solidFill>
                  <a:srgbClr val="FF0000"/>
                </a:solidFill>
              </a:rPr>
              <a:t>субсидий</a:t>
            </a:r>
            <a:r>
              <a:rPr lang="ru-RU" sz="2400" dirty="0"/>
              <a:t> (за исключением </a:t>
            </a:r>
            <a:r>
              <a:rPr lang="ru-RU" sz="2400" dirty="0" smtClean="0"/>
              <a:t>на </a:t>
            </a:r>
            <a:r>
              <a:rPr lang="ru-RU" sz="2400" dirty="0"/>
              <a:t>компенсацию </a:t>
            </a:r>
            <a:r>
              <a:rPr lang="ru-RU" sz="2400" dirty="0" smtClean="0"/>
              <a:t>% </a:t>
            </a:r>
            <a:r>
              <a:rPr lang="ru-RU" sz="2400" dirty="0"/>
              <a:t>по кредитам), полученных из </a:t>
            </a:r>
            <a:r>
              <a:rPr lang="ru-RU" sz="2400" dirty="0" smtClean="0">
                <a:solidFill>
                  <a:srgbClr val="FF0000"/>
                </a:solidFill>
              </a:rPr>
              <a:t>ФБ</a:t>
            </a:r>
            <a:r>
              <a:rPr lang="ru-RU" sz="2400" dirty="0" smtClean="0"/>
              <a:t> </a:t>
            </a:r>
            <a:r>
              <a:rPr lang="ru-RU" sz="2400" dirty="0"/>
              <a:t>и (или) </a:t>
            </a:r>
            <a:r>
              <a:rPr lang="ru-RU" sz="2400" dirty="0" smtClean="0">
                <a:solidFill>
                  <a:srgbClr val="FF0000"/>
                </a:solidFill>
              </a:rPr>
              <a:t>РБ</a:t>
            </a:r>
            <a:r>
              <a:rPr lang="ru-RU" sz="2400" dirty="0" smtClean="0"/>
              <a:t> </a:t>
            </a:r>
            <a:r>
              <a:rPr lang="ru-RU" sz="2400" dirty="0"/>
              <a:t>в связи с неблагоприятной ситуацией, связанной с распространением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КОВИД</a:t>
            </a:r>
            <a:r>
              <a:rPr lang="ru-RU" sz="2400" dirty="0" smtClean="0"/>
              <a:t>, </a:t>
            </a:r>
            <a:r>
              <a:rPr lang="ru-RU" sz="2400" dirty="0"/>
              <a:t>налогоплательщиками, включенными по состоянию на дату получения субсидии в </a:t>
            </a:r>
            <a:r>
              <a:rPr lang="ru-RU" sz="2400" dirty="0" smtClean="0"/>
              <a:t>РСМП </a:t>
            </a:r>
            <a:r>
              <a:rPr lang="ru-RU" sz="2400" dirty="0"/>
              <a:t>и (или) относящимися к социально ориентированным </a:t>
            </a:r>
            <a:r>
              <a:rPr lang="ru-RU" sz="2400" dirty="0" smtClean="0"/>
              <a:t>НКО </a:t>
            </a:r>
            <a:r>
              <a:rPr lang="ru-RU" sz="2100" dirty="0" smtClean="0"/>
              <a:t>;</a:t>
            </a:r>
          </a:p>
          <a:p>
            <a:pPr defTabSz="1043056">
              <a:spcBef>
                <a:spcPct val="0"/>
              </a:spcBef>
            </a:pPr>
            <a:endParaRPr lang="ru-RU" sz="2100" dirty="0" smtClean="0"/>
          </a:p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/>
              <a:t>Имущество</a:t>
            </a:r>
            <a:r>
              <a:rPr lang="ru-RU" sz="2400" dirty="0"/>
              <a:t>, передаваемое в аренду или </a:t>
            </a:r>
            <a:r>
              <a:rPr lang="ru-RU" sz="2400" dirty="0">
                <a:solidFill>
                  <a:srgbClr val="FF0000"/>
                </a:solidFill>
              </a:rPr>
              <a:t>лизинг</a:t>
            </a:r>
            <a:r>
              <a:rPr lang="ru-RU" sz="2400" dirty="0"/>
              <a:t>, в качестве основных средств </a:t>
            </a:r>
            <a:r>
              <a:rPr lang="ru-RU" sz="2400" dirty="0" smtClean="0"/>
              <a:t>учитывает </a:t>
            </a:r>
            <a:r>
              <a:rPr lang="ru-RU" sz="2400" dirty="0">
                <a:solidFill>
                  <a:srgbClr val="FF0000"/>
                </a:solidFill>
              </a:rPr>
              <a:t>арендодатель</a:t>
            </a:r>
            <a:r>
              <a:rPr lang="ru-RU" sz="2400" dirty="0" smtClean="0"/>
              <a:t>.(изменения в п.10 ст.258, пп.1 п.2 ст.259.3, пп.10 п.1ст.264 НК РФ).</a:t>
            </a:r>
            <a:r>
              <a:rPr lang="ru-RU" sz="2400" dirty="0"/>
              <a:t> </a:t>
            </a:r>
            <a:r>
              <a:rPr lang="ru-RU" sz="2400" dirty="0" smtClean="0"/>
              <a:t>В  </a:t>
            </a:r>
            <a:r>
              <a:rPr lang="ru-RU" sz="2400" dirty="0"/>
              <a:t>случае, если в состав лизинговых платежей включена выкупная </a:t>
            </a:r>
            <a:r>
              <a:rPr lang="ru-RU" sz="2400" dirty="0" smtClean="0"/>
              <a:t>стоимость, </a:t>
            </a:r>
            <a:r>
              <a:rPr lang="ru-RU" sz="2400" dirty="0"/>
              <a:t>лизинговые платежи учитываются в составе расходов за минусом этой выкупной </a:t>
            </a:r>
            <a:r>
              <a:rPr lang="ru-RU" sz="2400" dirty="0" smtClean="0"/>
              <a:t>стоимости.</a:t>
            </a:r>
          </a:p>
          <a:p>
            <a:pPr defTabSz="1043056">
              <a:spcBef>
                <a:spcPct val="0"/>
              </a:spcBef>
            </a:pPr>
            <a:r>
              <a:rPr lang="ru-RU" sz="2400" dirty="0" smtClean="0"/>
              <a:t>*</a:t>
            </a:r>
            <a:r>
              <a:rPr lang="ru-RU" sz="2400" i="1" dirty="0" smtClean="0"/>
              <a:t>Лизинговое имущество по уже заключенным договорам в целях налогообложения учитывается по прежним правилам (действовавшим до вступления данного закона) до окончания срока договора лизинга</a:t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4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3202" r="10660" b="4153"/>
          <a:stretch/>
        </p:blipFill>
        <p:spPr bwMode="auto">
          <a:xfrm>
            <a:off x="467544" y="1772816"/>
            <a:ext cx="7920880" cy="48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424937" cy="720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Налоговые преференции для резидентов Арктической </a:t>
            </a:r>
            <a:r>
              <a:rPr lang="ru-RU" sz="1800" dirty="0"/>
              <a:t>зоны Российской Федерации (</a:t>
            </a:r>
            <a:r>
              <a:rPr lang="ru-RU" sz="1800" dirty="0" err="1"/>
              <a:t>АЗРФ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00171"/>
              </p:ext>
            </p:extLst>
          </p:nvPr>
        </p:nvGraphicFramePr>
        <p:xfrm>
          <a:off x="1524000" y="692696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3962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резидентов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новых рабочих мест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8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3" y="332656"/>
            <a:ext cx="8424937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/>
              <a:t>Резиденты ТОР Столица Арктики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11082"/>
              </p:ext>
            </p:extLst>
          </p:nvPr>
        </p:nvGraphicFramePr>
        <p:xfrm>
          <a:off x="1524000" y="692696"/>
          <a:ext cx="6096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резидентов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объем инвестиций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новых рабочих мест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3158" r="9772" b="3458"/>
          <a:stretch/>
        </p:blipFill>
        <p:spPr bwMode="auto">
          <a:xfrm>
            <a:off x="611560" y="1628800"/>
            <a:ext cx="7819613" cy="50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75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7272808" cy="9117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>Пониженная ставка для налога на прибыль  для резидентов ТОР </a:t>
            </a:r>
            <a:r>
              <a:rPr lang="ru-RU" sz="2000" dirty="0"/>
              <a:t>(АЗРФ) </a:t>
            </a:r>
            <a:r>
              <a:rPr lang="ru-RU" sz="2000" dirty="0" smtClean="0"/>
              <a:t>(ст.284.4</a:t>
            </a:r>
            <a:r>
              <a:rPr lang="ru-RU" sz="2000" dirty="0"/>
              <a:t>. НК РФ в ред. </a:t>
            </a:r>
            <a:r>
              <a:rPr lang="ru-RU" sz="2000" dirty="0" smtClean="0"/>
              <a:t>от </a:t>
            </a:r>
            <a:r>
              <a:rPr lang="ru-RU" sz="2000" dirty="0"/>
              <a:t>13.07.2020 N 195-ФЗ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7848872" cy="35283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dirty="0" smtClean="0"/>
              <a:t>Налогоплательщик </a:t>
            </a:r>
            <a:r>
              <a:rPr lang="ru-RU" dirty="0"/>
              <a:t>- </a:t>
            </a:r>
            <a:r>
              <a:rPr lang="ru-RU" dirty="0" smtClean="0"/>
              <a:t>резидент ТОР (АЗРФ) </a:t>
            </a:r>
            <a:r>
              <a:rPr lang="ru-RU" b="1" u="sng" dirty="0" smtClean="0"/>
              <a:t>в целях Главы 25 НК </a:t>
            </a:r>
            <a:r>
              <a:rPr lang="ru-RU" dirty="0" smtClean="0"/>
              <a:t>РФ должен </a:t>
            </a:r>
            <a:r>
              <a:rPr lang="ru-RU" b="1" dirty="0" smtClean="0"/>
              <a:t>НЕПРЕРЫВНО</a:t>
            </a:r>
            <a:r>
              <a:rPr lang="ru-RU" dirty="0" smtClean="0"/>
              <a:t> в течение 10 лет отвечать </a:t>
            </a:r>
            <a:r>
              <a:rPr lang="ru-RU" b="1" dirty="0" smtClean="0"/>
              <a:t>ОДНОВРЕМЕННО</a:t>
            </a:r>
            <a:r>
              <a:rPr lang="ru-RU" dirty="0" smtClean="0"/>
              <a:t> </a:t>
            </a:r>
            <a:r>
              <a:rPr lang="ru-RU" dirty="0"/>
              <a:t>следующим требованиям:</a:t>
            </a:r>
          </a:p>
          <a:p>
            <a:r>
              <a:rPr lang="ru-RU" dirty="0" smtClean="0"/>
              <a:t>  1</a:t>
            </a:r>
            <a:r>
              <a:rPr lang="ru-RU" dirty="0"/>
              <a:t>) </a:t>
            </a:r>
            <a:r>
              <a:rPr lang="ru-RU" dirty="0" err="1"/>
              <a:t>госрегистрация</a:t>
            </a:r>
            <a:r>
              <a:rPr lang="ru-RU" dirty="0"/>
              <a:t> ЮЛ </a:t>
            </a:r>
            <a:r>
              <a:rPr lang="ru-RU" dirty="0" smtClean="0"/>
              <a:t> </a:t>
            </a:r>
            <a:r>
              <a:rPr lang="ru-RU" dirty="0"/>
              <a:t>в АЗРФ;</a:t>
            </a:r>
          </a:p>
          <a:p>
            <a:r>
              <a:rPr lang="ru-RU" dirty="0" smtClean="0"/>
              <a:t>  2</a:t>
            </a:r>
            <a:r>
              <a:rPr lang="ru-RU" dirty="0"/>
              <a:t>) </a:t>
            </a:r>
            <a:r>
              <a:rPr lang="ru-RU" b="1" dirty="0"/>
              <a:t>нет обособленных подразделений, за пределами ТОСЭР и АЗРФ;</a:t>
            </a:r>
          </a:p>
          <a:p>
            <a:r>
              <a:rPr lang="ru-RU" dirty="0" smtClean="0"/>
              <a:t>  3</a:t>
            </a:r>
            <a:r>
              <a:rPr lang="ru-RU" dirty="0"/>
              <a:t>) не применяет </a:t>
            </a:r>
            <a:r>
              <a:rPr lang="ru-RU" dirty="0" err="1"/>
              <a:t>спецрежимы</a:t>
            </a:r>
            <a:r>
              <a:rPr lang="ru-RU" dirty="0"/>
              <a:t>;</a:t>
            </a:r>
          </a:p>
          <a:p>
            <a:r>
              <a:rPr lang="ru-RU" dirty="0" smtClean="0"/>
              <a:t>  4</a:t>
            </a:r>
            <a:r>
              <a:rPr lang="ru-RU" dirty="0"/>
              <a:t>) не является КГН (не распространяется на АЗРФ);</a:t>
            </a:r>
          </a:p>
          <a:p>
            <a:r>
              <a:rPr lang="ru-RU" dirty="0" smtClean="0"/>
              <a:t>  5</a:t>
            </a:r>
            <a:r>
              <a:rPr lang="ru-RU" dirty="0"/>
              <a:t>) не является НКО, банком, страховой организацией (страховщиком), НПФ, профессиональным участником рынка ЦБ, клиринговой организацией;</a:t>
            </a:r>
          </a:p>
          <a:p>
            <a:r>
              <a:rPr lang="ru-RU" dirty="0" smtClean="0"/>
              <a:t>  6</a:t>
            </a:r>
            <a:r>
              <a:rPr lang="ru-RU" dirty="0"/>
              <a:t>) не является резидентом особой экономической зоны любого типа;</a:t>
            </a:r>
          </a:p>
          <a:p>
            <a:r>
              <a:rPr lang="ru-RU" dirty="0" smtClean="0"/>
              <a:t>  7</a:t>
            </a:r>
            <a:r>
              <a:rPr lang="ru-RU" dirty="0"/>
              <a:t>) не является участником РИП;</a:t>
            </a:r>
          </a:p>
          <a:p>
            <a:r>
              <a:rPr lang="ru-RU" dirty="0" smtClean="0"/>
              <a:t>  8</a:t>
            </a:r>
            <a:r>
              <a:rPr lang="ru-RU" dirty="0"/>
              <a:t>) для АЗРФ не осуществляет добычу полезных ископаемых</a:t>
            </a:r>
            <a:r>
              <a:rPr lang="ru-RU" dirty="0" smtClean="0"/>
              <a:t>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877272"/>
            <a:ext cx="273630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157192"/>
            <a:ext cx="7776864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58514346"/>
              </p:ext>
            </p:extLst>
          </p:nvPr>
        </p:nvGraphicFramePr>
        <p:xfrm>
          <a:off x="533425" y="4906094"/>
          <a:ext cx="75608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4712896"/>
              </p:ext>
            </p:extLst>
          </p:nvPr>
        </p:nvGraphicFramePr>
        <p:xfrm>
          <a:off x="539552" y="5880298"/>
          <a:ext cx="75608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Пониженные ставки применяются: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29126"/>
              </p:ext>
            </p:extLst>
          </p:nvPr>
        </p:nvGraphicFramePr>
        <p:xfrm>
          <a:off x="611560" y="1412776"/>
          <a:ext cx="7776864" cy="526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Ко </a:t>
                      </a:r>
                      <a:r>
                        <a:rPr lang="ru-RU" u="sng" dirty="0" smtClean="0"/>
                        <a:t>ВСЕЙ</a:t>
                      </a:r>
                      <a:r>
                        <a:rPr lang="ru-RU" baseline="0" dirty="0" smtClean="0"/>
                        <a:t> налоговой базе </a:t>
                      </a:r>
                    </a:p>
                    <a:p>
                      <a:r>
                        <a:rPr lang="ru-RU" baseline="0" dirty="0" smtClean="0"/>
                        <a:t>(п.2 ст.284.4 </a:t>
                      </a:r>
                      <a:r>
                        <a:rPr lang="ru-RU" baseline="0" dirty="0" err="1" smtClean="0"/>
                        <a:t>НК</a:t>
                      </a:r>
                      <a:r>
                        <a:rPr lang="ru-RU" baseline="0" dirty="0" smtClean="0"/>
                        <a:t> РФ)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 прибыли от деятельности по соглашению (п.3 ст.284.4 </a:t>
                      </a:r>
                      <a:r>
                        <a:rPr lang="ru-RU" dirty="0" err="1" smtClean="0"/>
                        <a:t>НК</a:t>
                      </a:r>
                      <a:r>
                        <a:rPr lang="ru-RU" dirty="0" smtClean="0"/>
                        <a:t> РФ)</a:t>
                      </a:r>
                      <a:endParaRPr lang="ru-RU" dirty="0"/>
                    </a:p>
                  </a:txBody>
                  <a:tcPr/>
                </a:tc>
              </a:tr>
              <a:tr h="1904273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деятельности по соглашению не </a:t>
                      </a:r>
                      <a:r>
                        <a:rPr lang="en-US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90% всех доходов, без учета + курсовой разницы (п.11 ч.2 ст.250 </a:t>
                      </a:r>
                      <a:r>
                        <a:rPr lang="ru-RU" sz="1796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НК</a:t>
                      </a: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РФ)</a:t>
                      </a:r>
                    </a:p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ЛИБО </a:t>
                      </a:r>
                    </a:p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совокупности за 3 предшествующих года доходы от деятельности по соглашению не </a:t>
                      </a:r>
                      <a:r>
                        <a:rPr lang="en-US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90% всех доходов, без учета + курсовой разницы  (п.11 ч.2 ст.250 </a:t>
                      </a:r>
                      <a:r>
                        <a:rPr lang="ru-RU" sz="1796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НК</a:t>
                      </a:r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РФ)</a:t>
                      </a:r>
                    </a:p>
                    <a:p>
                      <a:r>
                        <a:rPr lang="ru-RU" sz="1796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ведется раздельный учет </a:t>
                      </a:r>
                      <a:r>
                        <a:rPr lang="ru-RU" sz="1796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доходов от соглашения и доходов от иной деятельности, в течение всего периода действия соглашения об осуществлении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ведется раздельный учет доходов (расходов) от соглашения, и от иной деятельности, </a:t>
                      </a:r>
                      <a:r>
                        <a:rPr lang="ru-RU" sz="1796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течение всего периода действия такого соглашения</a:t>
                      </a: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endParaRPr lang="ru-RU" sz="1796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до получения первой прибыли от деятельности по соглашению, в учетной политике установлен порядок применения ставок, предусмотренных </a:t>
                      </a:r>
                      <a:r>
                        <a:rPr lang="ru-RU" sz="1796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п.1.8 ст.284</a:t>
                      </a: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96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НК</a:t>
                      </a:r>
                      <a:r>
                        <a:rPr lang="ru-RU" sz="1796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РФ, в отношении прибыли от соглашения, в течение всего периода действия такого соглашения.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565789" cy="839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Как заполнить декларацию по налогу на прибыль - приказ </a:t>
            </a:r>
            <a:r>
              <a:rPr lang="ru-RU" sz="1800" dirty="0" err="1"/>
              <a:t>ФНС</a:t>
            </a:r>
            <a:r>
              <a:rPr lang="ru-RU" sz="1800" dirty="0"/>
              <a:t> России от 23.09.2019 N ММВ-7-3/475</a:t>
            </a:r>
            <a:r>
              <a:rPr lang="ru-RU" sz="1800" dirty="0" smtClean="0"/>
              <a:t>@ (</a:t>
            </a:r>
            <a:r>
              <a:rPr lang="ru-RU" sz="1800" dirty="0"/>
              <a:t>ред. от 11.09.2020</a:t>
            </a:r>
            <a:r>
              <a:rPr lang="ru-RU" sz="1800" dirty="0" smtClean="0"/>
              <a:t>) резиденту </a:t>
            </a:r>
            <a:r>
              <a:rPr lang="ru-RU" sz="1800" dirty="0" err="1" smtClean="0"/>
              <a:t>АЗРФ</a:t>
            </a:r>
            <a:r>
              <a:rPr lang="ru-RU" sz="1800" dirty="0" smtClean="0"/>
              <a:t>(ТОР)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496944" cy="25922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sz="1500" dirty="0"/>
              <a:t>По </a:t>
            </a:r>
            <a:r>
              <a:rPr lang="ru-RU" sz="1500" dirty="0">
                <a:hlinkClick r:id="rId2"/>
              </a:rPr>
              <a:t>реквизиту</a:t>
            </a:r>
            <a:r>
              <a:rPr lang="ru-RU" sz="1500" dirty="0"/>
              <a:t> "Признак налогоплательщика (код)" указывается код "</a:t>
            </a:r>
            <a:r>
              <a:rPr lang="ru-RU" sz="1500" b="1" dirty="0"/>
              <a:t>18"</a:t>
            </a:r>
            <a:r>
              <a:rPr lang="ru-RU" sz="1500" dirty="0"/>
              <a:t>, если Лист 02 </a:t>
            </a:r>
            <a:r>
              <a:rPr lang="ru-RU" sz="1500" b="1" dirty="0"/>
              <a:t>и приложения </a:t>
            </a:r>
            <a:r>
              <a:rPr lang="ru-RU" sz="1500" dirty="0"/>
              <a:t>к нему составляются </a:t>
            </a:r>
            <a:r>
              <a:rPr lang="ru-RU" sz="1500" b="1" dirty="0"/>
              <a:t>резидентом </a:t>
            </a:r>
            <a:r>
              <a:rPr lang="ru-RU" sz="1500" b="1" dirty="0" err="1"/>
              <a:t>АЗРФ</a:t>
            </a:r>
            <a:r>
              <a:rPr lang="ru-RU" sz="1500" b="1" dirty="0"/>
              <a:t> </a:t>
            </a:r>
            <a:r>
              <a:rPr lang="ru-RU" sz="1500" b="1" dirty="0" smtClean="0"/>
              <a:t>, «06» </a:t>
            </a:r>
            <a:r>
              <a:rPr lang="ru-RU" sz="1500" dirty="0" smtClean="0"/>
              <a:t>если </a:t>
            </a:r>
            <a:r>
              <a:rPr lang="ru-RU" sz="1500" b="1" dirty="0" smtClean="0"/>
              <a:t> ТОР</a:t>
            </a:r>
            <a:endParaRPr lang="ru-RU" sz="1500" b="1" dirty="0"/>
          </a:p>
          <a:p>
            <a:r>
              <a:rPr lang="ru-RU" sz="1500" b="1" dirty="0" smtClean="0"/>
              <a:t>До </a:t>
            </a:r>
            <a:r>
              <a:rPr lang="ru-RU" sz="1500" b="1" dirty="0"/>
              <a:t>получения первой прибыли от соглашения в Листе 02 по </a:t>
            </a:r>
            <a:r>
              <a:rPr lang="ru-RU" sz="1500" b="1" dirty="0">
                <a:hlinkClick r:id="rId3"/>
              </a:rPr>
              <a:t>строке 120</a:t>
            </a:r>
            <a:r>
              <a:rPr lang="ru-RU" sz="1500" b="1" dirty="0"/>
              <a:t> </a:t>
            </a:r>
            <a:r>
              <a:rPr lang="ru-RU" sz="1500" b="1" dirty="0" smtClean="0"/>
              <a:t>«</a:t>
            </a:r>
            <a:r>
              <a:rPr lang="ru-RU" sz="1500" b="1" dirty="0" err="1" smtClean="0"/>
              <a:t>НБ</a:t>
            </a:r>
            <a:r>
              <a:rPr lang="ru-RU" sz="1500" b="1" dirty="0" smtClean="0"/>
              <a:t> для исчисления» указывают </a:t>
            </a:r>
            <a:r>
              <a:rPr lang="ru-RU" sz="1500" b="1" dirty="0"/>
              <a:t>ноль ("0") независимо от показателя по </a:t>
            </a:r>
            <a:r>
              <a:rPr lang="ru-RU" sz="1500" b="1" dirty="0">
                <a:hlinkClick r:id="rId4"/>
              </a:rPr>
              <a:t>строке </a:t>
            </a:r>
            <a:r>
              <a:rPr lang="ru-RU" sz="1500" b="1" dirty="0" smtClean="0">
                <a:hlinkClick r:id="rId4"/>
              </a:rPr>
              <a:t>100</a:t>
            </a:r>
            <a:r>
              <a:rPr lang="ru-RU" sz="1500" b="1" dirty="0" smtClean="0"/>
              <a:t> «Налоговая база».</a:t>
            </a:r>
            <a:endParaRPr lang="ru-RU" sz="1500" b="1" dirty="0"/>
          </a:p>
          <a:p>
            <a:r>
              <a:rPr lang="ru-RU" sz="1500" dirty="0" smtClean="0">
                <a:hlinkClick r:id="rId5"/>
              </a:rPr>
              <a:t>Строки </a:t>
            </a:r>
            <a:r>
              <a:rPr lang="ru-RU" sz="1500" dirty="0">
                <a:hlinkClick r:id="rId5"/>
              </a:rPr>
              <a:t>357</a:t>
            </a:r>
            <a:r>
              <a:rPr lang="ru-RU" sz="1500" dirty="0"/>
              <a:t>, </a:t>
            </a:r>
            <a:r>
              <a:rPr lang="ru-RU" sz="1500" dirty="0">
                <a:hlinkClick r:id="rId6"/>
              </a:rPr>
              <a:t>358</a:t>
            </a:r>
            <a:r>
              <a:rPr lang="ru-RU" sz="1500" dirty="0"/>
              <a:t> и </a:t>
            </a:r>
            <a:r>
              <a:rPr lang="ru-RU" sz="1500" dirty="0">
                <a:hlinkClick r:id="rId7"/>
              </a:rPr>
              <a:t>359</a:t>
            </a:r>
            <a:r>
              <a:rPr lang="ru-RU" sz="1500" dirty="0"/>
              <a:t> заполняют </a:t>
            </a:r>
            <a:r>
              <a:rPr lang="ru-RU" sz="1500" dirty="0" smtClean="0"/>
              <a:t>при </a:t>
            </a:r>
            <a:r>
              <a:rPr lang="ru-RU" sz="1500" dirty="0"/>
              <a:t>определении </a:t>
            </a:r>
            <a:r>
              <a:rPr lang="ru-RU" sz="1500" b="1" dirty="0"/>
              <a:t>первой прибыли </a:t>
            </a:r>
            <a:r>
              <a:rPr lang="ru-RU" sz="1500" dirty="0"/>
              <a:t>от </a:t>
            </a:r>
            <a:r>
              <a:rPr lang="ru-RU" sz="1500" dirty="0" smtClean="0"/>
              <a:t>соглашения, нарастающим </a:t>
            </a:r>
            <a:r>
              <a:rPr lang="ru-RU" sz="1500" dirty="0"/>
              <a:t>итогом за период с даты включения в реестр до окончания </a:t>
            </a:r>
            <a:r>
              <a:rPr lang="ru-RU" sz="1500" dirty="0">
                <a:solidFill>
                  <a:srgbClr val="FF0000"/>
                </a:solidFill>
              </a:rPr>
              <a:t>налогового периода</a:t>
            </a:r>
            <a:r>
              <a:rPr lang="ru-RU" sz="1500" dirty="0"/>
              <a:t>, в котором разница между </a:t>
            </a:r>
            <a:r>
              <a:rPr lang="ru-RU" sz="1500" dirty="0" smtClean="0"/>
              <a:t>Д </a:t>
            </a:r>
            <a:r>
              <a:rPr lang="ru-RU" sz="1500" dirty="0"/>
              <a:t>и </a:t>
            </a:r>
            <a:r>
              <a:rPr lang="ru-RU" sz="1500" dirty="0" smtClean="0"/>
              <a:t>Р </a:t>
            </a:r>
            <a:r>
              <a:rPr lang="ru-RU" sz="1500" dirty="0"/>
              <a:t>становится </a:t>
            </a:r>
            <a:r>
              <a:rPr lang="ru-RU" sz="1500" dirty="0" smtClean="0"/>
              <a:t>«+», </a:t>
            </a:r>
            <a:r>
              <a:rPr lang="ru-RU" sz="1500" dirty="0"/>
              <a:t>то есть признается первой прибылью.</a:t>
            </a:r>
          </a:p>
          <a:p>
            <a:r>
              <a:rPr lang="ru-RU" sz="1500" dirty="0" smtClean="0"/>
              <a:t>Для </a:t>
            </a:r>
            <a:r>
              <a:rPr lang="ru-RU" sz="1500" dirty="0"/>
              <a:t>исчисления этой разницы учитываются </a:t>
            </a:r>
            <a:r>
              <a:rPr lang="ru-RU" sz="1500" dirty="0" smtClean="0"/>
              <a:t>Д </a:t>
            </a:r>
            <a:r>
              <a:rPr lang="ru-RU" sz="1500" dirty="0"/>
              <a:t>и </a:t>
            </a:r>
            <a:r>
              <a:rPr lang="ru-RU" sz="1500" dirty="0" smtClean="0"/>
              <a:t>Р </a:t>
            </a:r>
            <a:r>
              <a:rPr lang="ru-RU" sz="1500" dirty="0"/>
              <a:t>без учета </a:t>
            </a:r>
            <a:r>
              <a:rPr lang="ru-RU" sz="1500" dirty="0" smtClean="0"/>
              <a:t>курсовых </a:t>
            </a:r>
            <a:r>
              <a:rPr lang="ru-RU" sz="1500" dirty="0"/>
              <a:t>разниц, предусмотренных </a:t>
            </a:r>
            <a:r>
              <a:rPr lang="ru-RU" sz="1500" dirty="0" smtClean="0">
                <a:hlinkClick r:id="rId8"/>
              </a:rPr>
              <a:t>п. </a:t>
            </a:r>
            <a:r>
              <a:rPr lang="ru-RU" sz="1500" dirty="0">
                <a:hlinkClick r:id="rId8"/>
              </a:rPr>
              <a:t>11 </a:t>
            </a:r>
            <a:r>
              <a:rPr lang="ru-RU" sz="1500" dirty="0" smtClean="0">
                <a:hlinkClick r:id="rId8"/>
              </a:rPr>
              <a:t>ст. </a:t>
            </a:r>
            <a:r>
              <a:rPr lang="ru-RU" sz="1500" dirty="0">
                <a:hlinkClick r:id="rId8"/>
              </a:rPr>
              <a:t>250</a:t>
            </a:r>
            <a:r>
              <a:rPr lang="ru-RU" sz="1500" dirty="0"/>
              <a:t> и </a:t>
            </a:r>
            <a:r>
              <a:rPr lang="ru-RU" sz="1500" dirty="0" err="1" smtClean="0">
                <a:hlinkClick r:id="rId9"/>
              </a:rPr>
              <a:t>пп</a:t>
            </a:r>
            <a:r>
              <a:rPr lang="ru-RU" sz="1500" dirty="0" smtClean="0">
                <a:hlinkClick r:id="rId9"/>
              </a:rPr>
              <a:t>. </a:t>
            </a:r>
            <a:r>
              <a:rPr lang="ru-RU" sz="1500" dirty="0">
                <a:hlinkClick r:id="rId9"/>
              </a:rPr>
              <a:t>5 </a:t>
            </a:r>
            <a:r>
              <a:rPr lang="ru-RU" sz="1500" dirty="0" smtClean="0">
                <a:hlinkClick r:id="rId9"/>
              </a:rPr>
              <a:t>п. </a:t>
            </a:r>
            <a:r>
              <a:rPr lang="ru-RU" sz="1500" dirty="0">
                <a:hlinkClick r:id="rId9"/>
              </a:rPr>
              <a:t>1 </a:t>
            </a:r>
            <a:r>
              <a:rPr lang="ru-RU" sz="1500" dirty="0" smtClean="0">
                <a:hlinkClick r:id="rId9"/>
              </a:rPr>
              <a:t>ст. </a:t>
            </a:r>
            <a:r>
              <a:rPr lang="ru-RU" sz="1500" dirty="0">
                <a:hlinkClick r:id="rId9"/>
              </a:rPr>
              <a:t>265</a:t>
            </a:r>
            <a:r>
              <a:rPr lang="ru-RU" sz="1500" dirty="0"/>
              <a:t> </a:t>
            </a:r>
            <a:r>
              <a:rPr lang="ru-RU" sz="1500" dirty="0" err="1"/>
              <a:t>НК</a:t>
            </a:r>
            <a:r>
              <a:rPr lang="ru-RU" sz="1500" dirty="0"/>
              <a:t> РФ.</a:t>
            </a:r>
          </a:p>
          <a:p>
            <a:r>
              <a:rPr lang="ru-RU" sz="1500" dirty="0">
                <a:hlinkClick r:id="rId5"/>
              </a:rPr>
              <a:t>Строки 357</a:t>
            </a:r>
            <a:r>
              <a:rPr lang="ru-RU" sz="1500" dirty="0"/>
              <a:t>, </a:t>
            </a:r>
            <a:r>
              <a:rPr lang="ru-RU" sz="1500" dirty="0">
                <a:hlinkClick r:id="rId6"/>
              </a:rPr>
              <a:t>358</a:t>
            </a:r>
            <a:r>
              <a:rPr lang="ru-RU" sz="1500" dirty="0"/>
              <a:t> и </a:t>
            </a:r>
            <a:r>
              <a:rPr lang="ru-RU" sz="1500" dirty="0">
                <a:hlinkClick r:id="rId7"/>
              </a:rPr>
              <a:t>359</a:t>
            </a:r>
            <a:r>
              <a:rPr lang="ru-RU" sz="1500" dirty="0"/>
              <a:t> заполняются только в Декларации за налоговый период</a:t>
            </a:r>
            <a:r>
              <a:rPr lang="ru-RU" sz="1500" dirty="0" smtClean="0"/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/>
          <a:stretch/>
        </p:blipFill>
        <p:spPr bwMode="auto">
          <a:xfrm>
            <a:off x="1547664" y="3501008"/>
            <a:ext cx="6004838" cy="28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5516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>Прекращение статуса резидента </a:t>
            </a:r>
            <a:r>
              <a:rPr lang="ru-RU" sz="2000" dirty="0" err="1" smtClean="0"/>
              <a:t>АЗРФ</a:t>
            </a:r>
            <a:r>
              <a:rPr lang="ru-RU" sz="2000" dirty="0" smtClean="0"/>
              <a:t> (п.7 ст.284.4 </a:t>
            </a:r>
            <a:r>
              <a:rPr lang="ru-RU" sz="2000" dirty="0" err="1" smtClean="0"/>
              <a:t>НК</a:t>
            </a:r>
            <a:r>
              <a:rPr lang="ru-RU" sz="2000" dirty="0" smtClean="0"/>
              <a:t> РФ)</a:t>
            </a:r>
            <a:br>
              <a:rPr lang="ru-RU" sz="2000" dirty="0" smtClean="0"/>
            </a:br>
            <a:r>
              <a:rPr lang="ru-RU" sz="2000" dirty="0" smtClean="0"/>
              <a:t>влечет утрату права применения пониженных ставок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3335439"/>
              </p:ext>
            </p:extLst>
          </p:nvPr>
        </p:nvGraphicFramePr>
        <p:xfrm>
          <a:off x="467544" y="1196752"/>
          <a:ext cx="2520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2751312"/>
              </p:ext>
            </p:extLst>
          </p:nvPr>
        </p:nvGraphicFramePr>
        <p:xfrm>
          <a:off x="3203848" y="1268760"/>
          <a:ext cx="5400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9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8397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 В случае, если </a:t>
            </a:r>
            <a:r>
              <a:rPr lang="ru-RU" sz="2400" dirty="0" smtClean="0"/>
              <a:t>резидент </a:t>
            </a:r>
            <a:r>
              <a:rPr lang="ru-RU" sz="2400" dirty="0"/>
              <a:t>не получил прибыль от </a:t>
            </a:r>
            <a:r>
              <a:rPr lang="ru-RU" sz="2400" dirty="0" smtClean="0"/>
              <a:t>деятельности по  соглашению начиная с периода включения в реестр(п.6 ст.284.4 </a:t>
            </a:r>
            <a:r>
              <a:rPr lang="ru-RU" sz="2400" dirty="0" err="1" smtClean="0"/>
              <a:t>НК</a:t>
            </a:r>
            <a:r>
              <a:rPr lang="ru-RU" sz="2400" dirty="0" smtClean="0"/>
              <a:t> РФ)….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21207"/>
              </p:ext>
            </p:extLst>
          </p:nvPr>
        </p:nvGraphicFramePr>
        <p:xfrm>
          <a:off x="539553" y="1412776"/>
          <a:ext cx="7992888" cy="459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течение следующих подряд налоговых периодов…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…и объем капвложений по соглашению…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…срок применения пониженных ставок – </a:t>
                      </a:r>
                    </a:p>
                    <a:p>
                      <a:pPr algn="ctr"/>
                      <a:r>
                        <a:rPr lang="ru-RU" u="sng" dirty="0" smtClean="0"/>
                        <a:t>10 лет </a:t>
                      </a:r>
                    </a:p>
                    <a:p>
                      <a:pPr algn="ctr"/>
                      <a:r>
                        <a:rPr lang="ru-RU" dirty="0" smtClean="0"/>
                        <a:t>(п.4 ст.284.4 </a:t>
                      </a:r>
                      <a:r>
                        <a:rPr lang="ru-RU" dirty="0" err="1" smtClean="0"/>
                        <a:t>НК</a:t>
                      </a:r>
                      <a:r>
                        <a:rPr lang="ru-RU" dirty="0" smtClean="0"/>
                        <a:t> РФ) </a:t>
                      </a:r>
                    </a:p>
                    <a:p>
                      <a:r>
                        <a:rPr lang="ru-RU" dirty="0" smtClean="0"/>
                        <a:t>начинает исчисляться со следующего подряд налогового периода…</a:t>
                      </a:r>
                      <a:endParaRPr lang="ru-RU" dirty="0"/>
                    </a:p>
                  </a:txBody>
                  <a:tcPr/>
                </a:tc>
              </a:tr>
              <a:tr h="646692">
                <a:tc>
                  <a:txBody>
                    <a:bodyPr/>
                    <a:lstStyle/>
                    <a:p>
                      <a:r>
                        <a:rPr lang="ru-RU" dirty="0" smtClean="0"/>
                        <a:t>3 (трех)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500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(четвертого)</a:t>
                      </a:r>
                      <a:endParaRPr lang="ru-RU" dirty="0"/>
                    </a:p>
                  </a:txBody>
                  <a:tcPr/>
                </a:tc>
              </a:tr>
              <a:tr h="646692">
                <a:tc>
                  <a:txBody>
                    <a:bodyPr/>
                    <a:lstStyle/>
                    <a:p>
                      <a:r>
                        <a:rPr lang="ru-RU" dirty="0" smtClean="0"/>
                        <a:t>5 (пяти)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500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(шестого)</a:t>
                      </a:r>
                      <a:endParaRPr lang="ru-RU" dirty="0"/>
                    </a:p>
                  </a:txBody>
                  <a:tcPr/>
                </a:tc>
              </a:tr>
              <a:tr h="646692">
                <a:tc>
                  <a:txBody>
                    <a:bodyPr/>
                    <a:lstStyle/>
                    <a:p>
                      <a:r>
                        <a:rPr lang="ru-RU" dirty="0" smtClean="0"/>
                        <a:t>6 (шести)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1 </a:t>
                      </a:r>
                      <a:r>
                        <a:rPr lang="ru-RU" dirty="0" err="1" smtClean="0"/>
                        <a:t>млрд.руб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</a:t>
                      </a:r>
                      <a:r>
                        <a:rPr lang="ru-RU" baseline="0" dirty="0" smtClean="0"/>
                        <a:t> (седьмого)</a:t>
                      </a:r>
                      <a:endParaRPr lang="ru-RU" dirty="0"/>
                    </a:p>
                  </a:txBody>
                  <a:tcPr/>
                </a:tc>
              </a:tr>
              <a:tr h="646692">
                <a:tc>
                  <a:txBody>
                    <a:bodyPr/>
                    <a:lstStyle/>
                    <a:p>
                      <a:r>
                        <a:rPr lang="ru-RU" dirty="0" smtClean="0"/>
                        <a:t>9 (девяти)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100 </a:t>
                      </a:r>
                      <a:r>
                        <a:rPr lang="ru-RU" dirty="0" err="1" smtClean="0"/>
                        <a:t>млрд.руб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(десятого)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1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55166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>Налоговые ставки по </a:t>
            </a:r>
            <a:r>
              <a:rPr lang="ru-RU" sz="2000" dirty="0" err="1" smtClean="0"/>
              <a:t>УСН</a:t>
            </a:r>
            <a:r>
              <a:rPr lang="ru-RU" sz="2000" dirty="0" smtClean="0"/>
              <a:t> для резидентов </a:t>
            </a:r>
            <a:r>
              <a:rPr lang="ru-RU" sz="2000" dirty="0" err="1"/>
              <a:t>АЗРФ</a:t>
            </a:r>
            <a:r>
              <a:rPr lang="ru-RU" sz="2000" dirty="0"/>
              <a:t> </a:t>
            </a:r>
            <a:r>
              <a:rPr lang="ru-RU" sz="2000" dirty="0" smtClean="0"/>
              <a:t> с 01.01.2021 </a:t>
            </a:r>
            <a:br>
              <a:rPr lang="ru-RU" sz="2000" dirty="0" smtClean="0"/>
            </a:br>
            <a:r>
              <a:rPr lang="ru-RU" sz="2000" dirty="0" smtClean="0"/>
              <a:t>(Закон </a:t>
            </a:r>
            <a:r>
              <a:rPr lang="ru-RU" sz="2000" dirty="0"/>
              <a:t>Мурманской области от 03.03.2009 </a:t>
            </a:r>
            <a:r>
              <a:rPr lang="ru-RU" sz="2000" dirty="0" smtClean="0"/>
              <a:t>N1075-01-ЗМО)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22924"/>
              </p:ext>
            </p:extLst>
          </p:nvPr>
        </p:nvGraphicFramePr>
        <p:xfrm>
          <a:off x="467544" y="980729"/>
          <a:ext cx="8136904" cy="3672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729"/>
                <a:gridCol w="3807175"/>
              </a:tblGrid>
              <a:tr h="388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Доходы-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</a:tr>
              <a:tr h="3284135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5 %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течение 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налоговых периодов начиная с периода, в котором получен первый доход от соглашения;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10 %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течение следующих 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налоговых периодов.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1 %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течение 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налоговых периодов начиная с периода, в котором получен первый доход от соглашения;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3 %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 течение следующих 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налоговых периодов.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869160"/>
            <a:ext cx="7992888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b="1" dirty="0">
                <a:solidFill>
                  <a:srgbClr val="C00000"/>
                </a:solidFill>
              </a:rPr>
              <a:t>В случае прекращения статуса резидента </a:t>
            </a:r>
            <a:r>
              <a:rPr lang="ru-RU" b="1" dirty="0" err="1">
                <a:solidFill>
                  <a:srgbClr val="C00000"/>
                </a:solidFill>
              </a:rPr>
              <a:t>АЗРФ</a:t>
            </a:r>
            <a:r>
              <a:rPr lang="ru-RU" b="1" dirty="0">
                <a:solidFill>
                  <a:srgbClr val="C00000"/>
                </a:solidFill>
              </a:rPr>
              <a:t> утрачивается право на пониженные ставки с 1 числа налогового периода, в котором он был исключен из реестра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781813" cy="7676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/>
              <a:t>"Основные направления бюджетной, налоговой и таможенно-тарифной политики на </a:t>
            </a:r>
            <a:r>
              <a:rPr lang="ru-RU" sz="2000" dirty="0" smtClean="0"/>
              <a:t>2022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годов»</a:t>
            </a:r>
            <a:br>
              <a:rPr lang="ru-RU" sz="2000" dirty="0" smtClean="0"/>
            </a:br>
            <a:r>
              <a:rPr lang="ru-RU" sz="2000" b="0" dirty="0" smtClean="0"/>
              <a:t>публикация </a:t>
            </a:r>
            <a:r>
              <a:rPr lang="ru-RU" sz="2000" b="0" dirty="0"/>
              <a:t>на сайте </a:t>
            </a:r>
            <a:r>
              <a:rPr lang="ru-RU" sz="1800" b="0" dirty="0"/>
              <a:t>https://minfin.gov.ru по состоянию на 01.10.2021</a:t>
            </a:r>
            <a:r>
              <a:rPr lang="ru-RU" sz="1800" b="0" dirty="0" smtClean="0"/>
              <a:t>.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280920" cy="52565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Налогообложение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прибыли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Учет безвозмездно полученного имущества (прав) по полной стоимости, надлежащей к применению в налоговом учете.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 от закрытого перечня видов страхования к критериям соответствия расходов на такое страхование.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порядка налогообложения операций с цифровыми финансовыми активами в связи с принятием ФЗ от 31.07.2020 N 259-ФЗ "О цифровых финансовых активах, цифровой валюте ".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Продление действия существующего порядка применения пониженной ставки налога на прибыль организаций в размере 15% в отношении процентов по облигациям российских организаций, обращающимся на организованным рынке ЦБ и номинированным в рублях, эмитированным после 31.12.2021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Уточнение порядка исчисления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смене места нахождения организации (места жительства индивидуального предпринимателя) в случае, когда одним из субъектов Российской Федерации установлена пониженная налоговая ставка.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АУСН.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8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80920" cy="2423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FF0000"/>
                </a:solidFill>
              </a:rPr>
              <a:t>ВОПРОС: </a:t>
            </a:r>
            <a:r>
              <a:rPr lang="ru-RU" sz="2000" dirty="0">
                <a:solidFill>
                  <a:srgbClr val="00B050"/>
                </a:solidFill>
              </a:rPr>
              <a:t>В соответствии с п.2 Постановления Правительства РФ от 02.09.2020 № 1338 «Об утверждении Правил предоставления из ФБ субсидий на возмещение затрат по уплате СВ резидентам АЗРФ» предоставление субсидий осуществляется АО «КРДВ» для последующего возмещения затрат по уплате СВ резидентам АЗРФ, в отношении работников, принятых на работу со включения их в реестр, в форме авансового платежа в размере 75 </a:t>
            </a:r>
            <a:r>
              <a:rPr lang="ru-RU" sz="2000" dirty="0" smtClean="0">
                <a:solidFill>
                  <a:srgbClr val="00B050"/>
                </a:solidFill>
              </a:rPr>
              <a:t>% </a:t>
            </a:r>
            <a:r>
              <a:rPr lang="ru-RU" sz="2000" dirty="0">
                <a:solidFill>
                  <a:srgbClr val="00B050"/>
                </a:solidFill>
              </a:rPr>
              <a:t>сумм страховых взносов, подлежащих уплате в соответствии с исчислениями указанных </a:t>
            </a:r>
            <a:r>
              <a:rPr lang="ru-RU" sz="2000" dirty="0" smtClean="0">
                <a:solidFill>
                  <a:srgbClr val="00B050"/>
                </a:solidFill>
              </a:rPr>
              <a:t>лиц. Как </a:t>
            </a:r>
            <a:r>
              <a:rPr lang="ru-RU" sz="2000" dirty="0">
                <a:solidFill>
                  <a:srgbClr val="00B050"/>
                </a:solidFill>
              </a:rPr>
              <a:t>учесть  полученные субсидии для налога на прибыль?</a:t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ОТВЕТ: Конечным получателем субсидий являются  резиденты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, при формировании налоговой базы по налогу на прибыль для целей налогообложения резидентами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 применяется п.4.1 ст.271 </a:t>
            </a:r>
            <a:r>
              <a:rPr lang="ru-RU" b="1" dirty="0" err="1">
                <a:solidFill>
                  <a:srgbClr val="002060"/>
                </a:solidFill>
              </a:rPr>
              <a:t>НК</a:t>
            </a:r>
            <a:r>
              <a:rPr lang="ru-RU" b="1" dirty="0">
                <a:solidFill>
                  <a:srgbClr val="002060"/>
                </a:solidFill>
              </a:rPr>
              <a:t> РФ.</a:t>
            </a:r>
          </a:p>
          <a:p>
            <a:r>
              <a:rPr lang="ru-RU" b="1" dirty="0">
                <a:solidFill>
                  <a:srgbClr val="002060"/>
                </a:solidFill>
              </a:rPr>
              <a:t>Сумма средств, уплачиваемых АО «</a:t>
            </a:r>
            <a:r>
              <a:rPr lang="ru-RU" b="1" dirty="0" err="1">
                <a:solidFill>
                  <a:srgbClr val="002060"/>
                </a:solidFill>
              </a:rPr>
              <a:t>КРДВ</a:t>
            </a:r>
            <a:r>
              <a:rPr lang="ru-RU" b="1" dirty="0">
                <a:solidFill>
                  <a:srgbClr val="002060"/>
                </a:solidFill>
              </a:rPr>
              <a:t>» за резидента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 в размере 75% от суммы СВ (на основании договора на возмещение затрат по уплате страховых взносов, возникающих у лица, являющегося резидентом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, за счет субсидий из федерального бюджета, и на основании сведений о размерах исчисленных страховых взносов, представляемых резидентами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 в АО «Корпорация развития Дальнего Востока»), является доходом резидента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 и учитывается в составе внереализационных доходов по деятельности резидента </a:t>
            </a:r>
            <a:r>
              <a:rPr lang="ru-RU" b="1" dirty="0" err="1">
                <a:solidFill>
                  <a:srgbClr val="002060"/>
                </a:solidFill>
              </a:rPr>
              <a:t>АЗРФ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60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2" cy="1512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ВОПРОС: </a:t>
            </a:r>
            <a:r>
              <a:rPr lang="ru-RU" sz="2000" dirty="0" smtClean="0">
                <a:solidFill>
                  <a:srgbClr val="00B050"/>
                </a:solidFill>
              </a:rPr>
              <a:t>            Как учитывать в целях налогообложения сумму средств, уплачиваемых АО «Корпорация развития Дальнего Востока» в размере 75 %  от  суммы  страховых  взносов   за    резидента АЗРФ,  в  том  числе применяющего УСН   с   объектом «Доходы» 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089" y="19888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ОТВЕТ: Указанная сумма средств, уплачиваемых акционерным обществом «Корпорация развития Дальнего Востока» за резидента АЗРФ является его доходом и учитывается при налогообложении в составе внереализационных доходов  по деятельности резидента АЗРФ ( </a:t>
            </a:r>
            <a:r>
              <a:rPr lang="ru-RU" b="1" dirty="0" err="1" smtClean="0">
                <a:solidFill>
                  <a:srgbClr val="002060"/>
                </a:solidFill>
              </a:rPr>
              <a:t>ст.ст</a:t>
            </a:r>
            <a:r>
              <a:rPr lang="ru-RU" b="1" dirty="0" smtClean="0">
                <a:solidFill>
                  <a:srgbClr val="002060"/>
                </a:solidFill>
              </a:rPr>
              <a:t>. 251, 271 НК РФ).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632" y="3333185"/>
            <a:ext cx="8280920" cy="1440160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>
            <a:lvl1pPr algn="l" defTabSz="891603" rtl="0" eaLnBrk="1" latinLnBrk="0" hangingPunct="1">
              <a:lnSpc>
                <a:spcPts val="4445"/>
              </a:lnSpc>
              <a:spcBef>
                <a:spcPct val="0"/>
              </a:spcBef>
              <a:buNone/>
              <a:defRPr sz="3591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ВОПРОС: </a:t>
            </a:r>
            <a:r>
              <a:rPr lang="ru-RU" sz="2000" dirty="0" smtClean="0">
                <a:solidFill>
                  <a:srgbClr val="00B050"/>
                </a:solidFill>
              </a:rPr>
              <a:t>Правомерно ли уменьшение (не более чем на 50%) суммы налога, уплачиваемого в связи с применением </a:t>
            </a:r>
            <a:r>
              <a:rPr lang="ru-RU" sz="2000" dirty="0" err="1" smtClean="0">
                <a:solidFill>
                  <a:srgbClr val="00B050"/>
                </a:solidFill>
              </a:rPr>
              <a:t>УСН</a:t>
            </a:r>
            <a:r>
              <a:rPr lang="ru-RU" sz="2000" dirty="0" smtClean="0">
                <a:solidFill>
                  <a:srgbClr val="00B050"/>
                </a:solidFill>
              </a:rPr>
              <a:t> с объектом «Доходы» на сумму уплаченных в отчетном периоде страховых взносов, включая страховые взносы в размере 75%, уплаченные за налогоплательщика АО «Корпорация развития Дальнего Востока» 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089" y="48691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ОТВЕТ: Да, правомерно, поскольку </a:t>
            </a:r>
            <a:r>
              <a:rPr lang="ru-RU" b="1" dirty="0" err="1" smtClean="0">
                <a:solidFill>
                  <a:srgbClr val="002060"/>
                </a:solidFill>
              </a:rPr>
              <a:t>НК</a:t>
            </a:r>
            <a:r>
              <a:rPr lang="ru-RU" b="1" dirty="0" smtClean="0">
                <a:solidFill>
                  <a:srgbClr val="002060"/>
                </a:solidFill>
              </a:rPr>
              <a:t> РФ не предусмотрено ограничение  порядка уменьшения суммы единого налога не более чем на 50% на сумму уплаченных в отчетном периоде страховых взносов за исключением сумм, уплаченных АО «Корпорация развития Дальнего Востока».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6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936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ВОПРОС: </a:t>
            </a:r>
            <a:r>
              <a:rPr lang="ru-RU" sz="2000" dirty="0" smtClean="0">
                <a:solidFill>
                  <a:srgbClr val="00B050"/>
                </a:solidFill>
              </a:rPr>
              <a:t>Вправе ли применять пониженные ставки по налогу на прибыль организации-резиденты </a:t>
            </a:r>
            <a:r>
              <a:rPr lang="ru-RU" sz="2000" dirty="0" err="1" smtClean="0">
                <a:solidFill>
                  <a:srgbClr val="00B050"/>
                </a:solidFill>
              </a:rPr>
              <a:t>АЗРФ</a:t>
            </a:r>
            <a:r>
              <a:rPr lang="ru-RU" sz="2000" dirty="0" smtClean="0">
                <a:solidFill>
                  <a:srgbClr val="00B050"/>
                </a:solidFill>
              </a:rPr>
              <a:t> (ТОР «Столица Арктики»), имеющие обособленные подразделения за пределами </a:t>
            </a:r>
            <a:r>
              <a:rPr lang="ru-RU" sz="2000" dirty="0" err="1" smtClean="0">
                <a:solidFill>
                  <a:srgbClr val="00B050"/>
                </a:solidFill>
              </a:rPr>
              <a:t>АЗРФ</a:t>
            </a:r>
            <a:r>
              <a:rPr lang="ru-RU" sz="2000" dirty="0" smtClean="0">
                <a:solidFill>
                  <a:srgbClr val="00B050"/>
                </a:solidFill>
              </a:rPr>
              <a:t> (ТОР)?</a:t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260" y="1284247"/>
            <a:ext cx="8533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ОТВЕТ: В случае, если </a:t>
            </a:r>
            <a:r>
              <a:rPr lang="ru-RU" b="1" dirty="0" smtClean="0">
                <a:solidFill>
                  <a:srgbClr val="FF0000"/>
                </a:solidFill>
              </a:rPr>
              <a:t>на момент получения первой прибыли </a:t>
            </a:r>
            <a:r>
              <a:rPr lang="ru-RU" b="1" dirty="0" smtClean="0">
                <a:solidFill>
                  <a:srgbClr val="002060"/>
                </a:solidFill>
              </a:rPr>
              <a:t>от деятельности, осуществляемой при исполнении Соглашения об осуществлении деятельности на территории АЗРФ (ТОР «Столица Арктики»), соблюдены требования, установленные статьей 284.4 НК РФ (в данном случае </a:t>
            </a:r>
            <a:r>
              <a:rPr lang="ru-RU" b="1" dirty="0" err="1" smtClean="0">
                <a:solidFill>
                  <a:srgbClr val="002060"/>
                </a:solidFill>
              </a:rPr>
              <a:t>пп</a:t>
            </a:r>
            <a:r>
              <a:rPr lang="ru-RU" b="1" dirty="0" smtClean="0">
                <a:solidFill>
                  <a:srgbClr val="002060"/>
                </a:solidFill>
              </a:rPr>
              <a:t>. 2 п. 1 ст. 284.4 НК РФ в отношении обособленных подразделений), то он вправе применять пониженные ставки по налогу на прибыль организаций (письма Минфина РФ от 04.02.2021 № 03-03-06/1/7143, от 12.03.2021 № 03-03-06/1/17336, от 19.10.2021 № 03-03-06/1/84274).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Первая прибыль - разница между указанными доходами и расходами определяется на последний день каждого </a:t>
            </a:r>
            <a:r>
              <a:rPr lang="ru-RU" b="1" i="1" dirty="0">
                <a:solidFill>
                  <a:srgbClr val="FF0000"/>
                </a:solidFill>
              </a:rPr>
              <a:t>налогового периода</a:t>
            </a:r>
            <a:r>
              <a:rPr lang="ru-RU" b="1" i="1" dirty="0">
                <a:solidFill>
                  <a:srgbClr val="002060"/>
                </a:solidFill>
              </a:rPr>
              <a:t>, пока данная разница не станет положительной.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4580" y="4365104"/>
            <a:ext cx="8280920" cy="526910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>
            <a:lvl1pPr algn="l" defTabSz="891603" rtl="0" eaLnBrk="1" latinLnBrk="0" hangingPunct="1">
              <a:lnSpc>
                <a:spcPts val="4445"/>
              </a:lnSpc>
              <a:spcBef>
                <a:spcPct val="0"/>
              </a:spcBef>
              <a:buNone/>
              <a:defRPr sz="3591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ВОПРОС: </a:t>
            </a:r>
            <a:r>
              <a:rPr lang="ru-RU" sz="2000" dirty="0">
                <a:solidFill>
                  <a:srgbClr val="00B050"/>
                </a:solidFill>
              </a:rPr>
              <a:t>О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переносе </a:t>
            </a:r>
            <a:r>
              <a:rPr lang="ru-RU" sz="2000" dirty="0" smtClean="0">
                <a:solidFill>
                  <a:srgbClr val="00B050"/>
                </a:solidFill>
              </a:rPr>
              <a:t>на </a:t>
            </a:r>
            <a:r>
              <a:rPr lang="ru-RU" sz="2000" dirty="0">
                <a:solidFill>
                  <a:srgbClr val="00B050"/>
                </a:solidFill>
              </a:rPr>
              <a:t>будущее убытков от иной </a:t>
            </a:r>
            <a:r>
              <a:rPr lang="ru-RU" sz="2000" dirty="0" smtClean="0">
                <a:solidFill>
                  <a:srgbClr val="00B050"/>
                </a:solidFill>
              </a:rPr>
              <a:t>деятельности?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787" y="479715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ОТВЕТ: Убытки, полученные налогоплательщиком от иной деятельности, в том числе в предыдущих налоговых (отчетных) периодах (до получения статуса налогоплательщика - резидента </a:t>
            </a:r>
            <a:r>
              <a:rPr lang="ru-RU" b="1" dirty="0" err="1">
                <a:solidFill>
                  <a:srgbClr val="002060"/>
                </a:solidFill>
              </a:rPr>
              <a:t>ТОСЭР</a:t>
            </a:r>
            <a:r>
              <a:rPr lang="ru-RU" b="1" dirty="0">
                <a:solidFill>
                  <a:srgbClr val="002060"/>
                </a:solidFill>
              </a:rPr>
              <a:t>), должны уменьшать налоговую базу, сформированную от иной деятельности, осуществляемой </a:t>
            </a:r>
            <a:r>
              <a:rPr lang="ru-RU" b="1" dirty="0">
                <a:solidFill>
                  <a:srgbClr val="FF0000"/>
                </a:solidFill>
              </a:rPr>
              <a:t>вне рамок </a:t>
            </a:r>
            <a:r>
              <a:rPr lang="ru-RU" b="1" dirty="0">
                <a:solidFill>
                  <a:srgbClr val="002060"/>
                </a:solidFill>
              </a:rPr>
              <a:t>соглашения об осуществлении деятельности на </a:t>
            </a:r>
            <a:r>
              <a:rPr lang="ru-RU" b="1" dirty="0" err="1" smtClean="0">
                <a:solidFill>
                  <a:srgbClr val="002060"/>
                </a:solidFill>
              </a:rPr>
              <a:t>ТОСЭР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(письма Минфина РФ от </a:t>
            </a:r>
            <a:r>
              <a:rPr lang="ru-RU" b="1" dirty="0" smtClean="0">
                <a:solidFill>
                  <a:srgbClr val="002060"/>
                </a:solidFill>
              </a:rPr>
              <a:t>19.10.2021 </a:t>
            </a:r>
            <a:r>
              <a:rPr lang="en-US" b="1" dirty="0">
                <a:solidFill>
                  <a:srgbClr val="002060"/>
                </a:solidFill>
              </a:rPr>
              <a:t>N 03-03-06/1/84274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520394"/>
              </p:ext>
            </p:extLst>
          </p:nvPr>
        </p:nvGraphicFramePr>
        <p:xfrm>
          <a:off x="467544" y="980728"/>
          <a:ext cx="8208911" cy="577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877"/>
                <a:gridCol w="3862715"/>
                <a:gridCol w="2880319"/>
              </a:tblGrid>
              <a:tr h="187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Новый бланк декларации по УСН 2022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 стр.(было8) за счет полей для отражения повышенных лимитов.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Добавлен новый код – обычная/пониженная/ повышенная ставка. Если применяется пониженная ставка региона, нужно указать основание.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Приказ </a:t>
                      </a:r>
                      <a:r>
                        <a:rPr lang="ru-RU" sz="1600" dirty="0" err="1">
                          <a:effectLst/>
                        </a:rPr>
                        <a:t>ФНС</a:t>
                      </a:r>
                      <a:r>
                        <a:rPr lang="ru-RU" sz="1600" dirty="0">
                          <a:effectLst/>
                        </a:rPr>
                        <a:t> от 25.12.2020 № ЕД-7-3/958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Начиная с отчетности за 2021 </a:t>
                      </a:r>
                      <a:r>
                        <a:rPr lang="ru-RU" sz="1600" dirty="0" smtClean="0">
                          <a:effectLst/>
                        </a:rPr>
                        <a:t>год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Письмо </a:t>
                      </a:r>
                      <a:r>
                        <a:rPr lang="ru-RU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ФНС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России от 24.11.2021 №СД-4-3/16342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@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«О заполнении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НД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по </a:t>
                      </a:r>
                      <a:r>
                        <a:rPr lang="ru-RU" sz="16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УСН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Новые лимиты для перехода на </a:t>
                      </a:r>
                      <a:r>
                        <a:rPr lang="ru-RU" sz="1600" dirty="0" err="1">
                          <a:effectLst/>
                        </a:rPr>
                        <a:t>УСН</a:t>
                      </a:r>
                      <a:r>
                        <a:rPr lang="ru-RU" sz="1600" dirty="0">
                          <a:effectLst/>
                        </a:rPr>
                        <a:t> в 2022 </a:t>
                      </a:r>
                      <a:r>
                        <a:rPr lang="ru-RU" sz="1600" dirty="0" smtClean="0">
                          <a:effectLst/>
                        </a:rPr>
                        <a:t>г.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Для начала применения УСН с 2022 г. Используем </a:t>
                      </a:r>
                      <a:r>
                        <a:rPr lang="ru-RU" sz="1600" dirty="0" err="1">
                          <a:effectLst/>
                        </a:rPr>
                        <a:t>К_дефлятор</a:t>
                      </a:r>
                      <a:r>
                        <a:rPr lang="ru-RU" sz="1600" dirty="0">
                          <a:effectLst/>
                        </a:rPr>
                        <a:t> за 9 мес. 2021 года  &lt; 116,1 </a:t>
                      </a:r>
                      <a:r>
                        <a:rPr lang="ru-RU" sz="1600" dirty="0" err="1">
                          <a:effectLst/>
                        </a:rPr>
                        <a:t>млн.руб</a:t>
                      </a:r>
                      <a:r>
                        <a:rPr lang="ru-RU" sz="1600" dirty="0">
                          <a:effectLst/>
                        </a:rPr>
                        <a:t>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Приказ Минэкономразвития от 30.10.2020 № 720, п. 2 ст. 346.12 и п. 4. ст. 346.13 НК.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Расширение перечня расходов на УСН</a:t>
                      </a:r>
                      <a:endParaRPr lang="ru-RU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на обеспечение мер по технике безопасности, содержанием здравпунктов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на </a:t>
                      </a:r>
                      <a:r>
                        <a:rPr lang="ru-RU" sz="1600" dirty="0" err="1">
                          <a:effectLst/>
                        </a:rPr>
                        <a:t>мед.изделия</a:t>
                      </a:r>
                      <a:r>
                        <a:rPr lang="ru-RU" sz="1600" dirty="0">
                          <a:effectLst/>
                        </a:rPr>
                        <a:t> для диагностики </a:t>
                      </a:r>
                      <a:r>
                        <a:rPr lang="ru-RU" sz="1600" dirty="0" err="1">
                          <a:effectLst/>
                        </a:rPr>
                        <a:t>КОВИД</a:t>
                      </a:r>
                      <a:r>
                        <a:rPr lang="ru-RU" sz="1600" dirty="0">
                          <a:effectLst/>
                        </a:rPr>
                        <a:t> по перечню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</a:rPr>
                        <a:t> на зарплату сотрудников за нерабочие дни в составе расходов по </a:t>
                      </a:r>
                      <a:r>
                        <a:rPr lang="ru-RU" sz="1600" dirty="0" err="1" smtClean="0">
                          <a:effectLst/>
                        </a:rPr>
                        <a:t>УСН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распространено с 01.01.2021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п. 8 ст. 10 Закона № 305-ФЗ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Письмом Минфина от 16.06.2021 № 03-11-06/2/47346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5789" cy="695681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Изменения </a:t>
            </a:r>
            <a:r>
              <a:rPr lang="ru-RU" sz="2500" dirty="0"/>
              <a:t>по УСН с 1 января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3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606873"/>
            <a:ext cx="7747790" cy="482925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Коэффициент-дефлятор применяется к предельному размеру доходов для перехода на </a:t>
            </a:r>
            <a:r>
              <a:rPr lang="ru-RU" dirty="0" err="1">
                <a:solidFill>
                  <a:srgbClr val="002060"/>
                </a:solidFill>
              </a:rPr>
              <a:t>УСН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п. 2 ст. 346.12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НК</a:t>
            </a:r>
            <a:r>
              <a:rPr lang="ru-RU" dirty="0">
                <a:solidFill>
                  <a:srgbClr val="002060"/>
                </a:solidFill>
              </a:rPr>
              <a:t> РФ).</a:t>
            </a:r>
          </a:p>
          <a:p>
            <a:r>
              <a:rPr lang="ru-RU" dirty="0">
                <a:solidFill>
                  <a:srgbClr val="002060"/>
                </a:solidFill>
              </a:rPr>
              <a:t>На 2021 г. предельную величину дохода в размере </a:t>
            </a:r>
            <a:r>
              <a:rPr lang="ru-RU" dirty="0">
                <a:solidFill>
                  <a:srgbClr val="FF0000"/>
                </a:solidFill>
              </a:rPr>
              <a:t>200 млн </a:t>
            </a:r>
            <a:r>
              <a:rPr lang="ru-RU" dirty="0">
                <a:solidFill>
                  <a:srgbClr val="002060"/>
                </a:solidFill>
              </a:rPr>
              <a:t>руб., ограничивающую право на применение </a:t>
            </a:r>
            <a:r>
              <a:rPr lang="ru-RU" dirty="0" err="1">
                <a:solidFill>
                  <a:srgbClr val="002060"/>
                </a:solidFill>
              </a:rPr>
              <a:t>УСН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FF0000"/>
                </a:solidFill>
              </a:rPr>
              <a:t>индексировать не надо. </a:t>
            </a:r>
          </a:p>
          <a:p>
            <a:r>
              <a:rPr lang="ru-RU" dirty="0">
                <a:solidFill>
                  <a:srgbClr val="002060"/>
                </a:solidFill>
              </a:rPr>
              <a:t>Обоснование</a:t>
            </a:r>
            <a:r>
              <a:rPr lang="ru-RU" dirty="0" smtClean="0">
                <a:solidFill>
                  <a:srgbClr val="002060"/>
                </a:solidFill>
              </a:rPr>
              <a:t>: предельный </a:t>
            </a:r>
            <a:r>
              <a:rPr lang="ru-RU" dirty="0">
                <a:solidFill>
                  <a:srgbClr val="002060"/>
                </a:solidFill>
              </a:rPr>
              <a:t>размер доходов индексируется не позднее 31 декабря текущего года на К-дефлятор, установленный на следующий календарный год (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п. 2 ст. 346.12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  <a:hlinkClick r:id="rId4"/>
              </a:rPr>
              <a:t>п. 4 ст. 346.13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НК</a:t>
            </a:r>
            <a:r>
              <a:rPr lang="ru-RU" dirty="0">
                <a:solidFill>
                  <a:srgbClr val="002060"/>
                </a:solidFill>
              </a:rPr>
              <a:t> РФ). Новый лимит доходов (200 млн руб.) начал действовать с </a:t>
            </a:r>
            <a:r>
              <a:rPr lang="ru-RU" dirty="0">
                <a:solidFill>
                  <a:srgbClr val="002060"/>
                </a:solidFill>
                <a:hlinkClick r:id="rId5"/>
              </a:rPr>
              <a:t>01.01.2021</a:t>
            </a:r>
            <a:r>
              <a:rPr lang="ru-RU" dirty="0">
                <a:solidFill>
                  <a:srgbClr val="002060"/>
                </a:solidFill>
              </a:rPr>
              <a:t>. Следовательно, коэффициент-дефлятор к нему не применяется. </a:t>
            </a:r>
            <a:r>
              <a:rPr lang="ru-RU" dirty="0">
                <a:solidFill>
                  <a:srgbClr val="FF0000"/>
                </a:solidFill>
              </a:rPr>
              <a:t>Также не индексируется предельный размер дохода (150 млн руб.), </a:t>
            </a:r>
            <a:r>
              <a:rPr lang="ru-RU" dirty="0">
                <a:solidFill>
                  <a:srgbClr val="002060"/>
                </a:solidFill>
              </a:rPr>
              <a:t>при превышении которого применяются налоговые ставки </a:t>
            </a:r>
            <a:r>
              <a:rPr lang="ru-RU" dirty="0">
                <a:solidFill>
                  <a:srgbClr val="FF0000"/>
                </a:solidFill>
              </a:rPr>
              <a:t>8% и 20%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  <a:hlinkClick r:id="rId3"/>
              </a:rPr>
              <a:t>п. 2 ст. 346.12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  <a:hlinkClick r:id="rId6"/>
              </a:rPr>
              <a:t>п. 4 ст. 346.13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  <a:hlinkClick r:id="rId7"/>
              </a:rPr>
              <a:t>п. п. 1.1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  <a:hlinkClick r:id="rId8"/>
              </a:rPr>
              <a:t>2.1 ст. 346.20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НК</a:t>
            </a:r>
            <a:r>
              <a:rPr lang="ru-RU" dirty="0">
                <a:solidFill>
                  <a:srgbClr val="002060"/>
                </a:solidFill>
              </a:rPr>
              <a:t> РФ) </a:t>
            </a:r>
          </a:p>
          <a:p>
            <a:r>
              <a:rPr lang="ru-RU" dirty="0">
                <a:solidFill>
                  <a:srgbClr val="002060"/>
                </a:solidFill>
                <a:hlinkClick r:id="rId9"/>
              </a:rPr>
              <a:t>Письмо</a:t>
            </a:r>
            <a:r>
              <a:rPr lang="ru-RU" dirty="0">
                <a:solidFill>
                  <a:srgbClr val="002060"/>
                </a:solidFill>
              </a:rPr>
              <a:t> Минфина России от 27.01.2021 N 03-11-06/2/4855).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Вопрос:</a:t>
            </a:r>
            <a:r>
              <a:rPr lang="ru-RU" sz="1800" b="0" dirty="0"/>
              <a:t> </a:t>
            </a:r>
            <a:r>
              <a:rPr lang="ru-RU" sz="1800" b="0" dirty="0">
                <a:solidFill>
                  <a:srgbClr val="00B050"/>
                </a:solidFill>
              </a:rPr>
              <a:t>Об индексации величины предельного размера доходов на коэффициент-дефлятор, установленный на 2021 г., в целях применения </a:t>
            </a:r>
            <a:r>
              <a:rPr lang="ru-RU" sz="1800" b="0" dirty="0" err="1">
                <a:solidFill>
                  <a:srgbClr val="00B050"/>
                </a:solidFill>
              </a:rPr>
              <a:t>УСН</a:t>
            </a:r>
            <a:r>
              <a:rPr lang="ru-RU" sz="1800" b="0" dirty="0" smtClean="0">
                <a:solidFill>
                  <a:srgbClr val="00B050"/>
                </a:solidFill>
              </a:rPr>
              <a:t>.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19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2996" t="14779" r="34199" b="12069"/>
          <a:stretch/>
        </p:blipFill>
        <p:spPr bwMode="auto">
          <a:xfrm>
            <a:off x="395536" y="260648"/>
            <a:ext cx="8568951" cy="659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20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0252" t="14040" r="32945" b="10345"/>
          <a:stretch/>
        </p:blipFill>
        <p:spPr bwMode="auto">
          <a:xfrm>
            <a:off x="0" y="116632"/>
            <a:ext cx="8964488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0269" t="7821" r="25118" b="4748"/>
          <a:stretch/>
        </p:blipFill>
        <p:spPr bwMode="auto">
          <a:xfrm>
            <a:off x="395536" y="332656"/>
            <a:ext cx="8496944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628800"/>
            <a:ext cx="626469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r" defTabSz="1043056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Письмо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ФНС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от 30.11.2021 №</a:t>
            </a: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СД-4-3/16722@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116" t="9571" r="29094" b="5983"/>
          <a:stretch/>
        </p:blipFill>
        <p:spPr bwMode="auto">
          <a:xfrm>
            <a:off x="683569" y="476672"/>
            <a:ext cx="7632848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53393" y="764704"/>
            <a:ext cx="8136903" cy="1152128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 fontScale="97500"/>
          </a:bodyPr>
          <a:lstStyle>
            <a:lvl1pPr marL="0" marR="0" indent="0" algn="l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618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(пилотные регионы Московская обл., Татарстан, Москва, Калужская обл.) . Законопроект №20492-8 внесен в ГД РФ. Эксперимент с 01.07.22 по 31.12.2027 </a:t>
            </a:r>
            <a:r>
              <a:rPr lang="ru-RU" sz="2000" b="0" dirty="0" smtClean="0"/>
              <a:t> 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9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0253" t="13301" r="33084" b="10098"/>
          <a:stretch/>
        </p:blipFill>
        <p:spPr bwMode="auto">
          <a:xfrm>
            <a:off x="0" y="0"/>
            <a:ext cx="896448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5991"/>
              </p:ext>
            </p:extLst>
          </p:nvPr>
        </p:nvGraphicFramePr>
        <p:xfrm>
          <a:off x="405304" y="1412776"/>
          <a:ext cx="8424936" cy="395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  <a:gridCol w="1152128"/>
              </a:tblGrid>
              <a:tr h="147072"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Изменения Соглашений об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избежании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 двойного налогообложения (Кипр, Мальта, Люксембург)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600" dirty="0" smtClean="0"/>
                        <a:t>с 1 января 2021 года</a:t>
                      </a:r>
                    </a:p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категория получателя дивидендов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/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процентов / долговых обязательств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Центральный банк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Правительство, его политическое подразделение или местный орган власти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Публичная компания при условии,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что: не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менее 15% акций находятся в свободном обращении,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и прямо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владеет не менее 15% капитала компании, выплачивающей дивиденды, в течение 365 дней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Страховое учреждение или пенсионный фонд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Иное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лицо (дивиденды)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Иное лицо (проценты по облигациям, еврооблигациям)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	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Иное лицо по иным обязательствам	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89160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	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2504" y="5373216"/>
            <a:ext cx="7920880" cy="12961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4500" b="1" dirty="0">
                <a:solidFill>
                  <a:srgbClr val="002060"/>
                </a:solidFill>
              </a:rPr>
              <a:t>Закон от 26 мая 2021 </a:t>
            </a:r>
            <a:r>
              <a:rPr lang="ru-RU" sz="4500" b="1" dirty="0" smtClean="0">
                <a:solidFill>
                  <a:srgbClr val="002060"/>
                </a:solidFill>
              </a:rPr>
              <a:t>N </a:t>
            </a:r>
            <a:r>
              <a:rPr lang="ru-RU" sz="4500" b="1" dirty="0">
                <a:solidFill>
                  <a:srgbClr val="002060"/>
                </a:solidFill>
              </a:rPr>
              <a:t>139-ФЗ "О денонсации Соглашения между Правительством РФ и Правительством</a:t>
            </a:r>
            <a:r>
              <a:rPr lang="ru-RU" sz="4500" b="1" dirty="0">
                <a:solidFill>
                  <a:srgbClr val="FF0000"/>
                </a:solidFill>
              </a:rPr>
              <a:t> Королевства </a:t>
            </a:r>
            <a:r>
              <a:rPr lang="ru-RU" sz="4500" b="1" u="sng" dirty="0" smtClean="0">
                <a:solidFill>
                  <a:srgbClr val="FF0000"/>
                </a:solidFill>
              </a:rPr>
              <a:t>НИДЕРЛАНДОВ </a:t>
            </a:r>
            <a:r>
              <a:rPr lang="ru-RU" sz="4500" b="1" dirty="0" smtClean="0">
                <a:solidFill>
                  <a:srgbClr val="002060"/>
                </a:solidFill>
              </a:rPr>
              <a:t>об </a:t>
            </a:r>
            <a:r>
              <a:rPr lang="ru-RU" sz="4500" b="1" dirty="0" err="1">
                <a:solidFill>
                  <a:srgbClr val="002060"/>
                </a:solidFill>
              </a:rPr>
              <a:t>избежании</a:t>
            </a:r>
            <a:r>
              <a:rPr lang="ru-RU" sz="4500" b="1" dirty="0">
                <a:solidFill>
                  <a:srgbClr val="002060"/>
                </a:solidFill>
              </a:rPr>
              <a:t> двойного налогообложения и предотвращении уклонения от налогообложения в отношении налогов на доходы и имущество</a:t>
            </a:r>
            <a:r>
              <a:rPr lang="ru-RU" sz="4500" b="1" dirty="0">
                <a:solidFill>
                  <a:srgbClr val="FF0000"/>
                </a:solidFill>
              </a:rPr>
              <a:t>" </a:t>
            </a:r>
            <a:r>
              <a:rPr lang="ru-RU" sz="4500" b="1" dirty="0" smtClean="0">
                <a:solidFill>
                  <a:srgbClr val="FF0000"/>
                </a:solidFill>
              </a:rPr>
              <a:t>прекращает </a:t>
            </a:r>
            <a:r>
              <a:rPr lang="ru-RU" sz="4500" b="1" dirty="0">
                <a:solidFill>
                  <a:srgbClr val="FF0000"/>
                </a:solidFill>
              </a:rPr>
              <a:t>свое действие </a:t>
            </a:r>
            <a:r>
              <a:rPr lang="ru-RU" sz="4500" b="1" u="sng" dirty="0">
                <a:solidFill>
                  <a:srgbClr val="FF0000"/>
                </a:solidFill>
              </a:rPr>
              <a:t>с 1 января 2022 года</a:t>
            </a:r>
            <a:r>
              <a:rPr lang="ru-RU" sz="4500" b="1" dirty="0">
                <a:solidFill>
                  <a:srgbClr val="FF0000"/>
                </a:solidFill>
              </a:rPr>
              <a:t>.</a:t>
            </a:r>
          </a:p>
          <a:p>
            <a:pPr marL="0" marR="0" indent="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326037"/>
            <a:ext cx="7781813" cy="407652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>
            <a:lvl1pPr algn="l" defTabSz="891603" rtl="0" eaLnBrk="1" latinLnBrk="0" hangingPunct="1">
              <a:lnSpc>
                <a:spcPts val="4445"/>
              </a:lnSpc>
              <a:spcBef>
                <a:spcPct val="0"/>
              </a:spcBef>
              <a:buNone/>
              <a:defRPr sz="3591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Приоритетные задачи в области налогообложения прибыли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9189641"/>
              </p:ext>
            </p:extLst>
          </p:nvPr>
        </p:nvGraphicFramePr>
        <p:xfrm>
          <a:off x="971600" y="836712"/>
          <a:ext cx="792088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7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30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0667" t="12808" r="32808" b="11083"/>
          <a:stretch/>
        </p:blipFill>
        <p:spPr bwMode="auto">
          <a:xfrm>
            <a:off x="395537" y="332656"/>
            <a:ext cx="8496944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94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1200" t="13512" r="32800" b="11465"/>
          <a:stretch/>
        </p:blipFill>
        <p:spPr bwMode="auto">
          <a:xfrm>
            <a:off x="395536" y="260648"/>
            <a:ext cx="8640959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0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A65C6C-5B91-4720-9A2C-4B3D9BB3B42D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4817" name="Номер слайда 2"/>
          <p:cNvSpPr txBox="1">
            <a:spLocks noGrp="1"/>
          </p:cNvSpPr>
          <p:nvPr/>
        </p:nvSpPr>
        <p:spPr bwMode="auto">
          <a:xfrm>
            <a:off x="8324850" y="6042025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6" rIns="91392" bIns="45696" anchor="ctr">
            <a:normAutofit/>
          </a:bodyPr>
          <a:lstStyle/>
          <a:p>
            <a:pPr algn="ctr">
              <a:lnSpc>
                <a:spcPts val="2098"/>
              </a:lnSpc>
              <a:defRPr/>
            </a:pP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2411415" y="2852740"/>
            <a:ext cx="4681537" cy="1106487"/>
          </a:xfrm>
        </p:spPr>
        <p:txBody>
          <a:bodyPr/>
          <a:lstStyle/>
          <a:p>
            <a:pPr eaLnBrk="1" hangingPunct="1"/>
            <a:r>
              <a:rPr lang="ru-RU" sz="32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10081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/>
              <a:t>Глава 20.2. </a:t>
            </a:r>
            <a:r>
              <a:rPr lang="ru-RU" sz="1800" dirty="0" smtClean="0"/>
              <a:t>Международный автоматический обмен </a:t>
            </a:r>
            <a:r>
              <a:rPr lang="ru-RU" sz="1800" dirty="0" err="1" smtClean="0"/>
              <a:t>страновыми</a:t>
            </a:r>
            <a:r>
              <a:rPr lang="ru-RU" sz="1800" dirty="0" smtClean="0"/>
              <a:t> отчетами в соответствии с международными договорами РФ</a:t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введена Федеральным </a:t>
            </a:r>
            <a:r>
              <a:rPr lang="ru-RU" sz="1800" dirty="0">
                <a:hlinkClick r:id="rId2"/>
              </a:rPr>
              <a:t>законом</a:t>
            </a:r>
            <a:r>
              <a:rPr lang="ru-RU" sz="1800" dirty="0"/>
              <a:t> от 27.11.2017 N 340-ФЗ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4464496" cy="51125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r>
              <a:rPr lang="ru-RU" dirty="0" smtClean="0"/>
              <a:t>ОФР </a:t>
            </a:r>
            <a:r>
              <a:rPr lang="ru-RU" dirty="0"/>
              <a:t>передает в страну налогового </a:t>
            </a:r>
            <a:r>
              <a:rPr lang="ru-RU" dirty="0" err="1"/>
              <a:t>резидентства</a:t>
            </a:r>
            <a:r>
              <a:rPr lang="ru-RU" dirty="0"/>
              <a:t> держателя (</a:t>
            </a:r>
            <a:r>
              <a:rPr lang="ru-RU" dirty="0" err="1"/>
              <a:t>бенефициарного</a:t>
            </a:r>
            <a:r>
              <a:rPr lang="ru-RU" dirty="0"/>
              <a:t> владельца) следующую информацию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66700" lvl="0" indent="-236538">
              <a:buFont typeface="Wingdings" pitchFamily="2" charset="2"/>
              <a:buChar char="Ø"/>
            </a:pPr>
            <a:r>
              <a:rPr lang="ru-RU" dirty="0"/>
              <a:t>имя держателя (</a:t>
            </a:r>
            <a:r>
              <a:rPr lang="ru-RU" dirty="0" err="1"/>
              <a:t>бенефициарного</a:t>
            </a:r>
            <a:r>
              <a:rPr lang="ru-RU" dirty="0"/>
              <a:t> владельца), ИНН, дату и место рождения;</a:t>
            </a:r>
          </a:p>
          <a:p>
            <a:pPr marL="266700" lvl="0" indent="-236538">
              <a:buFont typeface="Wingdings" pitchFamily="2" charset="2"/>
              <a:buChar char="Ø"/>
            </a:pPr>
            <a:r>
              <a:rPr lang="ru-RU" dirty="0"/>
              <a:t>реквизиты счета;</a:t>
            </a:r>
          </a:p>
          <a:p>
            <a:pPr marL="266700" lvl="0" indent="-236538">
              <a:buFont typeface="Wingdings" pitchFamily="2" charset="2"/>
              <a:buChar char="Ø"/>
            </a:pPr>
            <a:r>
              <a:rPr lang="ru-RU" dirty="0"/>
              <a:t>остаток денежных средств на конец года;</a:t>
            </a:r>
          </a:p>
          <a:p>
            <a:pPr marL="266700" lvl="0" indent="-236538">
              <a:buFont typeface="Wingdings" pitchFamily="2" charset="2"/>
              <a:buChar char="Ø"/>
            </a:pPr>
            <a:r>
              <a:rPr lang="ru-RU" dirty="0"/>
              <a:t>по счетам депо: размер дивидендов или процентов и иного дохода, полученного в отношении активов на счетах, а также сумму выручки от продажи активов;</a:t>
            </a:r>
          </a:p>
          <a:p>
            <a:pPr marL="266700" lvl="0" indent="-236538">
              <a:buFont typeface="Wingdings" pitchFamily="2" charset="2"/>
              <a:buChar char="Ø"/>
            </a:pPr>
            <a:r>
              <a:rPr lang="ru-RU" dirty="0"/>
              <a:t>по депозитным счетам: сумму полученных на счет процентов.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Webpage"/>
          <p:cNvSpPr>
            <a:spLocks noEditPoints="1" noChangeArrowheads="1"/>
          </p:cNvSpPr>
          <p:nvPr/>
        </p:nvSpPr>
        <p:spPr bwMode="auto">
          <a:xfrm>
            <a:off x="4788024" y="1916832"/>
            <a:ext cx="3679224" cy="4608512"/>
          </a:xfrm>
          <a:custGeom>
            <a:avLst/>
            <a:gdLst>
              <a:gd name="T0" fmla="*/ 5187 w 21600"/>
              <a:gd name="T1" fmla="*/ 21600 h 21600"/>
              <a:gd name="T2" fmla="*/ 0 w 21600"/>
              <a:gd name="T3" fmla="*/ 17509 h 21600"/>
              <a:gd name="T4" fmla="*/ 21600 w 21600"/>
              <a:gd name="T5" fmla="*/ 0 h 21600"/>
              <a:gd name="T6" fmla="*/ 0 w 21600"/>
              <a:gd name="T7" fmla="*/ 0 h 21600"/>
              <a:gd name="T8" fmla="*/ 10800 w 21600"/>
              <a:gd name="T9" fmla="*/ 0 h 21600"/>
              <a:gd name="T10" fmla="*/ 21600 w 21600"/>
              <a:gd name="T11" fmla="*/ 0 h 21600"/>
              <a:gd name="T12" fmla="*/ 21600 w 21600"/>
              <a:gd name="T13" fmla="*/ 10800 h 21600"/>
              <a:gd name="T14" fmla="*/ 21600 w 21600"/>
              <a:gd name="T15" fmla="*/ 21600 h 21600"/>
              <a:gd name="T16" fmla="*/ 10800 w 21600"/>
              <a:gd name="T17" fmla="*/ 21600 h 21600"/>
              <a:gd name="T18" fmla="*/ 0 w 21600"/>
              <a:gd name="T19" fmla="*/ 10800 h 21600"/>
              <a:gd name="T20" fmla="*/ 1955 w 21600"/>
              <a:gd name="T21" fmla="*/ 12829 h 21600"/>
              <a:gd name="T22" fmla="*/ 19814 w 21600"/>
              <a:gd name="T23" fmla="*/ 20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400" dirty="0">
                <a:solidFill>
                  <a:srgbClr val="0033CC"/>
                </a:solidFill>
              </a:rPr>
              <a:t>Приказ ФНС России от 03.11.2020 N ЕД-7-17/789@</a:t>
            </a:r>
          </a:p>
          <a:p>
            <a:pPr algn="r"/>
            <a:r>
              <a:rPr lang="ru-RU" sz="1400" dirty="0">
                <a:solidFill>
                  <a:srgbClr val="0033CC"/>
                </a:solidFill>
              </a:rPr>
              <a:t>"Об утверждении Перечня иностранных государств (территорий), с компетентными органами которых осуществляется автоматический обмен </a:t>
            </a:r>
            <a:r>
              <a:rPr lang="ru-RU" sz="1400" dirty="0" err="1">
                <a:solidFill>
                  <a:srgbClr val="0033CC"/>
                </a:solidFill>
              </a:rPr>
              <a:t>страновыми</a:t>
            </a:r>
            <a:r>
              <a:rPr lang="ru-RU" sz="1400" dirty="0">
                <a:solidFill>
                  <a:srgbClr val="0033CC"/>
                </a:solidFill>
              </a:rPr>
              <a:t> отчетами"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556792"/>
            <a:ext cx="3463200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63 государства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8 территорий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4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64166" cy="76769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Глава 3.4. КОНТРОЛИРУЕМЫЕ ИНОСТРАННЫЕ </a:t>
            </a:r>
            <a:r>
              <a:rPr lang="ru-RU" sz="1600" dirty="0" smtClean="0"/>
              <a:t>КОМПАНИИ И </a:t>
            </a:r>
            <a:r>
              <a:rPr lang="ru-RU" sz="1600" dirty="0"/>
              <a:t>КОНТРОЛИРУЮЩИЕ ЛИЦА</a:t>
            </a:r>
            <a:br>
              <a:rPr lang="ru-RU" sz="1600" dirty="0"/>
            </a:br>
            <a:r>
              <a:rPr lang="ru-RU" sz="1600" dirty="0"/>
              <a:t>(введена Федеральным </a:t>
            </a:r>
            <a:r>
              <a:rPr lang="ru-RU" sz="1600" dirty="0">
                <a:hlinkClick r:id="rId2"/>
              </a:rPr>
              <a:t>законом</a:t>
            </a:r>
            <a:r>
              <a:rPr lang="ru-RU" sz="1600" dirty="0"/>
              <a:t> от 24.11.2014 N 376-ФЗ</a:t>
            </a:r>
            <a:r>
              <a:rPr lang="ru-RU" sz="1600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8756" t="34222" r="37019" b="40155"/>
          <a:stretch/>
        </p:blipFill>
        <p:spPr bwMode="auto">
          <a:xfrm>
            <a:off x="534224" y="1125582"/>
            <a:ext cx="5004556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5765" t="8421" r="25469" b="3508"/>
          <a:stretch/>
        </p:blipFill>
        <p:spPr bwMode="auto">
          <a:xfrm>
            <a:off x="5940152" y="2605668"/>
            <a:ext cx="2895600" cy="2941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5517232"/>
            <a:ext cx="2709684" cy="11521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2900" dirty="0">
                <a:solidFill>
                  <a:srgbClr val="0033CC"/>
                </a:solidFill>
              </a:rPr>
              <a:t>Приказ ФНС России от 05.07.2019 № ММВ-7-13/338@</a:t>
            </a:r>
          </a:p>
          <a:p>
            <a:pPr defTabSz="1043056">
              <a:spcBef>
                <a:spcPct val="0"/>
              </a:spcBef>
            </a:pPr>
            <a:r>
              <a:rPr lang="ru-RU" sz="2000" dirty="0">
                <a:solidFill>
                  <a:srgbClr val="0033CC"/>
                </a:solidFill>
              </a:rPr>
              <a:t>Об утверждении формы и формата представления уведомления об участии в иностранных организациях (об учреждении иностранных структур без образования юридического лица)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18954" t="13864" r="38499" b="34364"/>
          <a:stretch/>
        </p:blipFill>
        <p:spPr bwMode="auto">
          <a:xfrm>
            <a:off x="462216" y="2924944"/>
            <a:ext cx="533392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l="18559" t="35099" r="41975" b="28567"/>
          <a:stretch/>
        </p:blipFill>
        <p:spPr bwMode="auto">
          <a:xfrm>
            <a:off x="4778370" y="908720"/>
            <a:ext cx="4057382" cy="1696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8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044"/>
            <a:ext cx="8640959" cy="5516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500" dirty="0"/>
              <a:t>Налогообложение прибыли контролируемых иностранных компаний (Главы 3.4, 23, 25 НК  РФ)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980728"/>
            <a:ext cx="3384376" cy="48965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9152" t="18778" r="37413" b="44016"/>
          <a:stretch/>
        </p:blipFill>
        <p:spPr bwMode="auto">
          <a:xfrm>
            <a:off x="542717" y="692696"/>
            <a:ext cx="4749363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8460" t="44000" r="38401" b="41218"/>
          <a:stretch/>
        </p:blipFill>
        <p:spPr bwMode="auto">
          <a:xfrm>
            <a:off x="515293" y="1628800"/>
            <a:ext cx="2976587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1728" t="32849" r="38580" b="41298"/>
          <a:stretch/>
        </p:blipFill>
        <p:spPr bwMode="auto">
          <a:xfrm>
            <a:off x="505130" y="4149080"/>
            <a:ext cx="4570926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9587" y="692696"/>
            <a:ext cx="3000845" cy="54726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2574" y="1556792"/>
            <a:ext cx="3562814" cy="49685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/>
            <a:r>
              <a:rPr lang="ru-RU" sz="1300" b="1" u="sng" dirty="0" smtClean="0">
                <a:solidFill>
                  <a:srgbClr val="FF0000"/>
                </a:solidFill>
              </a:rPr>
              <a:t>НАЛОГОВАЯ ОТВЕТСВЕННОСТЬ</a:t>
            </a:r>
          </a:p>
          <a:p>
            <a:endParaRPr lang="ru-RU" sz="1300" b="1" dirty="0" smtClean="0">
              <a:solidFill>
                <a:srgbClr val="FF0000"/>
              </a:solidFill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ru-RU" sz="1300" b="1" dirty="0" smtClean="0"/>
              <a:t>За </a:t>
            </a:r>
            <a:r>
              <a:rPr lang="ru-RU" sz="1300" b="1" dirty="0"/>
              <a:t>неуплату налога с прибыли КИК</a:t>
            </a:r>
            <a:r>
              <a:rPr lang="ru-RU" sz="1300" dirty="0"/>
              <a:t> </a:t>
            </a:r>
            <a:endParaRPr lang="ru-RU" sz="1300" b="1" dirty="0"/>
          </a:p>
          <a:p>
            <a:r>
              <a:rPr lang="ru-RU" sz="1300" dirty="0">
                <a:hlinkClick r:id="rId5"/>
              </a:rPr>
              <a:t>(Ст</a:t>
            </a:r>
            <a:r>
              <a:rPr lang="ru-RU" sz="1300" u="sng" dirty="0">
                <a:hlinkClick r:id="rId5"/>
              </a:rPr>
              <a:t>.</a:t>
            </a:r>
            <a:r>
              <a:rPr lang="ru-RU" sz="1300" dirty="0">
                <a:hlinkClick r:id="rId5"/>
              </a:rPr>
              <a:t>129.5 Н</a:t>
            </a:r>
            <a:r>
              <a:rPr lang="ru-RU" sz="1300" u="sng" dirty="0">
                <a:hlinkClick r:id="rId5"/>
              </a:rPr>
              <a:t>К РФ</a:t>
            </a:r>
            <a:r>
              <a:rPr lang="ru-RU" sz="1300" dirty="0">
                <a:hlinkClick r:id="rId5"/>
              </a:rPr>
              <a:t>)</a:t>
            </a:r>
            <a:r>
              <a:rPr lang="ru-RU" sz="1300" dirty="0"/>
              <a:t> </a:t>
            </a:r>
            <a:r>
              <a:rPr lang="ru-RU" sz="1300" dirty="0">
                <a:solidFill>
                  <a:srgbClr val="FF0000"/>
                </a:solidFill>
              </a:rPr>
              <a:t>20%</a:t>
            </a:r>
            <a:r>
              <a:rPr lang="ru-RU" sz="1300" dirty="0"/>
              <a:t> но не менее </a:t>
            </a:r>
            <a:r>
              <a:rPr lang="ru-RU" sz="1300" b="1" dirty="0">
                <a:solidFill>
                  <a:srgbClr val="FF0000"/>
                </a:solidFill>
              </a:rPr>
              <a:t>100 000 рублей</a:t>
            </a:r>
            <a:r>
              <a:rPr lang="ru-RU" sz="1300" b="1" dirty="0"/>
              <a:t>. </a:t>
            </a:r>
          </a:p>
          <a:p>
            <a:pPr indent="541338">
              <a:buFont typeface="Wingdings" pitchFamily="2" charset="2"/>
              <a:buChar char="Ø"/>
            </a:pPr>
            <a:r>
              <a:rPr lang="ru-RU" sz="1300" b="1" dirty="0"/>
              <a:t>За непредставление уведомления о КИК </a:t>
            </a:r>
            <a:r>
              <a:rPr lang="ru-RU" sz="1300" b="1" dirty="0">
                <a:hlinkClick r:id="rId6"/>
              </a:rPr>
              <a:t>(</a:t>
            </a:r>
            <a:r>
              <a:rPr lang="ru-RU" sz="1300" b="1" u="sng" dirty="0">
                <a:hlinkClick r:id="rId6"/>
              </a:rPr>
              <a:t>п.</a:t>
            </a:r>
            <a:r>
              <a:rPr lang="ru-RU" sz="1300" b="1" dirty="0">
                <a:hlinkClick r:id="rId6"/>
              </a:rPr>
              <a:t>1 ст</a:t>
            </a:r>
            <a:r>
              <a:rPr lang="ru-RU" sz="1300" b="1" u="sng" dirty="0">
                <a:hlinkClick r:id="rId6"/>
              </a:rPr>
              <a:t>.</a:t>
            </a:r>
            <a:r>
              <a:rPr lang="ru-RU" sz="1300" b="1" dirty="0">
                <a:hlinkClick r:id="rId6"/>
              </a:rPr>
              <a:t>129.6 Н</a:t>
            </a:r>
            <a:r>
              <a:rPr lang="ru-RU" sz="1300" b="1" u="sng" dirty="0">
                <a:hlinkClick r:id="rId6"/>
              </a:rPr>
              <a:t>К РФ</a:t>
            </a:r>
            <a:r>
              <a:rPr lang="ru-RU" sz="1300" b="1" dirty="0">
                <a:hlinkClick r:id="rId6"/>
              </a:rPr>
              <a:t>)</a:t>
            </a:r>
            <a:endParaRPr lang="ru-RU" sz="1300" b="1" dirty="0"/>
          </a:p>
          <a:p>
            <a:r>
              <a:rPr lang="ru-RU" sz="1300" b="1" dirty="0">
                <a:solidFill>
                  <a:srgbClr val="FF0000"/>
                </a:solidFill>
              </a:rPr>
              <a:t>500 000 руб. </a:t>
            </a:r>
            <a:r>
              <a:rPr lang="ru-RU" sz="1300" dirty="0"/>
              <a:t>по каждой КИК, сведения о которой не представлены либо в отношении которой представлены недостоверные сведения.</a:t>
            </a:r>
          </a:p>
          <a:p>
            <a:pPr indent="358775">
              <a:buFont typeface="Wingdings" pitchFamily="2" charset="2"/>
              <a:buChar char="Ø"/>
            </a:pPr>
            <a:r>
              <a:rPr lang="ru-RU" sz="1300" b="1" dirty="0"/>
              <a:t>За непредставление финансовой отчетности и аудиторского </a:t>
            </a:r>
            <a:r>
              <a:rPr lang="ru-RU" sz="1300" b="1" dirty="0" smtClean="0"/>
              <a:t>заключения</a:t>
            </a:r>
            <a:r>
              <a:rPr lang="ru-RU" sz="1300" b="1" dirty="0"/>
              <a:t> </a:t>
            </a:r>
            <a:r>
              <a:rPr lang="ru-RU" sz="1300" b="1" dirty="0">
                <a:hlinkClick r:id="rId7"/>
              </a:rPr>
              <a:t>(</a:t>
            </a:r>
            <a:r>
              <a:rPr lang="ru-RU" sz="1300" b="1" u="sng" dirty="0">
                <a:hlinkClick r:id="rId7"/>
              </a:rPr>
              <a:t>п</a:t>
            </a:r>
            <a:r>
              <a:rPr lang="ru-RU" sz="1300" b="1" dirty="0">
                <a:hlinkClick r:id="rId7"/>
              </a:rPr>
              <a:t> 1.1 ст</a:t>
            </a:r>
            <a:r>
              <a:rPr lang="ru-RU" sz="1300" b="1" u="sng" dirty="0">
                <a:hlinkClick r:id="rId7"/>
              </a:rPr>
              <a:t>.</a:t>
            </a:r>
            <a:r>
              <a:rPr lang="ru-RU" sz="1300" b="1" dirty="0">
                <a:hlinkClick r:id="rId7"/>
              </a:rPr>
              <a:t>126</a:t>
            </a:r>
            <a:r>
              <a:rPr lang="ru-RU" sz="1300" b="1" u="sng" dirty="0">
                <a:hlinkClick r:id="rId7"/>
              </a:rPr>
              <a:t> НК РФ</a:t>
            </a:r>
            <a:r>
              <a:rPr lang="ru-RU" sz="1300" b="1" dirty="0">
                <a:hlinkClick r:id="rId7"/>
              </a:rPr>
              <a:t>)</a:t>
            </a:r>
            <a:endParaRPr lang="ru-RU" sz="1300" b="1" dirty="0"/>
          </a:p>
          <a:p>
            <a:r>
              <a:rPr lang="ru-RU" sz="1300" b="1" dirty="0">
                <a:solidFill>
                  <a:srgbClr val="FF0000"/>
                </a:solidFill>
              </a:rPr>
              <a:t>500 000 руб.</a:t>
            </a:r>
            <a:endParaRPr lang="ru-RU" sz="1300" dirty="0">
              <a:solidFill>
                <a:srgbClr val="FF0000"/>
              </a:solidFill>
            </a:endParaRPr>
          </a:p>
          <a:p>
            <a:pPr indent="358775">
              <a:buFont typeface="Wingdings" pitchFamily="2" charset="2"/>
              <a:buChar char="Ø"/>
            </a:pPr>
            <a:r>
              <a:rPr lang="ru-RU" sz="1300" b="1" dirty="0"/>
              <a:t>За непредставление документов по требованию </a:t>
            </a:r>
            <a:r>
              <a:rPr lang="ru-RU" sz="1300" dirty="0"/>
              <a:t>налогового органа документов под освобождение прибыли КИК от налогообложения или документов, подтверждающих размер прибыли (убытка) КИК </a:t>
            </a:r>
            <a:r>
              <a:rPr lang="ru-RU" sz="1300" dirty="0">
                <a:hlinkClick r:id="rId7"/>
              </a:rPr>
              <a:t>(</a:t>
            </a:r>
            <a:r>
              <a:rPr lang="ru-RU" sz="1300" u="sng" dirty="0">
                <a:hlinkClick r:id="rId7"/>
              </a:rPr>
              <a:t>п.</a:t>
            </a:r>
            <a:r>
              <a:rPr lang="ru-RU" sz="1300" dirty="0">
                <a:hlinkClick r:id="rId7"/>
              </a:rPr>
              <a:t> 1.1-1 ст</a:t>
            </a:r>
            <a:r>
              <a:rPr lang="ru-RU" sz="1300" u="sng" dirty="0">
                <a:hlinkClick r:id="rId7"/>
              </a:rPr>
              <a:t>.</a:t>
            </a:r>
            <a:r>
              <a:rPr lang="ru-RU" sz="1300" dirty="0">
                <a:hlinkClick r:id="rId7"/>
              </a:rPr>
              <a:t> 126 Н</a:t>
            </a:r>
            <a:r>
              <a:rPr lang="ru-RU" sz="1300" u="sng" dirty="0">
                <a:hlinkClick r:id="rId7"/>
              </a:rPr>
              <a:t>К </a:t>
            </a:r>
            <a:r>
              <a:rPr lang="ru-RU" sz="1300" u="sng" dirty="0" smtClean="0">
                <a:hlinkClick r:id="rId7"/>
              </a:rPr>
              <a:t>РФ</a:t>
            </a:r>
            <a:r>
              <a:rPr lang="ru-RU" sz="1300" dirty="0" smtClean="0">
                <a:hlinkClick r:id="rId7"/>
              </a:rPr>
              <a:t>)</a:t>
            </a:r>
            <a:r>
              <a:rPr lang="ru-RU" sz="1300" dirty="0" smtClean="0"/>
              <a:t> </a:t>
            </a:r>
            <a:r>
              <a:rPr lang="ru-RU" sz="1300" b="1" dirty="0" smtClean="0">
                <a:solidFill>
                  <a:srgbClr val="FF0000"/>
                </a:solidFill>
              </a:rPr>
              <a:t>1 </a:t>
            </a:r>
            <a:r>
              <a:rPr lang="ru-RU" sz="1300" b="1" dirty="0">
                <a:solidFill>
                  <a:srgbClr val="FF0000"/>
                </a:solidFill>
              </a:rPr>
              <a:t>000 000 </a:t>
            </a:r>
            <a:r>
              <a:rPr lang="ru-RU" sz="1300" b="1" dirty="0"/>
              <a:t>рублей</a:t>
            </a:r>
            <a:endParaRPr lang="ru-RU" sz="1300" dirty="0"/>
          </a:p>
          <a:p>
            <a:pPr marL="685800" marR="0" indent="-6858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587" y="692696"/>
            <a:ext cx="3445801" cy="122413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r>
              <a:rPr lang="ru-RU" sz="4800" b="1" cap="all" dirty="0">
                <a:solidFill>
                  <a:schemeClr val="tx2"/>
                </a:solidFill>
              </a:rPr>
              <a:t>УЧЕТ ПРИБЫЛИ КИК ПРИ НАЛОГООБЛОЖЕНИИ</a:t>
            </a:r>
            <a:r>
              <a:rPr lang="ru-RU" sz="4800" cap="all" dirty="0"/>
              <a:t/>
            </a:r>
            <a:br>
              <a:rPr lang="ru-RU" sz="4800" cap="all" dirty="0"/>
            </a:br>
            <a:r>
              <a:rPr lang="ru-RU" sz="4800" cap="all" dirty="0">
                <a:hlinkClick r:id="rId8"/>
              </a:rPr>
              <a:t>(СТАТЬЯ 25.15 </a:t>
            </a:r>
            <a:r>
              <a:rPr lang="ru-RU" sz="4800" u="sng" cap="all" dirty="0">
                <a:hlinkClick r:id="rId8"/>
              </a:rPr>
              <a:t>НК РФ</a:t>
            </a:r>
            <a:r>
              <a:rPr lang="ru-RU" sz="4800" cap="all" dirty="0">
                <a:hlinkClick r:id="rId8"/>
              </a:rPr>
              <a:t>)</a:t>
            </a:r>
            <a:endParaRPr lang="ru-RU" sz="4800" b="1" dirty="0"/>
          </a:p>
          <a:p>
            <a:r>
              <a:rPr lang="ru-RU" sz="4800" dirty="0"/>
              <a:t>Прибыль КИК приравнивается к прибыли ЮЛ (доходу ФЛ), полученной налогоплательщиком, признаваемым контролирующим лицом этой КИК, и учитывается в соответствии с главами ч. 2 НК РФ</a:t>
            </a:r>
            <a:r>
              <a:rPr lang="ru-RU" sz="4800" dirty="0" smtClean="0"/>
              <a:t>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5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864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cap="all" dirty="0"/>
              <a:t>УПЛАТА </a:t>
            </a:r>
            <a:r>
              <a:rPr lang="ru-RU" sz="1800" cap="all" dirty="0" smtClean="0"/>
              <a:t>НДФЛ С </a:t>
            </a:r>
            <a:r>
              <a:rPr lang="ru-RU" sz="1800" cap="all" dirty="0"/>
              <a:t>ФИКСИРОВАННОЙ ПРИБЫЛИ </a:t>
            </a:r>
            <a:r>
              <a:rPr lang="ru-RU" sz="1800" cap="all" dirty="0" smtClean="0"/>
              <a:t>КИК </a:t>
            </a:r>
            <a:r>
              <a:rPr lang="ru-RU" sz="1800" cap="all" dirty="0" smtClean="0">
                <a:hlinkClick r:id="rId2"/>
              </a:rPr>
              <a:t>(ст. </a:t>
            </a:r>
            <a:r>
              <a:rPr lang="ru-RU" sz="1800" cap="all" dirty="0">
                <a:hlinkClick r:id="rId2"/>
              </a:rPr>
              <a:t>227.2 </a:t>
            </a:r>
            <a:r>
              <a:rPr lang="ru-RU" sz="1800" cap="all" dirty="0" smtClean="0">
                <a:hlinkClick r:id="rId2"/>
              </a:rPr>
              <a:t>НК РФ)</a:t>
            </a:r>
            <a:r>
              <a:rPr lang="ru-RU" sz="1800" cap="all" dirty="0" smtClean="0"/>
              <a:t> </a:t>
            </a:r>
            <a:r>
              <a:rPr lang="ru-RU" sz="1400" i="1" cap="all" dirty="0" smtClean="0">
                <a:solidFill>
                  <a:srgbClr val="00B050"/>
                </a:solidFill>
              </a:rPr>
              <a:t>с налогового периода 2020 года  </a:t>
            </a:r>
            <a:r>
              <a:rPr lang="ru-RU" sz="1400" dirty="0" smtClean="0">
                <a:solidFill>
                  <a:srgbClr val="00B050"/>
                </a:solidFill>
              </a:rPr>
              <a:t>введена Законом </a:t>
            </a:r>
            <a:r>
              <a:rPr lang="ru-RU" sz="1400" dirty="0">
                <a:solidFill>
                  <a:srgbClr val="00B050"/>
                </a:solidFill>
              </a:rPr>
              <a:t>от 09.11.2020 N 368-ФЗ «О внесении изменений в части </a:t>
            </a:r>
            <a:r>
              <a:rPr lang="ru-RU" sz="1400" dirty="0" smtClean="0">
                <a:solidFill>
                  <a:srgbClr val="00B050"/>
                </a:solidFill>
              </a:rPr>
              <a:t>1 </a:t>
            </a:r>
            <a:r>
              <a:rPr lang="ru-RU" sz="1400" dirty="0">
                <a:solidFill>
                  <a:srgbClr val="00B050"/>
                </a:solidFill>
              </a:rPr>
              <a:t>и </a:t>
            </a:r>
            <a:r>
              <a:rPr lang="ru-RU" sz="1400" dirty="0" smtClean="0">
                <a:solidFill>
                  <a:srgbClr val="00B050"/>
                </a:solidFill>
              </a:rPr>
              <a:t>2  НК РФ»</a:t>
            </a:r>
            <a:endParaRPr lang="ru-RU" sz="1400" i="1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064896" cy="504056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r>
              <a:rPr lang="ru-RU" sz="4800" dirty="0"/>
              <a:t>Уведомление о переходе на уплату НДФЛ с фиксированной прибыли КИК представляется в срок </a:t>
            </a:r>
            <a:r>
              <a:rPr lang="ru-RU" sz="4800" dirty="0">
                <a:solidFill>
                  <a:srgbClr val="FF0000"/>
                </a:solidFill>
              </a:rPr>
              <a:t>до 31 декабря года</a:t>
            </a:r>
            <a:r>
              <a:rPr lang="ru-RU" sz="4800" dirty="0"/>
              <a:t>, являющегося налоговым периодом, начиная с которого налогоплательщик осуществляет уплату налога с фиксированной прибыли.</a:t>
            </a:r>
          </a:p>
          <a:p>
            <a:r>
              <a:rPr lang="ru-RU" sz="4800" dirty="0"/>
              <a:t>Фиксированная сумма прибыли КИК устанавливается в размере (пункт 2 статьи 227.2 НК РФ):</a:t>
            </a:r>
          </a:p>
          <a:p>
            <a:pPr lvl="0"/>
            <a:r>
              <a:rPr lang="ru-RU" sz="4800" dirty="0">
                <a:solidFill>
                  <a:srgbClr val="FF0000"/>
                </a:solidFill>
              </a:rPr>
              <a:t>38 460 000 руб</a:t>
            </a:r>
            <a:r>
              <a:rPr lang="ru-RU" sz="4800" dirty="0"/>
              <a:t>. для </a:t>
            </a:r>
            <a:r>
              <a:rPr lang="ru-RU" sz="4800" dirty="0">
                <a:solidFill>
                  <a:srgbClr val="FF0000"/>
                </a:solidFill>
              </a:rPr>
              <a:t>2020</a:t>
            </a:r>
            <a:r>
              <a:rPr lang="ru-RU" sz="4800" dirty="0"/>
              <a:t> года</a:t>
            </a:r>
          </a:p>
          <a:p>
            <a:pPr lvl="0"/>
            <a:r>
              <a:rPr lang="ru-RU" sz="4800" dirty="0">
                <a:solidFill>
                  <a:srgbClr val="FF0000"/>
                </a:solidFill>
              </a:rPr>
              <a:t>34 000 000 руб. </a:t>
            </a:r>
            <a:r>
              <a:rPr lang="ru-RU" sz="4800" dirty="0"/>
              <a:t>для  </a:t>
            </a:r>
            <a:r>
              <a:rPr lang="ru-RU" sz="4800" dirty="0">
                <a:solidFill>
                  <a:srgbClr val="FF0000"/>
                </a:solidFill>
              </a:rPr>
              <a:t>2021 </a:t>
            </a:r>
            <a:r>
              <a:rPr lang="ru-RU" sz="4800" dirty="0"/>
              <a:t>и последующих периодов</a:t>
            </a:r>
          </a:p>
          <a:p>
            <a:r>
              <a:rPr lang="ru-RU" sz="4800" dirty="0"/>
              <a:t>При переходе на режим уплаты налога с фиксированной прибыли КИК у контролирующего лица </a:t>
            </a:r>
            <a:r>
              <a:rPr lang="ru-RU" sz="4800" dirty="0">
                <a:solidFill>
                  <a:srgbClr val="FF0000"/>
                </a:solidFill>
              </a:rPr>
              <a:t>ИСКЛЮЧАЕТСЯ </a:t>
            </a:r>
            <a:r>
              <a:rPr lang="ru-RU" sz="4800" dirty="0"/>
              <a:t>необходимость: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ru-RU" sz="4800" dirty="0"/>
              <a:t>рассчитывать прибыль КИК по правилам статьи 309.1 НК РФ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ru-RU" sz="4800" dirty="0"/>
              <a:t>представлять документы, подтверждающие размер прибыли (убытка) КИК, 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ru-RU" sz="4800" dirty="0"/>
              <a:t>представлять документы по требованию налогового органа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ru-RU" sz="4800" dirty="0"/>
              <a:t>заполнять Лист В «Сведения о финансовой отчетности контролируемой иностранной компании» уведомления о КИК При этом у налогоплательщика </a:t>
            </a:r>
            <a:r>
              <a:rPr lang="ru-RU" sz="4800" dirty="0">
                <a:solidFill>
                  <a:srgbClr val="FF0000"/>
                </a:solidFill>
              </a:rPr>
              <a:t>СОХРАНЯЕТСЯ</a:t>
            </a:r>
            <a:r>
              <a:rPr lang="ru-RU" sz="4800" dirty="0"/>
              <a:t> обязанность ежегодного представления уведомления о КИК.</a:t>
            </a:r>
          </a:p>
          <a:p>
            <a:r>
              <a:rPr lang="ru-RU" sz="4800" dirty="0">
                <a:solidFill>
                  <a:srgbClr val="FF0000"/>
                </a:solidFill>
              </a:rPr>
              <a:t>ДЕЙСТВУЕТ</a:t>
            </a:r>
            <a:r>
              <a:rPr lang="ru-RU" sz="4800" dirty="0"/>
              <a:t>:</a:t>
            </a:r>
          </a:p>
          <a:p>
            <a:pPr lvl="0"/>
            <a:r>
              <a:rPr lang="ru-RU" sz="4800" dirty="0">
                <a:solidFill>
                  <a:srgbClr val="FF0000"/>
                </a:solidFill>
              </a:rPr>
              <a:t>3 года </a:t>
            </a:r>
            <a:r>
              <a:rPr lang="ru-RU" sz="4800" dirty="0"/>
              <a:t>– при переходе </a:t>
            </a:r>
            <a:r>
              <a:rPr lang="ru-RU" sz="4800" dirty="0">
                <a:solidFill>
                  <a:srgbClr val="FF0000"/>
                </a:solidFill>
              </a:rPr>
              <a:t>с 2020 </a:t>
            </a:r>
            <a:r>
              <a:rPr lang="ru-RU" sz="4800" dirty="0"/>
              <a:t>или </a:t>
            </a:r>
            <a:r>
              <a:rPr lang="ru-RU" sz="4800" dirty="0">
                <a:solidFill>
                  <a:srgbClr val="FF0000"/>
                </a:solidFill>
              </a:rPr>
              <a:t>2021</a:t>
            </a:r>
            <a:r>
              <a:rPr lang="ru-RU" sz="4800" dirty="0"/>
              <a:t> года</a:t>
            </a:r>
          </a:p>
          <a:p>
            <a:pPr lvl="0"/>
            <a:r>
              <a:rPr lang="ru-RU" sz="4800" dirty="0">
                <a:solidFill>
                  <a:srgbClr val="FF0000"/>
                </a:solidFill>
              </a:rPr>
              <a:t>5 лет </a:t>
            </a:r>
            <a:r>
              <a:rPr lang="ru-RU" sz="4800" dirty="0"/>
              <a:t>– при переходе с </a:t>
            </a:r>
            <a:r>
              <a:rPr lang="ru-RU" sz="4800" dirty="0">
                <a:solidFill>
                  <a:srgbClr val="FF0000"/>
                </a:solidFill>
              </a:rPr>
              <a:t>2022</a:t>
            </a:r>
            <a:r>
              <a:rPr lang="ru-RU" sz="4800" dirty="0"/>
              <a:t> года и последующих </a:t>
            </a:r>
            <a:r>
              <a:rPr lang="ru-RU" sz="4800" dirty="0" smtClean="0"/>
              <a:t>годов</a:t>
            </a:r>
            <a:endParaRPr lang="ru-RU" sz="4800" dirty="0"/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8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260648"/>
            <a:ext cx="7997837" cy="11058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/>
              <a:t>Не позднее </a:t>
            </a:r>
            <a:r>
              <a:rPr lang="ru-RU" sz="2000" dirty="0" smtClean="0"/>
              <a:t>28.03.2022 </a:t>
            </a:r>
            <a:r>
              <a:rPr lang="ru-RU" sz="2000" dirty="0"/>
              <a:t>года </a:t>
            </a:r>
            <a:r>
              <a:rPr lang="ru-RU" sz="2000" dirty="0" smtClean="0"/>
              <a:t>декларацию </a:t>
            </a:r>
            <a:r>
              <a:rPr lang="ru-RU" sz="2000" dirty="0"/>
              <a:t>по налогу на прибыль на новом </a:t>
            </a:r>
            <a:r>
              <a:rPr lang="ru-RU" sz="2000" dirty="0" smtClean="0"/>
              <a:t>бланке </a:t>
            </a:r>
            <a:r>
              <a:rPr lang="ru-RU" sz="2000" dirty="0" smtClean="0">
                <a:solidFill>
                  <a:srgbClr val="FF0000"/>
                </a:solidFill>
              </a:rPr>
              <a:t>Приказ </a:t>
            </a:r>
            <a:r>
              <a:rPr lang="ru-RU" sz="2000" dirty="0" err="1" smtClean="0">
                <a:solidFill>
                  <a:srgbClr val="FF0000"/>
                </a:solidFill>
              </a:rPr>
              <a:t>ФНС</a:t>
            </a:r>
            <a:r>
              <a:rPr lang="ru-RU" sz="2000" dirty="0" smtClean="0">
                <a:solidFill>
                  <a:srgbClr val="FF0000"/>
                </a:solidFill>
              </a:rPr>
              <a:t> России от 05.10.2021 №ЕД-7-3/869</a:t>
            </a:r>
            <a:r>
              <a:rPr lang="en-US" sz="2000" dirty="0" smtClean="0">
                <a:solidFill>
                  <a:srgbClr val="FF0000"/>
                </a:solidFill>
              </a:rPr>
              <a:t>@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5112568" cy="47525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180975" indent="-180975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4800" dirty="0"/>
              <a:t>заменили </a:t>
            </a:r>
            <a:r>
              <a:rPr lang="ru-RU" sz="4800" dirty="0" err="1">
                <a:solidFill>
                  <a:srgbClr val="FF0000"/>
                </a:solidFill>
              </a:rPr>
              <a:t>штрихкоды</a:t>
            </a:r>
            <a:r>
              <a:rPr lang="ru-RU" sz="4800" dirty="0"/>
              <a:t>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4800" dirty="0"/>
              <a:t>В </a:t>
            </a:r>
            <a:r>
              <a:rPr lang="ru-RU" sz="4800" dirty="0">
                <a:hlinkClick r:id="rId2"/>
              </a:rPr>
              <a:t>приложении N 7</a:t>
            </a:r>
            <a:r>
              <a:rPr lang="ru-RU" sz="4800" dirty="0"/>
              <a:t> к Листу 02 "Расчет инвестиционного налогового вычета" </a:t>
            </a:r>
            <a:r>
              <a:rPr lang="ru-RU" sz="4800" dirty="0">
                <a:hlinkClick r:id="rId3"/>
              </a:rPr>
              <a:t>Раздел Г</a:t>
            </a:r>
            <a:r>
              <a:rPr lang="ru-RU" sz="4800" dirty="0"/>
              <a:t> "Расчет уменьшения суммы авансов в ФБ, при применении </a:t>
            </a:r>
            <a:r>
              <a:rPr lang="ru-RU" sz="4800" dirty="0">
                <a:solidFill>
                  <a:srgbClr val="FF0000"/>
                </a:solidFill>
              </a:rPr>
              <a:t>инвестиционного налогового вычета</a:t>
            </a:r>
            <a:r>
              <a:rPr lang="ru-RU" sz="4800" dirty="0"/>
              <a:t>" изложить в новой редакции</a:t>
            </a:r>
            <a:r>
              <a:rPr lang="ru-RU" sz="4800" dirty="0" smtClean="0"/>
              <a:t>;</a:t>
            </a:r>
          </a:p>
          <a:p>
            <a:pPr marL="180975" indent="-180975">
              <a:buFont typeface="Wingdings" pitchFamily="2" charset="2"/>
              <a:buChar char="Ø"/>
            </a:pPr>
            <a:endParaRPr lang="ru-RU" sz="4800" dirty="0"/>
          </a:p>
          <a:p>
            <a:pPr marL="180975" indent="-180975">
              <a:buFont typeface="Wingdings" pitchFamily="2" charset="2"/>
              <a:buChar char="Ø"/>
            </a:pPr>
            <a:r>
              <a:rPr lang="ru-RU" sz="4800" dirty="0" smtClean="0"/>
              <a:t>В </a:t>
            </a:r>
            <a:r>
              <a:rPr lang="ru-RU" sz="4800" dirty="0">
                <a:hlinkClick r:id="rId4"/>
              </a:rPr>
              <a:t>Листе 03</a:t>
            </a:r>
            <a:r>
              <a:rPr lang="ru-RU" sz="4800" dirty="0"/>
              <a:t> "Расчет налога на прибыль организаций с доходов, удерживаемого налоговым агентом </a:t>
            </a:r>
            <a:r>
              <a:rPr lang="ru-RU" sz="4800" dirty="0" smtClean="0"/>
              <a:t>" </a:t>
            </a:r>
            <a:r>
              <a:rPr lang="ru-RU" sz="4800" dirty="0">
                <a:hlinkClick r:id="rId5"/>
              </a:rPr>
              <a:t>Раздел А</a:t>
            </a:r>
            <a:r>
              <a:rPr lang="ru-RU" sz="4800" dirty="0"/>
              <a:t> "Расчет налога с доходов в виде дивидендов (доходов от долевого участия в других организациях, созданных на </a:t>
            </a:r>
            <a:r>
              <a:rPr lang="ru-RU" sz="4800" dirty="0" smtClean="0"/>
              <a:t>территории РФ)" </a:t>
            </a:r>
            <a:r>
              <a:rPr lang="ru-RU" sz="4800" dirty="0"/>
              <a:t>изложить в новой редакции</a:t>
            </a:r>
            <a:r>
              <a:rPr lang="ru-RU" sz="4800" dirty="0" smtClean="0"/>
              <a:t>;</a:t>
            </a:r>
          </a:p>
          <a:p>
            <a:pPr marL="180975" indent="-180975">
              <a:buFont typeface="Wingdings" pitchFamily="2" charset="2"/>
              <a:buChar char="Ø"/>
            </a:pPr>
            <a:endParaRPr lang="ru-RU" sz="4800" dirty="0" smtClean="0"/>
          </a:p>
          <a:p>
            <a:pPr marL="180975" indent="-180975">
              <a:buFont typeface="Wingdings" pitchFamily="2" charset="2"/>
              <a:buChar char="Ø"/>
            </a:pPr>
            <a:r>
              <a:rPr lang="ru-RU" sz="4800" dirty="0">
                <a:hlinkClick r:id="rId6"/>
              </a:rPr>
              <a:t>Приложение N 2</a:t>
            </a:r>
            <a:r>
              <a:rPr lang="ru-RU" sz="4800" dirty="0"/>
              <a:t> Сведения о доходах (расходах), при исполнении соглашений </a:t>
            </a:r>
            <a:r>
              <a:rPr lang="ru-RU" sz="4800" dirty="0">
                <a:solidFill>
                  <a:srgbClr val="FF0000"/>
                </a:solidFill>
              </a:rPr>
              <a:t>о защите и поощрении капиталовложений </a:t>
            </a:r>
            <a:r>
              <a:rPr lang="ru-RU" sz="4800" dirty="0"/>
              <a:t>изложить в новой редакции</a:t>
            </a:r>
          </a:p>
          <a:p>
            <a:pPr marL="180975" indent="-180975">
              <a:buFont typeface="Wingdings" pitchFamily="2" charset="2"/>
              <a:buChar char="Ø"/>
            </a:pPr>
            <a:endParaRPr lang="ru-RU" sz="4800" dirty="0"/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5076056" y="1628800"/>
            <a:ext cx="3744416" cy="2808312"/>
          </a:xfrm>
          <a:prstGeom prst="leftArrowCallout">
            <a:avLst>
              <a:gd name="adj1" fmla="val 25000"/>
              <a:gd name="adj2" fmla="val 25000"/>
              <a:gd name="adj3" fmla="val 7246"/>
              <a:gd name="adj4" fmla="val 8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Ст.286.1 </a:t>
            </a:r>
            <a:r>
              <a:rPr lang="ru-RU" sz="1600" dirty="0" err="1"/>
              <a:t>НК</a:t>
            </a:r>
            <a:r>
              <a:rPr lang="ru-RU" sz="1600" dirty="0"/>
              <a:t> РФ можно вычесть расходы по приобретению объектов ОС 3-7 амортизационных групп и отдельных ОС 8-10 групп. Вычет заменяет начисление амортизации по таким </a:t>
            </a:r>
            <a:r>
              <a:rPr lang="ru-RU" sz="1600" dirty="0" smtClean="0"/>
              <a:t>ОС. Возможно уменьшить </a:t>
            </a:r>
            <a:r>
              <a:rPr lang="ru-RU" sz="1600" dirty="0"/>
              <a:t>на сумму пожертвований отдельным НКО и некоторые другие виды расходов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!!! На территории Мурманской области не принят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076056" y="4725144"/>
            <a:ext cx="3600400" cy="2016224"/>
          </a:xfrm>
          <a:prstGeom prst="leftArrowCallout">
            <a:avLst>
              <a:gd name="adj1" fmla="val 9949"/>
              <a:gd name="adj2" fmla="val 24502"/>
              <a:gd name="adj3" fmla="val 14533"/>
              <a:gd name="adj4" fmla="val 8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п.4.3 ст.5 НК РФ стабилизационная оговорка, раздельный учет</a:t>
            </a:r>
          </a:p>
          <a:p>
            <a:pPr algn="ctr"/>
            <a:r>
              <a:rPr lang="ru-RU" sz="1600" dirty="0" smtClean="0">
                <a:hlinkClick r:id="rId7"/>
              </a:rPr>
              <a:t>Законопроект N </a:t>
            </a:r>
            <a:r>
              <a:rPr lang="ru-RU" sz="1600" dirty="0">
                <a:hlinkClick r:id="rId7"/>
              </a:rPr>
              <a:t>1184603-7</a:t>
            </a:r>
            <a:r>
              <a:rPr lang="ru-RU" sz="1600" dirty="0"/>
              <a:t> "О внесении изменений в </a:t>
            </a:r>
            <a:r>
              <a:rPr lang="ru-RU" sz="1600" dirty="0" smtClean="0"/>
              <a:t>ч.1 и2 НК РФ" (особенностей </a:t>
            </a:r>
            <a:r>
              <a:rPr lang="ru-RU" sz="1600" dirty="0"/>
              <a:t>налогообложения при реализации </a:t>
            </a:r>
            <a:r>
              <a:rPr lang="ru-RU" sz="1600" dirty="0" err="1" smtClean="0"/>
              <a:t>СЗПК</a:t>
            </a:r>
            <a:r>
              <a:rPr lang="ru-RU" sz="1600" dirty="0" smtClean="0"/>
              <a:t>)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9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8397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dirty="0">
                <a:solidFill>
                  <a:srgbClr val="FF0000"/>
                </a:solidFill>
              </a:rPr>
              <a:t>Федеральный закон от 02.07.2021 N 305-ФЗ</a:t>
            </a:r>
            <a:br>
              <a:rPr lang="ru-RU" sz="2000" b="0" dirty="0">
                <a:solidFill>
                  <a:srgbClr val="FF0000"/>
                </a:solidFill>
              </a:rPr>
            </a:br>
            <a:r>
              <a:rPr lang="ru-RU" sz="2000" b="0" dirty="0"/>
              <a:t>"О внесении изменений в части первую и вторую </a:t>
            </a:r>
            <a:r>
              <a:rPr lang="ru-RU" sz="2000" b="0" dirty="0" err="1" smtClean="0"/>
              <a:t>НК</a:t>
            </a:r>
            <a:r>
              <a:rPr lang="ru-RU" sz="2000" b="0" dirty="0" smtClean="0"/>
              <a:t> РФ» с 01.01.2022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7848872" cy="51845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100" dirty="0"/>
              <a:t>Первоначальная стоимость основных средств изменяется в случаях достройки, дооборудования, реконструкции, модернизации, технического перевооружения, частичной ликвидации соответствующих объектов и по иным аналогичным основаниям </a:t>
            </a:r>
            <a:r>
              <a:rPr lang="ru-RU" sz="2100" dirty="0">
                <a:solidFill>
                  <a:srgbClr val="FF0000"/>
                </a:solidFill>
              </a:rPr>
              <a:t>независимо от размера остаточной стоимости основных </a:t>
            </a:r>
            <a:r>
              <a:rPr lang="ru-RU" sz="2100" dirty="0" smtClean="0">
                <a:solidFill>
                  <a:srgbClr val="FF0000"/>
                </a:solidFill>
              </a:rPr>
              <a:t>средств </a:t>
            </a:r>
            <a:r>
              <a:rPr lang="ru-RU" sz="2100" dirty="0" smtClean="0"/>
              <a:t>(п.2 ст.257 </a:t>
            </a:r>
            <a:r>
              <a:rPr lang="ru-RU" sz="2100" dirty="0" err="1" smtClean="0"/>
              <a:t>НК</a:t>
            </a:r>
            <a:r>
              <a:rPr lang="ru-RU" sz="2100" dirty="0" smtClean="0"/>
              <a:t> РФ).</a:t>
            </a:r>
          </a:p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100" dirty="0"/>
              <a:t>Если в результате реконструкции, модернизации или технического перевооружения объекта основных средств срок его полезного использования не увеличился, налогоплательщик </a:t>
            </a:r>
            <a:r>
              <a:rPr lang="ru-RU" sz="2100" dirty="0">
                <a:solidFill>
                  <a:srgbClr val="FF0000"/>
                </a:solidFill>
              </a:rPr>
              <a:t>применяет норму </a:t>
            </a:r>
            <a:r>
              <a:rPr lang="ru-RU" sz="2100" dirty="0"/>
              <a:t>амортизации, </a:t>
            </a:r>
            <a:r>
              <a:rPr lang="ru-RU" sz="2100" dirty="0">
                <a:solidFill>
                  <a:srgbClr val="FF0000"/>
                </a:solidFill>
              </a:rPr>
              <a:t>определенную исходя </a:t>
            </a:r>
            <a:r>
              <a:rPr lang="ru-RU" sz="2100" dirty="0" smtClean="0">
                <a:solidFill>
                  <a:srgbClr val="FF0000"/>
                </a:solidFill>
              </a:rPr>
              <a:t>из срока </a:t>
            </a:r>
            <a:r>
              <a:rPr lang="ru-RU" sz="2100" dirty="0" smtClean="0"/>
              <a:t>полезного использования,</a:t>
            </a:r>
            <a:r>
              <a:rPr lang="ru-RU" sz="2100" dirty="0" smtClean="0">
                <a:solidFill>
                  <a:srgbClr val="FF0000"/>
                </a:solidFill>
              </a:rPr>
              <a:t> первоначально установленного для этого объекта основных средств </a:t>
            </a:r>
            <a:r>
              <a:rPr lang="ru-RU" sz="2100" dirty="0" smtClean="0">
                <a:hlinkClick r:id="rId2"/>
              </a:rPr>
              <a:t>(</a:t>
            </a:r>
            <a:r>
              <a:rPr lang="ru-RU" sz="2100" dirty="0" err="1"/>
              <a:t>абз</a:t>
            </a:r>
            <a:r>
              <a:rPr lang="ru-RU" sz="2100" dirty="0"/>
              <a:t>. 3 п. 1 ст. 258 </a:t>
            </a:r>
            <a:r>
              <a:rPr lang="ru-RU" sz="2100" dirty="0" err="1"/>
              <a:t>НК</a:t>
            </a:r>
            <a:r>
              <a:rPr lang="ru-RU" sz="2100" dirty="0"/>
              <a:t> РФ</a:t>
            </a:r>
            <a:r>
              <a:rPr lang="ru-RU" sz="2100" dirty="0" smtClean="0">
                <a:hlinkClick r:id="rId2"/>
              </a:rPr>
              <a:t>)</a:t>
            </a:r>
          </a:p>
          <a:p>
            <a:pPr marL="342900" indent="-342900" defTabSz="1043056">
              <a:spcBef>
                <a:spcPct val="0"/>
              </a:spcBef>
              <a:buFont typeface="Wingdings" pitchFamily="2" charset="2"/>
              <a:buChar char="Ø"/>
            </a:pPr>
            <a:r>
              <a:rPr lang="ru-RU" sz="2100" dirty="0" smtClean="0"/>
              <a:t>Не учитываются расходы в </a:t>
            </a:r>
            <a:r>
              <a:rPr lang="ru-RU" sz="2100" dirty="0"/>
              <a:t>виде </a:t>
            </a:r>
            <a:r>
              <a:rPr lang="ru-RU" sz="2100" dirty="0">
                <a:solidFill>
                  <a:srgbClr val="FF0000"/>
                </a:solidFill>
              </a:rPr>
              <a:t>платежей в целях возмещения ущерба</a:t>
            </a:r>
            <a:r>
              <a:rPr lang="ru-RU" sz="2100" dirty="0"/>
              <a:t>, пеней, штрафов, санкций, перечисляемых в бюджет (в государственные внебюджетные фонды), </a:t>
            </a:r>
            <a:r>
              <a:rPr lang="ru-RU" sz="2100" dirty="0" smtClean="0"/>
              <a:t>% по ст.176.1 </a:t>
            </a:r>
            <a:r>
              <a:rPr lang="ru-RU" sz="2100" dirty="0" err="1" smtClean="0"/>
              <a:t>НК</a:t>
            </a:r>
            <a:r>
              <a:rPr lang="ru-RU" sz="2100" dirty="0" smtClean="0"/>
              <a:t> РФ, </a:t>
            </a:r>
            <a:r>
              <a:rPr lang="ru-RU" sz="2100" dirty="0"/>
              <a:t>а также штрафов и других санкций, взимаемых государственными организациями, которым законодательством </a:t>
            </a:r>
            <a:r>
              <a:rPr lang="ru-RU" sz="2100" dirty="0" smtClean="0"/>
              <a:t>РФ предоставлено </a:t>
            </a:r>
            <a:r>
              <a:rPr lang="ru-RU" sz="2100" dirty="0"/>
              <a:t>право наложения указанных </a:t>
            </a:r>
            <a:r>
              <a:rPr lang="ru-RU" sz="2100" dirty="0" smtClean="0"/>
              <a:t>санкций(п.2 ст.270 </a:t>
            </a:r>
            <a:r>
              <a:rPr lang="ru-RU" sz="2100" dirty="0" err="1" smtClean="0"/>
              <a:t>НК</a:t>
            </a:r>
            <a:r>
              <a:rPr lang="ru-RU" sz="2100" dirty="0" smtClean="0"/>
              <a:t> РФ);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6588471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камерального контроля №2 (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Булекова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08551"/>
      </p:ext>
    </p:extLst>
  </p:cSld>
  <p:clrMapOvr>
    <a:masterClrMapping/>
  </p:clrMapOvr>
</p:sld>
</file>

<file path=ppt/theme/theme1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4130415</TotalTime>
  <Words>3155</Words>
  <Application>Microsoft Office PowerPoint</Application>
  <PresentationFormat>Экран (4:3)</PresentationFormat>
  <Paragraphs>285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9_Present_FNS2012_A4</vt:lpstr>
      <vt:lpstr> Отдельные вопросы по налогу на прибыль, применения упрощенной системы налогообложения. Особенности налогообложения доходов  при осуществлении трансграничных операций.</vt:lpstr>
      <vt:lpstr>"Основные направления бюджетной, налоговой и таможенно-тарифной политики на 2022 год и на плановый период 2023 и 2024 годов» публикация на сайте https://minfin.gov.ru по состоянию на 01.10.2021.</vt:lpstr>
      <vt:lpstr>Презентация PowerPoint</vt:lpstr>
      <vt:lpstr>Глава 20.2. Международный автоматический обмен страновыми отчетами в соответствии с международными договорами РФ (введена Федеральным законом от 27.11.2017 N 340-ФЗ)</vt:lpstr>
      <vt:lpstr>Глава 3.4. КОНТРОЛИРУЕМЫЕ ИНОСТРАННЫЕ КОМПАНИИ И КОНТРОЛИРУЮЩИЕ ЛИЦА (введена Федеральным законом от 24.11.2014 N 376-ФЗ)</vt:lpstr>
      <vt:lpstr>Налогообложение прибыли контролируемых иностранных компаний (Главы 3.4, 23, 25 НК  РФ)</vt:lpstr>
      <vt:lpstr>УПЛАТА НДФЛ С ФИКСИРОВАННОЙ ПРИБЫЛИ КИК (ст. 227.2 НК РФ) с налогового периода 2020 года  введена Законом от 09.11.2020 N 368-ФЗ «О внесении изменений в части 1 и 2  НК РФ»</vt:lpstr>
      <vt:lpstr>Не позднее 28.03.2022 года декларацию по налогу на прибыль на новом бланке Приказ ФНС России от 05.10.2021 №ЕД-7-3/869@</vt:lpstr>
      <vt:lpstr>Федеральный закон от 02.07.2021 N 305-ФЗ "О внесении изменений в части первую и вторую НК РФ» с 01.01.2022</vt:lpstr>
      <vt:lpstr>Федеральный закон от 29.11.2021 N 305-ФЗ "О внесении изменений в части первую и вторую НК РФ» с 01.01.2022</vt:lpstr>
      <vt:lpstr>Федеральный закон от 29.11.2021 N 305-ФЗ "О внесении изменений в части первую и вторую НК РФ» с 01.01.2022</vt:lpstr>
      <vt:lpstr>Налоговые преференции для резидентов Арктической зоны Российской Федерации (АЗРФ) </vt:lpstr>
      <vt:lpstr>Резиденты ТОР Столица Арктики </vt:lpstr>
      <vt:lpstr>Пониженная ставка для налога на прибыль  для резидентов ТОР (АЗРФ) (ст.284.4. НК РФ в ред. от 13.07.2020 N 195-ФЗ)</vt:lpstr>
      <vt:lpstr>Пониженные ставки применяются:</vt:lpstr>
      <vt:lpstr>Как заполнить декларацию по налогу на прибыль - приказ ФНС России от 23.09.2019 N ММВ-7-3/475@ (ред. от 11.09.2020) резиденту АЗРФ(ТОР) </vt:lpstr>
      <vt:lpstr>Прекращение статуса резидента АЗРФ (п.7 ст.284.4 НК РФ) влечет утрату права применения пониженных ставок</vt:lpstr>
      <vt:lpstr> В случае, если резидент не получил прибыль от деятельности по  соглашению начиная с периода включения в реестр(п.6 ст.284.4 НК РФ)….</vt:lpstr>
      <vt:lpstr>Налоговые ставки по УСН для резидентов АЗРФ  с 01.01.2021  (Закон Мурманской области от 03.03.2009 N1075-01-ЗМО)</vt:lpstr>
      <vt:lpstr>ВОПРОС: В соответствии с п.2 Постановления Правительства РФ от 02.09.2020 № 1338 «Об утверждении Правил предоставления из ФБ субсидий на возмещение затрат по уплате СВ резидентам АЗРФ» предоставление субсидий осуществляется АО «КРДВ» для последующего возмещения затрат по уплате СВ резидентам АЗРФ, в отношении работников, принятых на работу со включения их в реестр, в форме авансового платежа в размере 75 % сумм страховых взносов, подлежащих уплате в соответствии с исчислениями указанных лиц. Как учесть  полученные субсидии для налога на прибыль? </vt:lpstr>
      <vt:lpstr>ВОПРОС:             Как учитывать в целях налогообложения сумму средств, уплачиваемых АО «Корпорация развития Дальнего Востока» в размере 75 %  от  суммы  страховых  взносов   за    резидента АЗРФ,  в  том  числе применяющего УСН   с   объектом «Доходы» ?</vt:lpstr>
      <vt:lpstr>ВОПРОС: Вправе ли применять пониженные ставки по налогу на прибыль организации-резиденты АЗРФ (ТОР «Столица Арктики»), имеющие обособленные подразделения за пределами АЗРФ (ТОР)? </vt:lpstr>
      <vt:lpstr>Изменения по УСН с 1 января 2022 года</vt:lpstr>
      <vt:lpstr>Вопрос: Об индексации величины предельного размера доходов на коэффициент-дефлятор, установленный на 2021 г., в целях применения УСН.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Богданков Владислав Андреевич</cp:lastModifiedBy>
  <cp:revision>633</cp:revision>
  <cp:lastPrinted>2021-12-05T18:45:28Z</cp:lastPrinted>
  <dcterms:created xsi:type="dcterms:W3CDTF">2015-03-27T13:19:33Z</dcterms:created>
  <dcterms:modified xsi:type="dcterms:W3CDTF">2021-12-07T06:43:32Z</dcterms:modified>
</cp:coreProperties>
</file>