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90" r:id="rId2"/>
    <p:sldId id="299" r:id="rId3"/>
    <p:sldId id="293" r:id="rId4"/>
    <p:sldId id="294" r:id="rId5"/>
    <p:sldId id="291" r:id="rId6"/>
    <p:sldId id="301" r:id="rId7"/>
    <p:sldId id="292" r:id="rId8"/>
    <p:sldId id="298" r:id="rId9"/>
    <p:sldId id="302" r:id="rId10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76527-89A6-43AC-B5E7-15D28718D14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C7B13-DD0E-4079-A3F2-F7F88363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3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2772000" y="1604520"/>
            <a:ext cx="6646560" cy="39772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2772000" y="1604520"/>
            <a:ext cx="6646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2130480"/>
            <a:ext cx="1036272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09600" y="6356520"/>
            <a:ext cx="284448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5B22DA55-6730-47F5-95E6-DAE6ABD36BDF}" type="datetime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30.11.2022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165440" y="6356520"/>
            <a:ext cx="386016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737440" y="6356520"/>
            <a:ext cx="284448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E42179E-25AF-4843-85E7-DE872679EC1E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000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611999" y="213480"/>
            <a:ext cx="8053819" cy="86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3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ООО «Инженерно-техническая фирма»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ru-RU" sz="2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www.itfirm.ru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BE17AD0-1CE6-4044-A50D-3EFD653974A0}"/>
              </a:ext>
            </a:extLst>
          </p:cNvPr>
          <p:cNvSpPr/>
          <p:nvPr/>
        </p:nvSpPr>
        <p:spPr>
          <a:xfrm>
            <a:off x="955111" y="1790062"/>
            <a:ext cx="10608816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800" b="1" dirty="0"/>
          </a:p>
          <a:p>
            <a:r>
              <a:rPr lang="ru-RU" sz="2800" b="1" dirty="0"/>
              <a:t>Тема: «Использование Российских систем </a:t>
            </a:r>
            <a:r>
              <a:rPr lang="ru-RU" sz="2800" b="1" dirty="0" err="1"/>
              <a:t>видеоаналитики</a:t>
            </a:r>
            <a:r>
              <a:rPr lang="ru-RU" sz="2800" b="1" dirty="0"/>
              <a:t> для цифровизации производства»</a:t>
            </a:r>
          </a:p>
          <a:p>
            <a:endParaRPr lang="ru-RU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Докладчик:</a:t>
            </a:r>
          </a:p>
          <a:p>
            <a:endParaRPr lang="ru-RU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1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ГК «ИТФ» г. Мурманск</a:t>
            </a:r>
          </a:p>
          <a:p>
            <a:endParaRPr lang="ru-RU" sz="1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1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Руководитель отдела систем </a:t>
            </a:r>
          </a:p>
          <a:p>
            <a:r>
              <a:rPr lang="ru-RU" sz="1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безопасности </a:t>
            </a:r>
          </a:p>
          <a:p>
            <a:r>
              <a:rPr lang="ru-RU" sz="1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Костюк Роман</a:t>
            </a:r>
            <a:endParaRPr lang="ru-RU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4F3A02-BA4D-2CE1-D989-91A41B255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619" y="3140180"/>
            <a:ext cx="5556337" cy="369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0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611999" y="213480"/>
            <a:ext cx="8053819" cy="86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3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ООО «Инженерно-техническая фирма»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ru-RU" sz="2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www.itfirm.ru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BE17AD0-1CE6-4044-A50D-3EFD653974A0}"/>
              </a:ext>
            </a:extLst>
          </p:cNvPr>
          <p:cNvSpPr/>
          <p:nvPr/>
        </p:nvSpPr>
        <p:spPr>
          <a:xfrm>
            <a:off x="955111" y="1790062"/>
            <a:ext cx="10608816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/>
              <a:t>Искусственный интеллект и нейросети </a:t>
            </a:r>
            <a:endParaRPr lang="ru-RU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3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Распознавание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Анализ</a:t>
            </a:r>
          </a:p>
          <a:p>
            <a:endParaRPr lang="ru-RU" sz="1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Управление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Диагностика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Исследование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Обучение</a:t>
            </a:r>
            <a:endParaRPr lang="ru-RU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7" name="Picture 3" descr="C:\Users\Рома\Desktop\oc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36" y="2354513"/>
            <a:ext cx="3838182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Рома\Desktop\08313330082022_0ed1686442ac630326a48ddcef43684fa02b904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83" y="3188363"/>
            <a:ext cx="3141234" cy="300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75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612000" y="213480"/>
            <a:ext cx="7678434" cy="86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3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ООО «Инженерно-техническая фирма»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ru-RU" sz="2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www.itfirm.ru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6827C-08E5-2782-5917-C9513BD2949F}"/>
              </a:ext>
            </a:extLst>
          </p:cNvPr>
          <p:cNvSpPr txBox="1"/>
          <p:nvPr/>
        </p:nvSpPr>
        <p:spPr>
          <a:xfrm>
            <a:off x="2596975" y="1957888"/>
            <a:ext cx="72419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Нейросети</a:t>
            </a:r>
          </a:p>
          <a:p>
            <a:pPr algn="ctr">
              <a:lnSpc>
                <a:spcPct val="100000"/>
              </a:lnSpc>
            </a:pPr>
            <a:endParaRPr lang="ru-RU" sz="2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1E759-9A51-0E0A-C3E5-0070CBDE3C19}"/>
              </a:ext>
            </a:extLst>
          </p:cNvPr>
          <p:cNvSpPr txBox="1"/>
          <p:nvPr/>
        </p:nvSpPr>
        <p:spPr>
          <a:xfrm>
            <a:off x="194016" y="3139945"/>
            <a:ext cx="671019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dirty="0"/>
              <a:t>Нейронные сети относятся к серии алгоритмов, реализованных для определения взаимосвязей между наборами данных с использованием процесса, который соответствует операциям человеческого мозга. Эти сети могут адаптироваться в соответствии с изменениями во входящих данных, чтобы можно было получить наилучшие результаты без внесения изменений в критерии вывода</a:t>
            </a:r>
            <a:endParaRPr lang="ru-RU" sz="1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050" name="Picture 2" descr="C:\Users\Рома\Desktop\1280px-Neural_network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141" y="2280622"/>
            <a:ext cx="5058827" cy="337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552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612000" y="213480"/>
            <a:ext cx="7678434" cy="86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3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ООО «Инженерно-техническая фирма»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ru-RU" sz="2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www.itfirm.ru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6827C-08E5-2782-5917-C9513BD2949F}"/>
              </a:ext>
            </a:extLst>
          </p:cNvPr>
          <p:cNvSpPr txBox="1"/>
          <p:nvPr/>
        </p:nvSpPr>
        <p:spPr>
          <a:xfrm>
            <a:off x="3193741" y="1861636"/>
            <a:ext cx="72419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Сферы применения видеоаналитики </a:t>
            </a:r>
          </a:p>
          <a:p>
            <a:pPr algn="ctr">
              <a:lnSpc>
                <a:spcPct val="100000"/>
              </a:lnSpc>
            </a:pPr>
            <a:endParaRPr lang="ru-RU" sz="2800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ru-RU" sz="2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1E759-9A51-0E0A-C3E5-0070CBDE3C19}"/>
              </a:ext>
            </a:extLst>
          </p:cNvPr>
          <p:cNvSpPr txBox="1"/>
          <p:nvPr/>
        </p:nvSpPr>
        <p:spPr>
          <a:xfrm>
            <a:off x="194016" y="2667039"/>
            <a:ext cx="671019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HoReCa</a:t>
            </a:r>
            <a:endParaRPr lang="ru-RU" sz="16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6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Медицинские учреждения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6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Банки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6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Общественный транспорт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6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dirty="0"/>
              <a:t>Безопасный и умный город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Логистика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6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Промышленность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3074" name="Picture 2" descr="C:\Users\Рома\Desktop\secur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554133"/>
            <a:ext cx="6477000" cy="39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67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612000" y="213480"/>
            <a:ext cx="7832438" cy="86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3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ООО «Инженерно-техническая фирма»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ru-RU" sz="2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www.itfirm.ru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6827C-08E5-2782-5917-C9513BD2949F}"/>
              </a:ext>
            </a:extLst>
          </p:cNvPr>
          <p:cNvSpPr txBox="1"/>
          <p:nvPr/>
        </p:nvSpPr>
        <p:spPr>
          <a:xfrm>
            <a:off x="3145008" y="1607636"/>
            <a:ext cx="75095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Видеоаналитика</a:t>
            </a:r>
            <a:r>
              <a:rPr lang="ru-RU" sz="2800" b="1" dirty="0"/>
              <a:t> для строительства, добывающей промышленности</a:t>
            </a:r>
            <a:endParaRPr lang="ru-RU" sz="2800" dirty="0"/>
          </a:p>
          <a:p>
            <a:pPr algn="ctr">
              <a:lnSpc>
                <a:spcPct val="100000"/>
              </a:lnSpc>
            </a:pPr>
            <a:endParaRPr lang="ru-RU" sz="2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1E759-9A51-0E0A-C3E5-0070CBDE3C19}"/>
              </a:ext>
            </a:extLst>
          </p:cNvPr>
          <p:cNvSpPr txBox="1"/>
          <p:nvPr/>
        </p:nvSpPr>
        <p:spPr>
          <a:xfrm>
            <a:off x="194016" y="3135932"/>
            <a:ext cx="5901984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Детектор отсутствия касок и других СИЗ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6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Аналитика для контроля периметра и территории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6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Детектор дыма и огня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6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Детектор оставленных предметов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6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Автоматизация весовых комплексов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6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Предупреждение о наличии людей в опасных зонах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098" name="Picture 2" descr="C:\Users\Рома\Desktop\barnet-2020-09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2692"/>
            <a:ext cx="4647459" cy="363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23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612000" y="213480"/>
            <a:ext cx="7832438" cy="86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3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ООО «Инженерно-техническая фирма»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ru-RU" sz="2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www.itfirm.ru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6827C-08E5-2782-5917-C9513BD2949F}"/>
              </a:ext>
            </a:extLst>
          </p:cNvPr>
          <p:cNvSpPr txBox="1"/>
          <p:nvPr/>
        </p:nvSpPr>
        <p:spPr>
          <a:xfrm>
            <a:off x="1879626" y="1709236"/>
            <a:ext cx="75095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Детектор дыма и огня</a:t>
            </a:r>
            <a:endParaRPr lang="ru-RU" sz="2800" dirty="0"/>
          </a:p>
          <a:p>
            <a:pPr algn="ctr">
              <a:lnSpc>
                <a:spcPct val="100000"/>
              </a:lnSpc>
            </a:pPr>
            <a:endParaRPr lang="ru-RU" sz="2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1E759-9A51-0E0A-C3E5-0070CBDE3C19}"/>
              </a:ext>
            </a:extLst>
          </p:cNvPr>
          <p:cNvSpPr txBox="1"/>
          <p:nvPr/>
        </p:nvSpPr>
        <p:spPr>
          <a:xfrm>
            <a:off x="194016" y="3135932"/>
            <a:ext cx="590198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Оперативно отреагировать на возникновение дыма или огня и остановить распространение пожара</a:t>
            </a:r>
            <a:endParaRPr lang="ru-RU" sz="16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6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проинформировать работников, которые находятся в опасной зоне на территории предприятия, для их быстрой эвакуации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6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точные очаги и причины возникновения дыма и огня</a:t>
            </a:r>
            <a:endParaRPr lang="ru-RU" sz="16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7CCD01-BDAB-2E1B-A8C9-1ADD30BE7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783" y="2254931"/>
            <a:ext cx="3576782" cy="4279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41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612000" y="213480"/>
            <a:ext cx="7649558" cy="86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3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ООО «Инженерно-техническая фирма»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ru-RU" sz="2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www.itfirm.ru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6827C-08E5-2782-5917-C9513BD2949F}"/>
              </a:ext>
            </a:extLst>
          </p:cNvPr>
          <p:cNvSpPr txBox="1"/>
          <p:nvPr/>
        </p:nvSpPr>
        <p:spPr>
          <a:xfrm>
            <a:off x="827772" y="1996389"/>
            <a:ext cx="108765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err="1"/>
              <a:t>Видеоаналитика</a:t>
            </a:r>
            <a:r>
              <a:rPr lang="ru-RU" sz="2800" b="1" dirty="0"/>
              <a:t> для предприятий пищевой промышленности</a:t>
            </a:r>
            <a:endParaRPr lang="ru-RU" sz="2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1E759-9A51-0E0A-C3E5-0070CBDE3C19}"/>
              </a:ext>
            </a:extLst>
          </p:cNvPr>
          <p:cNvSpPr txBox="1"/>
          <p:nvPr/>
        </p:nvSpPr>
        <p:spPr>
          <a:xfrm>
            <a:off x="280643" y="3239272"/>
            <a:ext cx="5901984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Выявление нарушение санитарных норм, контроль наличия спецодежды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Контроль последовательности операций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Соблюдение времени технологических операций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Учет выработки каждого отдельного сотрудника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Соблюдение трудовой дисциплины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>
              <a:lnSpc>
                <a:spcPct val="100000"/>
              </a:lnSpc>
            </a:pPr>
            <a:endParaRPr lang="ru-RU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122" name="Picture 2" descr="C:\Users\Рома\Downloads\MS Paint _ Microsoft Paint On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981" y="2473442"/>
            <a:ext cx="4413708" cy="254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Рома\Downloads\MS Paint _ Microsoft Paint Online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9" y="3963906"/>
            <a:ext cx="4821796" cy="267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41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612000" y="213480"/>
            <a:ext cx="7649558" cy="86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3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ООО «Инженерно-техническая фирма»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ru-RU" sz="2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www.itfirm.ru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6827C-08E5-2782-5917-C9513BD2949F}"/>
              </a:ext>
            </a:extLst>
          </p:cNvPr>
          <p:cNvSpPr txBox="1"/>
          <p:nvPr/>
        </p:nvSpPr>
        <p:spPr>
          <a:xfrm>
            <a:off x="827772" y="1996389"/>
            <a:ext cx="108765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/>
              <a:t>Автоматизация складского учета для рыбодобывающей отрасли</a:t>
            </a:r>
            <a:endParaRPr lang="ru-RU" sz="2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1E759-9A51-0E0A-C3E5-0070CBDE3C19}"/>
              </a:ext>
            </a:extLst>
          </p:cNvPr>
          <p:cNvSpPr txBox="1"/>
          <p:nvPr/>
        </p:nvSpPr>
        <p:spPr>
          <a:xfrm>
            <a:off x="280643" y="3239272"/>
            <a:ext cx="590198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>
              <a:lnSpc>
                <a:spcPct val="100000"/>
              </a:lnSpc>
            </a:pPr>
            <a:endParaRPr lang="ru-RU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26" name="Picture 2" descr="C:\Users\Рома\Desktop\fdd090fe54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81" y="2759075"/>
            <a:ext cx="5417838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3C6766-2FB9-66A8-92A4-746492E55930}"/>
              </a:ext>
            </a:extLst>
          </p:cNvPr>
          <p:cNvSpPr txBox="1"/>
          <p:nvPr/>
        </p:nvSpPr>
        <p:spPr>
          <a:xfrm>
            <a:off x="280643" y="3239272"/>
            <a:ext cx="5901984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Фиксация каждой единицы упаковки продукции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Отслеживание наличия и корректности маркировки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Исключение человеческого фактора при учете количества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>
              <a:lnSpc>
                <a:spcPct val="100000"/>
              </a:lnSpc>
            </a:pPr>
            <a:endParaRPr lang="ru-RU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14498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612000" y="213480"/>
            <a:ext cx="7649558" cy="86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3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ООО «Инженерно-техническая фирма»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ru-RU" sz="2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www.itfirm.ru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6827C-08E5-2782-5917-C9513BD2949F}"/>
              </a:ext>
            </a:extLst>
          </p:cNvPr>
          <p:cNvSpPr txBox="1"/>
          <p:nvPr/>
        </p:nvSpPr>
        <p:spPr>
          <a:xfrm>
            <a:off x="827772" y="1996389"/>
            <a:ext cx="10876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   Системный интегратор инновационных решений </a:t>
            </a:r>
            <a:endParaRPr lang="ru-RU" sz="2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1E759-9A51-0E0A-C3E5-0070CBDE3C19}"/>
              </a:ext>
            </a:extLst>
          </p:cNvPr>
          <p:cNvSpPr txBox="1"/>
          <p:nvPr/>
        </p:nvSpPr>
        <p:spPr>
          <a:xfrm>
            <a:off x="280643" y="3239272"/>
            <a:ext cx="590198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>
              <a:lnSpc>
                <a:spcPct val="100000"/>
              </a:lnSpc>
            </a:pPr>
            <a:endParaRPr lang="ru-RU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3C6766-2FB9-66A8-92A4-746492E55930}"/>
              </a:ext>
            </a:extLst>
          </p:cNvPr>
          <p:cNvSpPr txBox="1"/>
          <p:nvPr/>
        </p:nvSpPr>
        <p:spPr>
          <a:xfrm>
            <a:off x="280643" y="3239272"/>
            <a:ext cx="59019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Полномасштабное внедрение ИИ – не единовременное событие. Эффект отставания в этом процессе проявляется медленно, но и наверстать упущенное будет труднее, если отставание произошло на этапе сбора так называемых больших данных</a:t>
            </a:r>
            <a:endParaRPr lang="ru-RU" sz="1600" dirty="0"/>
          </a:p>
          <a:p>
            <a:pPr>
              <a:lnSpc>
                <a:spcPct val="100000"/>
              </a:lnSpc>
            </a:pPr>
            <a:endParaRPr lang="ru-RU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6D8655-4CE8-488B-A5AB-4C32E9A6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461" y="2650636"/>
            <a:ext cx="3690024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743CEE9-144F-C4F9-CCA1-F130E141D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748" y="4352868"/>
            <a:ext cx="2015758" cy="201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21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1838</TotalTime>
  <Words>353</Words>
  <Application>Microsoft Office PowerPoint</Application>
  <PresentationFormat>Широкоэкранный</PresentationFormat>
  <Paragraphs>106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 Устинов</dc:creator>
  <cp:lastModifiedBy>Костюк Роман Николаевич</cp:lastModifiedBy>
  <cp:revision>136</cp:revision>
  <cp:lastPrinted>2016-11-03T14:29:34Z</cp:lastPrinted>
  <dcterms:created xsi:type="dcterms:W3CDTF">2015-09-21T11:45:55Z</dcterms:created>
  <dcterms:modified xsi:type="dcterms:W3CDTF">2022-11-30T07:53:33Z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