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3"/>
  </p:notesMasterIdLst>
  <p:handoutMasterIdLst>
    <p:handoutMasterId r:id="rId14"/>
  </p:handoutMasterIdLst>
  <p:sldIdLst>
    <p:sldId id="2014" r:id="rId3"/>
    <p:sldId id="2022" r:id="rId4"/>
    <p:sldId id="2024" r:id="rId5"/>
    <p:sldId id="2021" r:id="rId6"/>
    <p:sldId id="2023" r:id="rId7"/>
    <p:sldId id="2016" r:id="rId8"/>
    <p:sldId id="2026" r:id="rId9"/>
    <p:sldId id="2025" r:id="rId10"/>
    <p:sldId id="2015" r:id="rId11"/>
    <p:sldId id="2027" r:id="rId12"/>
  </p:sldIdLst>
  <p:sldSz cx="12192000" cy="6858000"/>
  <p:notesSz cx="6797675" cy="9928225"/>
  <p:embeddedFontLst>
    <p:embeddedFont>
      <p:font typeface="Open Sans Light" charset="0"/>
      <p:regular r:id="rId15"/>
      <p:bold r:id="rId16"/>
      <p:italic r:id="rId17"/>
      <p:boldItalic r:id="rId18"/>
    </p:embeddedFont>
    <p:embeddedFont>
      <p:font typeface="lined-icons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charset="0"/>
      <p:regular r:id="rId24"/>
      <p:italic r:id="rId25"/>
    </p:embeddedFont>
    <p:embeddedFont>
      <p:font typeface="Roboto Condensed" charset="0"/>
      <p:regular r:id="rId26"/>
      <p:bold r:id="rId27"/>
      <p:italic r:id="rId28"/>
      <p:boldItalic r:id="rId29"/>
    </p:embeddedFont>
    <p:embeddedFont>
      <p:font typeface="Open Sans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E8"/>
    <a:srgbClr val="F2F2F2"/>
    <a:srgbClr val="00B0F0"/>
    <a:srgbClr val="009ADA"/>
    <a:srgbClr val="00A6E6"/>
    <a:srgbClr val="0990FF"/>
    <a:srgbClr val="0064CB"/>
    <a:srgbClr val="0082F1"/>
    <a:srgbClr val="003794"/>
    <a:srgbClr val="002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719" autoAdjust="0"/>
  </p:normalViewPr>
  <p:slideViewPr>
    <p:cSldViewPr snapToObjects="1">
      <p:cViewPr varScale="1">
        <p:scale>
          <a:sx n="111" d="100"/>
          <a:sy n="111" d="100"/>
        </p:scale>
        <p:origin x="-540" y="-78"/>
      </p:cViewPr>
      <p:guideLst>
        <p:guide orient="horz" pos="2160"/>
        <p:guide pos="2275"/>
        <p:guide pos="7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55" d="100"/>
          <a:sy n="55" d="100"/>
        </p:scale>
        <p:origin x="1926" y="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4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4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9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2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2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322727" y="2996952"/>
            <a:ext cx="11521280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3600" dirty="0">
                <a:latin typeface="Roboto Condensed" charset="0"/>
                <a:ea typeface="Roboto Condensed" charset="0"/>
              </a:rPr>
              <a:t>Введение института Единого налогового </a:t>
            </a:r>
            <a:r>
              <a:rPr lang="ru-RU" sz="3600" dirty="0" smtClean="0">
                <a:latin typeface="Roboto Condensed" charset="0"/>
                <a:ea typeface="Roboto Condensed" charset="0"/>
              </a:rPr>
              <a:t>счета</a:t>
            </a:r>
          </a:p>
          <a:p>
            <a:pPr algn="ctr"/>
            <a:r>
              <a:rPr lang="ru-RU" sz="3600" dirty="0" smtClean="0">
                <a:latin typeface="Roboto Condensed" charset="0"/>
                <a:ea typeface="Roboto Condensed" charset="0"/>
              </a:rPr>
              <a:t>с </a:t>
            </a:r>
            <a:r>
              <a:rPr lang="ru-RU" sz="3600" dirty="0">
                <a:latin typeface="Roboto Condensed" charset="0"/>
                <a:ea typeface="Roboto Condensed" charset="0"/>
              </a:rPr>
              <a:t>01 января 2023 года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ЭКОСИСТЕМА ЕНС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335359" y="4900518"/>
            <a:ext cx="11508737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dirty="0" smtClean="0">
                <a:latin typeface="Roboto Condensed" charset="0"/>
                <a:ea typeface="Roboto Condensed" charset="0"/>
              </a:rPr>
              <a:t>Главный государственный налоговый инспектор</a:t>
            </a:r>
          </a:p>
          <a:p>
            <a:pPr algn="ctr"/>
            <a:r>
              <a:rPr lang="ru-RU" dirty="0" smtClean="0">
                <a:latin typeface="Roboto Condensed" charset="0"/>
                <a:ea typeface="Roboto Condensed" charset="0"/>
              </a:rPr>
              <a:t>отдела </a:t>
            </a:r>
            <a:r>
              <a:rPr lang="ru-RU" dirty="0" smtClean="0">
                <a:latin typeface="Roboto Condensed" charset="0"/>
                <a:ea typeface="Roboto Condensed" charset="0"/>
              </a:rPr>
              <a:t>урегулирования состояния расчетов с бюджетом</a:t>
            </a:r>
          </a:p>
          <a:p>
            <a:pPr algn="ctr"/>
            <a:r>
              <a:rPr lang="ru-RU" dirty="0" err="1" smtClean="0">
                <a:latin typeface="Roboto Condensed" charset="0"/>
                <a:ea typeface="Roboto Condensed" charset="0"/>
              </a:rPr>
              <a:t>Адеева</a:t>
            </a:r>
            <a:r>
              <a:rPr lang="ru-RU" dirty="0" smtClean="0">
                <a:latin typeface="Roboto Condensed" charset="0"/>
                <a:ea typeface="Roboto Condensed" charset="0"/>
              </a:rPr>
              <a:t> Мария Юрьевна</a:t>
            </a:r>
            <a:endParaRPr lang="ru-RU" dirty="0">
              <a:latin typeface="Roboto Condensed" charset="0"/>
              <a:ea typeface="Roboto Condense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5375920" y="6241958"/>
            <a:ext cx="144016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dirty="0" smtClean="0">
                <a:latin typeface="Roboto Condensed" charset="0"/>
                <a:ea typeface="Roboto Condensed" charset="0"/>
              </a:rPr>
              <a:t>20.12.2022</a:t>
            </a:r>
            <a:endParaRPr lang="ru-RU" dirty="0">
              <a:latin typeface="Roboto Condensed" charset="0"/>
              <a:ea typeface="Roboto Condensed" charset="0"/>
            </a:endParaRPr>
          </a:p>
        </p:txBody>
      </p:sp>
      <p:pic>
        <p:nvPicPr>
          <p:cNvPr id="8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88" y="896302"/>
            <a:ext cx="1688357" cy="17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84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2891644" y="3352056"/>
            <a:ext cx="586865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Спасибо за внимание!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60" y="896302"/>
            <a:ext cx="1688357" cy="17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51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512912" y="1348896"/>
            <a:ext cx="11055696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Единый налоговый платеж (ЕНП) </a:t>
            </a:r>
            <a:r>
              <a:rPr lang="ru-RU" dirty="0"/>
              <a:t>-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это денежные средства, перечисленные 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налогоплательщиком на соответствующий счет УФК, в счет исполнения обязанности перед бюджетом.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512914" y="4265220"/>
            <a:ext cx="11055694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Единый налоговый счет (ЕНС)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 - форма учета совокупной обязанности налогоплательщика и перечисленных денежных средств в качестве ЕНП, распределение которого осуществляет ФНС России.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ОСНОВНЫЕ ПОНЯТИЯ ЕНС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670" y="2768731"/>
            <a:ext cx="11128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С</a:t>
            </a:r>
            <a:r>
              <a:rPr lang="ru-RU" b="1" dirty="0" smtClean="0">
                <a:latin typeface="Roboto Condensed" panose="020B0604020202020204" charset="0"/>
                <a:ea typeface="Roboto Condensed" panose="020B0604020202020204" charset="0"/>
              </a:rPr>
              <a:t>овокупная </a:t>
            </a:r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обязанность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– это общая сумма налогов, авансовых платежей, сборов, страховых взносов, пеней, штрафов, процентов, которую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налогоплательщик должен 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уплатить.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512914" y="5723964"/>
            <a:ext cx="1105569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Сальдо ЕНС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 - это разница между ЕНП и совокупной обязанностью. </a:t>
            </a:r>
          </a:p>
        </p:txBody>
      </p:sp>
    </p:spTree>
    <p:extLst>
      <p:ext uri="{BB962C8B-B14F-4D97-AF65-F5344CB8AC3E}">
        <p14:creationId xmlns:p14="http://schemas.microsoft.com/office/powerpoint/2010/main" val="1422313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ФОРМИРОВАНИЕ НАЧАЛЬНОГО САЛЬДО ЕНС НА 01.01.2023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4010903" y="2966667"/>
            <a:ext cx="3528392" cy="31085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задолженность, по которой по состоянию на 31.12.2022 истек срок взыскания;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госпошлина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, в отношении уплаты которой выдан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ИД и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по состоянию на 31.12.2022 истек срок взыскания;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суммы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доначислений по решениям о привлечении к ответственности за совершение налогового правонарушения, исполнение которых приостановлено по состоянию на 31.12.2022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.</a:t>
            </a:r>
            <a:endParaRPr lang="ru-RU" sz="16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4010903" y="2568912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 включаются суммы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2891644" y="1160748"/>
            <a:ext cx="6660739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НАЧАЛЬНОЕ САЛЬДО ЕНС НА 01.01.2023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7853300" y="2985194"/>
            <a:ext cx="3708412" cy="33393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Налог на профессиональный доход;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Сборы за пользование объектами ЖМ и ВБР;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НДФЛ от деятельности иностранных граждан;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госпошлина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, в отношении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уплаты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которой не выдан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ИД;</a:t>
            </a:r>
            <a:endParaRPr lang="ru-RU" sz="16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суммы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переплаты, если со дня их уплаты прошло более трех лет;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авансовые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платежи по налогу на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прибыль, зачисляемому в бюджет субъекта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РФ.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173342" y="2977500"/>
            <a:ext cx="3528392" cy="2954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неисполненных обязанностей, в </a:t>
            </a:r>
            <a:r>
              <a:rPr lang="ru-RU" sz="1600" dirty="0" err="1" smtClean="0">
                <a:latin typeface="Roboto Condensed" panose="020B0604020202020204" charset="0"/>
                <a:ea typeface="Roboto Condensed" panose="020B0604020202020204" charset="0"/>
              </a:rPr>
              <a:t>т.ч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. по госпошлине,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в отношении уплаты которой выдан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ИД;</a:t>
            </a:r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излишне перечисленные денежные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средства;</a:t>
            </a:r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авансовые платежи по налогам,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страховым взносам,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срок представления налоговых деклараций (расчетов) по которым или направления налоговым органом сообщения об исчисленных суммах налогов наступает после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01.01.2023</a:t>
            </a:r>
            <a:endParaRPr lang="ru-RU" sz="16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173342" y="2568912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Включаются суммы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7845063" y="2425022"/>
            <a:ext cx="414046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признаются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переплатой суммы,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уплаченные на 31.12.2022</a:t>
            </a:r>
          </a:p>
        </p:txBody>
      </p:sp>
      <p:sp>
        <p:nvSpPr>
          <p:cNvPr id="3" name="Стрелка вправо 2"/>
          <p:cNvSpPr/>
          <p:nvPr/>
        </p:nvSpPr>
        <p:spPr>
          <a:xfrm rot="19903055">
            <a:off x="1953875" y="1869290"/>
            <a:ext cx="1044116" cy="54419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3264139">
            <a:off x="9008818" y="1896476"/>
            <a:ext cx="753479" cy="35681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401453" y="1874365"/>
            <a:ext cx="652080" cy="4489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343123" y="1988840"/>
            <a:ext cx="860889" cy="32403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9030723" y="1988840"/>
            <a:ext cx="860889" cy="32403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98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330966" y="1016732"/>
            <a:ext cx="6444697" cy="2634248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7729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0904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4683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1"/>
              <a:ext cx="597635" cy="981549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254161" y="2889581"/>
              <a:ext cx="1101388" cy="5871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СОВОКУПНАЯ</a:t>
              </a: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ОБЯЗАННОСТЬ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-12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200 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83300" y="2977649"/>
              <a:ext cx="724507" cy="41098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10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928988" y="2927575"/>
              <a:ext cx="674285" cy="41098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</a:t>
              </a:r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2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200 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58571" y="3838115"/>
            <a:ext cx="1578774" cy="960509"/>
            <a:chOff x="299356" y="1120241"/>
            <a:chExt cx="1605326" cy="2512552"/>
          </a:xfrm>
        </p:grpSpPr>
        <p:sp>
          <p:nvSpPr>
            <p:cNvPr id="112" name="Oval 11">
              <a:extLst>
                <a:ext uri="{FF2B5EF4-FFF2-40B4-BE49-F238E27FC236}">
                  <a16:creationId xmlns="" xmlns:a16="http://schemas.microsoft.com/office/drawing/2014/main" id="{3CD5E4D9-E0C6-4590-8585-0DD128BC6CCB}"/>
                </a:ext>
              </a:extLst>
            </p:cNvPr>
            <p:cNvSpPr/>
            <p:nvPr/>
          </p:nvSpPr>
          <p:spPr>
            <a:xfrm>
              <a:off x="299356" y="1120241"/>
              <a:ext cx="1605326" cy="2512552"/>
            </a:xfrm>
            <a:prstGeom prst="roundRect">
              <a:avLst>
                <a:gd name="adj" fmla="val 11087"/>
              </a:avLst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19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"/>
              <a:endPara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grpSp>
          <p:nvGrpSpPr>
            <p:cNvPr id="148" name="Группа 147">
              <a:extLst>
                <a:ext uri="{FF2B5EF4-FFF2-40B4-BE49-F238E27FC236}">
                  <a16:creationId xmlns="" xmlns:a16="http://schemas.microsoft.com/office/drawing/2014/main" id="{AB6D85C4-D972-4F14-BF63-1A679E5BBE1E}"/>
                </a:ext>
              </a:extLst>
            </p:cNvPr>
            <p:cNvGrpSpPr/>
            <p:nvPr/>
          </p:nvGrpSpPr>
          <p:grpSpPr>
            <a:xfrm>
              <a:off x="650140" y="2065423"/>
              <a:ext cx="903759" cy="1047395"/>
              <a:chOff x="650140" y="2058206"/>
              <a:chExt cx="903759" cy="1047395"/>
            </a:xfrm>
          </p:grpSpPr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FAEA0D71-2D1B-4300-AC38-D0B17351282F}"/>
                  </a:ext>
                </a:extLst>
              </p:cNvPr>
              <p:cNvSpPr txBox="1"/>
              <p:nvPr/>
            </p:nvSpPr>
            <p:spPr>
              <a:xfrm>
                <a:off x="913121" y="2058206"/>
                <a:ext cx="37779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1031626">
                  <a:defRPr/>
                </a:pPr>
                <a:r>
                  <a:rPr lang="ru-RU" sz="1400" b="1" dirty="0">
                    <a:solidFill>
                      <a:schemeClr val="tx1">
                        <a:lumMod val="50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ЕНП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63E0400B-D0A5-487D-958C-6526B7E3F4F3}"/>
                  </a:ext>
                </a:extLst>
              </p:cNvPr>
              <p:cNvSpPr txBox="1"/>
              <p:nvPr/>
            </p:nvSpPr>
            <p:spPr>
              <a:xfrm>
                <a:off x="650140" y="2523025"/>
                <a:ext cx="903759" cy="58257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1031626">
                  <a:defRPr/>
                </a:pPr>
                <a:r>
                  <a:rPr lang="ru-RU" sz="1600" b="1" dirty="0">
                    <a:solidFill>
                      <a:srgbClr val="92D05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+ </a:t>
                </a:r>
                <a:r>
                  <a:rPr lang="ru-RU" sz="1600" b="1" dirty="0" smtClean="0">
                    <a:solidFill>
                      <a:srgbClr val="92D05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10 000</a:t>
                </a:r>
                <a:endParaRPr lang="ru-RU" sz="1600" b="1" dirty="0">
                  <a:solidFill>
                    <a:srgbClr val="92D0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ЭКОСИСТЕМА ЕНС</a:t>
            </a:r>
          </a:p>
        </p:txBody>
      </p:sp>
      <p:cxnSp>
        <p:nvCxnSpPr>
          <p:cNvPr id="40" name="Соединительная линия уступом 39"/>
          <p:cNvCxnSpPr>
            <a:stCxn id="128" idx="1"/>
            <a:endCxn id="69" idx="1"/>
          </p:cNvCxnSpPr>
          <p:nvPr/>
        </p:nvCxnSpPr>
        <p:spPr>
          <a:xfrm rot="10800000" flipH="1">
            <a:off x="2480427" y="3179427"/>
            <a:ext cx="2717" cy="3379907"/>
          </a:xfrm>
          <a:prstGeom prst="bentConnector3">
            <a:avLst>
              <a:gd name="adj1" fmla="val -7345307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463792" y="4725144"/>
            <a:ext cx="1796004" cy="2088232"/>
            <a:chOff x="2463792" y="4581128"/>
            <a:chExt cx="1796004" cy="208823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480428" y="6161273"/>
              <a:ext cx="1311317" cy="508087"/>
              <a:chOff x="4758734" y="5343266"/>
              <a:chExt cx="1605326" cy="1144239"/>
            </a:xfrm>
          </p:grpSpPr>
          <p:sp>
            <p:nvSpPr>
              <p:cNvPr id="128" name="Oval 11">
                <a:extLst>
                  <a:ext uri="{FF2B5EF4-FFF2-40B4-BE49-F238E27FC236}">
                    <a16:creationId xmlns="" xmlns:a16="http://schemas.microsoft.com/office/drawing/2014/main" id="{BCDF80C4-0514-4050-8B85-EBFFEEA821EC}"/>
                  </a:ext>
                </a:extLst>
              </p:cNvPr>
              <p:cNvSpPr/>
              <p:nvPr/>
            </p:nvSpPr>
            <p:spPr>
              <a:xfrm>
                <a:off x="4758734" y="5343266"/>
                <a:ext cx="1605326" cy="1144239"/>
              </a:xfrm>
              <a:prstGeom prst="roundRect">
                <a:avLst>
                  <a:gd name="adj" fmla="val 110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92100" sx="102000" sy="102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2000" algn="ctr"/>
                <a:endParaRPr lang="ru-RU" sz="14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="" xmlns:a16="http://schemas.microsoft.com/office/drawing/2014/main" id="{71BF3C49-5D74-47FF-9947-7A8B0AD77FAE}"/>
                  </a:ext>
                </a:extLst>
              </p:cNvPr>
              <p:cNvSpPr txBox="1"/>
              <p:nvPr/>
            </p:nvSpPr>
            <p:spPr>
              <a:xfrm>
                <a:off x="5005016" y="5747124"/>
                <a:ext cx="1266571" cy="392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1031626">
                  <a:defRPr/>
                </a:pPr>
                <a:r>
                  <a:rPr lang="ru-RU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ПЕНИ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-200</a:t>
                </a:r>
                <a:endParaRPr lang="ru-RU" sz="1400" b="1" dirty="0">
                  <a:solidFill>
                    <a:srgbClr val="FF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2463792" y="4581128"/>
              <a:ext cx="1796004" cy="690776"/>
              <a:chOff x="2423569" y="4509120"/>
              <a:chExt cx="1796004" cy="690776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423569" y="4509120"/>
                <a:ext cx="1796004" cy="690776"/>
                <a:chOff x="2792107" y="5400366"/>
                <a:chExt cx="1605326" cy="941658"/>
              </a:xfrm>
            </p:grpSpPr>
            <p:sp>
              <p:nvSpPr>
                <p:cNvPr id="131" name="Oval 11">
                  <a:extLst>
                    <a:ext uri="{FF2B5EF4-FFF2-40B4-BE49-F238E27FC236}">
                      <a16:creationId xmlns="" xmlns:a16="http://schemas.microsoft.com/office/drawing/2014/main" id="{089FF4EA-B640-48FB-A27C-F039D0447CBA}"/>
                    </a:ext>
                  </a:extLst>
                </p:cNvPr>
                <p:cNvSpPr/>
                <p:nvPr/>
              </p:nvSpPr>
              <p:spPr>
                <a:xfrm>
                  <a:off x="2792107" y="5400366"/>
                  <a:ext cx="1605326" cy="941658"/>
                </a:xfrm>
                <a:prstGeom prst="roundRect">
                  <a:avLst>
                    <a:gd name="adj" fmla="val 1108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92100" sx="102000" sy="102000" algn="ctr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>
                  <a:defPPr>
                    <a:defRPr lang="en-US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72000" algn="ctr"/>
                  <a:endParaRPr lang="ru-RU" sz="1400" dirty="0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="" xmlns:a16="http://schemas.microsoft.com/office/drawing/2014/main" id="{203933C6-9EFE-4541-AB4B-704DA395DD8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961485" y="5989329"/>
                  <a:ext cx="1266571" cy="3077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031626">
                    <a:defRPr/>
                  </a:pPr>
                  <a:r>
                    <a:rPr lang="ru-RU" sz="1400" b="1" dirty="0" smtClean="0">
                      <a:solidFill>
                        <a:schemeClr val="tx1">
                          <a:lumMod val="50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rPr>
                    <a:t>ПРИБЫЛЬ </a:t>
                  </a:r>
                  <a:r>
                    <a:rPr lang="ru-RU" sz="1400" b="1" dirty="0" smtClean="0">
                      <a:solidFill>
                        <a:srgbClr val="FF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rPr>
                    <a:t>-5 000</a:t>
                  </a:r>
                  <a:endParaRPr lang="ru-RU" sz="1400" b="1" dirty="0">
                    <a:solidFill>
                      <a:srgbClr val="FF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203933C6-9EFE-4541-AB4B-704DA395DD8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469524" y="4653716"/>
                <a:ext cx="167265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1031626">
                  <a:defRPr/>
                </a:pPr>
                <a:r>
                  <a:rPr lang="ru-RU" sz="1400" b="1" dirty="0">
                    <a:solidFill>
                      <a:schemeClr val="tx1">
                        <a:lumMod val="50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т</a:t>
                </a:r>
                <a:r>
                  <a:rPr lang="ru-RU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екущие начисления</a:t>
                </a:r>
                <a:endPara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2463792" y="5337212"/>
              <a:ext cx="1796004" cy="726977"/>
              <a:chOff x="2423569" y="4365104"/>
              <a:chExt cx="1796004" cy="726977"/>
            </a:xfrm>
          </p:grpSpPr>
          <p:grpSp>
            <p:nvGrpSpPr>
              <p:cNvPr id="87" name="Группа 86"/>
              <p:cNvGrpSpPr/>
              <p:nvPr/>
            </p:nvGrpSpPr>
            <p:grpSpPr>
              <a:xfrm>
                <a:off x="2423569" y="4365104"/>
                <a:ext cx="1796004" cy="726977"/>
                <a:chOff x="2792107" y="5204047"/>
                <a:chExt cx="1605326" cy="991007"/>
              </a:xfrm>
            </p:grpSpPr>
            <p:sp>
              <p:nvSpPr>
                <p:cNvPr id="89" name="Oval 11">
                  <a:extLst>
                    <a:ext uri="{FF2B5EF4-FFF2-40B4-BE49-F238E27FC236}">
                      <a16:creationId xmlns="" xmlns:a16="http://schemas.microsoft.com/office/drawing/2014/main" id="{089FF4EA-B640-48FB-A27C-F039D0447CBA}"/>
                    </a:ext>
                  </a:extLst>
                </p:cNvPr>
                <p:cNvSpPr/>
                <p:nvPr/>
              </p:nvSpPr>
              <p:spPr>
                <a:xfrm>
                  <a:off x="2792107" y="5204047"/>
                  <a:ext cx="1605326" cy="991007"/>
                </a:xfrm>
                <a:prstGeom prst="roundRect">
                  <a:avLst>
                    <a:gd name="adj" fmla="val 1108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92100" sx="102000" sy="102000" algn="ctr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>
                  <a:defPPr>
                    <a:defRPr lang="en-US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72000" algn="ctr"/>
                  <a:endParaRPr lang="ru-RU" sz="1400" dirty="0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="" xmlns:a16="http://schemas.microsoft.com/office/drawing/2014/main" id="{203933C6-9EFE-4541-AB4B-704DA395DD8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961485" y="5793801"/>
                  <a:ext cx="1266571" cy="2936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1031626">
                    <a:defRPr/>
                  </a:pPr>
                  <a:r>
                    <a:rPr lang="ru-RU" sz="1400" b="1" dirty="0" smtClean="0">
                      <a:solidFill>
                        <a:schemeClr val="tx1">
                          <a:lumMod val="50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rPr>
                    <a:t>НДФЛ </a:t>
                  </a:r>
                  <a:r>
                    <a:rPr lang="ru-RU" sz="1400" b="1" dirty="0" smtClean="0">
                      <a:solidFill>
                        <a:srgbClr val="FF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rPr>
                    <a:t>-5 000</a:t>
                  </a:r>
                  <a:endParaRPr lang="ru-RU" sz="1400" b="1" dirty="0">
                    <a:solidFill>
                      <a:srgbClr val="FF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endParaRPr>
                </a:p>
              </p:txBody>
            </p:sp>
          </p:grp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203933C6-9EFE-4541-AB4B-704DA395DD8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469524" y="4545704"/>
                <a:ext cx="167265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1031626">
                  <a:defRPr/>
                </a:pPr>
                <a:r>
                  <a:rPr lang="ru-RU" sz="1400" b="1" dirty="0">
                    <a:solidFill>
                      <a:schemeClr val="tx1">
                        <a:lumMod val="50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т</a:t>
                </a:r>
                <a:r>
                  <a:rPr lang="ru-RU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екущие начисления</a:t>
                </a:r>
                <a:endPara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2423568" y="3813752"/>
            <a:ext cx="2196643" cy="839384"/>
            <a:chOff x="2423569" y="3609020"/>
            <a:chExt cx="1796004" cy="839384"/>
          </a:xfrm>
        </p:grpSpPr>
        <p:sp>
          <p:nvSpPr>
            <p:cNvPr id="94" name="Oval 11">
              <a:extLst>
                <a:ext uri="{FF2B5EF4-FFF2-40B4-BE49-F238E27FC236}">
                  <a16:creationId xmlns="" xmlns:a16="http://schemas.microsoft.com/office/drawing/2014/main" id="{089FF4EA-B640-48FB-A27C-F039D0447CBA}"/>
                </a:ext>
              </a:extLst>
            </p:cNvPr>
            <p:cNvSpPr/>
            <p:nvPr/>
          </p:nvSpPr>
          <p:spPr>
            <a:xfrm>
              <a:off x="2423569" y="3609020"/>
              <a:ext cx="1796004" cy="839384"/>
            </a:xfrm>
            <a:prstGeom prst="roundRect">
              <a:avLst>
                <a:gd name="adj" fmla="val 11087"/>
              </a:avLst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19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" algn="ctr"/>
              <a:endPara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03933C6-9EFE-4541-AB4B-704DA395DD8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69524" y="3682967"/>
              <a:ext cx="1672651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</a:t>
              </a:r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едоимка с наиболее ранним сроком уплаты</a:t>
              </a:r>
            </a:p>
            <a:p>
              <a:pPr algn="ctr" defTabSz="1031626"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-2 000</a:t>
              </a:r>
              <a:endParaRPr lang="ru-RU" sz="14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cxnSp>
        <p:nvCxnSpPr>
          <p:cNvPr id="96" name="Соединительная линия уступом 95"/>
          <p:cNvCxnSpPr>
            <a:stCxn id="112" idx="1"/>
            <a:endCxn id="70" idx="1"/>
          </p:cNvCxnSpPr>
          <p:nvPr/>
        </p:nvCxnSpPr>
        <p:spPr>
          <a:xfrm rot="10800000" flipH="1">
            <a:off x="358571" y="3179426"/>
            <a:ext cx="191226" cy="1138944"/>
          </a:xfrm>
          <a:prstGeom prst="bentConnector3">
            <a:avLst>
              <a:gd name="adj1" fmla="val -119544"/>
            </a:avLst>
          </a:prstGeom>
          <a:ln w="25400" cmpd="sng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4948557" y="3838115"/>
            <a:ext cx="1827106" cy="2088232"/>
            <a:chOff x="2463792" y="4581128"/>
            <a:chExt cx="1796004" cy="2088232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2480428" y="6161273"/>
              <a:ext cx="1311317" cy="508087"/>
              <a:chOff x="4758734" y="5343266"/>
              <a:chExt cx="1605326" cy="1144239"/>
            </a:xfrm>
          </p:grpSpPr>
          <p:sp>
            <p:nvSpPr>
              <p:cNvPr id="117" name="Oval 11">
                <a:extLst>
                  <a:ext uri="{FF2B5EF4-FFF2-40B4-BE49-F238E27FC236}">
                    <a16:creationId xmlns="" xmlns:a16="http://schemas.microsoft.com/office/drawing/2014/main" id="{BCDF80C4-0514-4050-8B85-EBFFEEA821EC}"/>
                  </a:ext>
                </a:extLst>
              </p:cNvPr>
              <p:cNvSpPr/>
              <p:nvPr/>
            </p:nvSpPr>
            <p:spPr>
              <a:xfrm>
                <a:off x="4758734" y="5343266"/>
                <a:ext cx="1605326" cy="1144239"/>
              </a:xfrm>
              <a:prstGeom prst="roundRect">
                <a:avLst>
                  <a:gd name="adj" fmla="val 110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92100" sx="102000" sy="102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2000" algn="ctr"/>
                <a:endParaRPr lang="ru-RU" sz="14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71BF3C49-5D74-47FF-9947-7A8B0AD77FAE}"/>
                  </a:ext>
                </a:extLst>
              </p:cNvPr>
              <p:cNvSpPr txBox="1"/>
              <p:nvPr/>
            </p:nvSpPr>
            <p:spPr>
              <a:xfrm>
                <a:off x="5005016" y="5747124"/>
                <a:ext cx="1266571" cy="3926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1031626">
                  <a:defRPr/>
                </a:pPr>
                <a:r>
                  <a:rPr lang="ru-RU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ПЕНИ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-200</a:t>
                </a:r>
                <a:endParaRPr lang="ru-RU" sz="1400" b="1" dirty="0">
                  <a:solidFill>
                    <a:srgbClr val="FF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  <p:grpSp>
          <p:nvGrpSpPr>
            <p:cNvPr id="113" name="Группа 112"/>
            <p:cNvGrpSpPr/>
            <p:nvPr/>
          </p:nvGrpSpPr>
          <p:grpSpPr>
            <a:xfrm>
              <a:off x="2463792" y="4581128"/>
              <a:ext cx="1796004" cy="690776"/>
              <a:chOff x="2792107" y="5400366"/>
              <a:chExt cx="1605326" cy="941658"/>
            </a:xfrm>
          </p:grpSpPr>
          <p:sp>
            <p:nvSpPr>
              <p:cNvPr id="115" name="Oval 11">
                <a:extLst>
                  <a:ext uri="{FF2B5EF4-FFF2-40B4-BE49-F238E27FC236}">
                    <a16:creationId xmlns="" xmlns:a16="http://schemas.microsoft.com/office/drawing/2014/main" id="{089FF4EA-B640-48FB-A27C-F039D0447CBA}"/>
                  </a:ext>
                </a:extLst>
              </p:cNvPr>
              <p:cNvSpPr/>
              <p:nvPr/>
            </p:nvSpPr>
            <p:spPr>
              <a:xfrm>
                <a:off x="2792107" y="5400366"/>
                <a:ext cx="1605326" cy="941658"/>
              </a:xfrm>
              <a:prstGeom prst="roundRect">
                <a:avLst>
                  <a:gd name="adj" fmla="val 110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92100" sx="102000" sy="102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2000" algn="ctr"/>
                <a:endParaRPr lang="ru-RU" sz="14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203933C6-9EFE-4541-AB4B-704DA395DD8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74160" y="5746079"/>
                <a:ext cx="1266571" cy="293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1031626">
                  <a:defRPr/>
                </a:pPr>
                <a:r>
                  <a:rPr lang="ru-RU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ПРИБЫЛЬ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-1 000</a:t>
                </a:r>
                <a:endParaRPr lang="ru-RU" sz="1400" b="1" dirty="0">
                  <a:solidFill>
                    <a:srgbClr val="FF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2463792" y="5337212"/>
              <a:ext cx="1796004" cy="726977"/>
              <a:chOff x="2792107" y="5204047"/>
              <a:chExt cx="1605326" cy="991007"/>
            </a:xfrm>
          </p:grpSpPr>
          <p:sp>
            <p:nvSpPr>
              <p:cNvPr id="105" name="Oval 11">
                <a:extLst>
                  <a:ext uri="{FF2B5EF4-FFF2-40B4-BE49-F238E27FC236}">
                    <a16:creationId xmlns="" xmlns:a16="http://schemas.microsoft.com/office/drawing/2014/main" id="{089FF4EA-B640-48FB-A27C-F039D0447CBA}"/>
                  </a:ext>
                </a:extLst>
              </p:cNvPr>
              <p:cNvSpPr/>
              <p:nvPr/>
            </p:nvSpPr>
            <p:spPr>
              <a:xfrm>
                <a:off x="2792107" y="5204047"/>
                <a:ext cx="1605326" cy="991007"/>
              </a:xfrm>
              <a:prstGeom prst="roundRect">
                <a:avLst>
                  <a:gd name="adj" fmla="val 1108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92100" sx="102000" sy="102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2000" algn="ctr"/>
                <a:endParaRPr lang="ru-RU" sz="14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203933C6-9EFE-4541-AB4B-704DA395DD8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41786" y="5522223"/>
                <a:ext cx="1266571" cy="293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1031626">
                  <a:defRPr/>
                </a:pPr>
                <a:r>
                  <a:rPr lang="ru-RU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НДФЛ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-1 000</a:t>
                </a:r>
                <a:endParaRPr lang="ru-RU" sz="1400" b="1" dirty="0">
                  <a:solidFill>
                    <a:srgbClr val="FF00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cxnSp>
        <p:nvCxnSpPr>
          <p:cNvPr id="119" name="Соединительная линия уступом 118"/>
          <p:cNvCxnSpPr>
            <a:stCxn id="117" idx="1"/>
            <a:endCxn id="72" idx="1"/>
          </p:cNvCxnSpPr>
          <p:nvPr/>
        </p:nvCxnSpPr>
        <p:spPr>
          <a:xfrm rot="10800000" flipH="1">
            <a:off x="4965481" y="3126928"/>
            <a:ext cx="283170" cy="2545377"/>
          </a:xfrm>
          <a:prstGeom prst="bentConnector3">
            <a:avLst>
              <a:gd name="adj1" fmla="val -24347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85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РАСПОРЯЖЕНИЕ  ПЕРЕПЛАТОЙ ЕНС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1451484" y="2605627"/>
            <a:ext cx="3780420" cy="3539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23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Распоряжение путем зачета</a:t>
            </a:r>
            <a:endParaRPr lang="ru-RU" sz="23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1127448" y="1688468"/>
            <a:ext cx="9937104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2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ДЕНЕЖНЫЕ СРЕДСТВА, ФОРМИРУЮЩИЕ ПОЛОЖИТЕЛЬНОЕ САЛЬДО ЕНС</a:t>
            </a:r>
            <a:endParaRPr lang="ru-RU" sz="2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7032104" y="2636553"/>
            <a:ext cx="4284476" cy="3539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23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Распоряжение путем возврата</a:t>
            </a:r>
            <a:endParaRPr lang="ru-RU" sz="23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</p:txBody>
      </p:sp>
      <p:sp>
        <p:nvSpPr>
          <p:cNvPr id="22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407368" y="3356992"/>
            <a:ext cx="6192688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в счет исполнения обязанности другого лица по уплате налогов, сборов, страховых взносов, пеней, штрафов и (или) процентов</a:t>
            </a:r>
            <a:endParaRPr lang="ru-RU" sz="20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397925" y="4469631"/>
            <a:ext cx="6202131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 счет исполнения предстоящей обязанности по уплате конкретного налога (сбора, страхового взноса)</a:t>
            </a:r>
          </a:p>
        </p:txBody>
      </p:sp>
      <p:sp>
        <p:nvSpPr>
          <p:cNvPr id="2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411582" y="5301208"/>
            <a:ext cx="6208409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 счет исполнения решений налоговых органов, указанных в </a:t>
            </a:r>
            <a:r>
              <a:rPr lang="ru-RU" sz="2000" spc="-1" dirty="0" err="1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пп</a:t>
            </a:r>
            <a:r>
              <a:rPr lang="ru-RU" sz="20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. 10 </a:t>
            </a: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 11 </a:t>
            </a:r>
            <a:r>
              <a:rPr lang="ru-RU" sz="20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п. </a:t>
            </a: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5 и </a:t>
            </a:r>
            <a:r>
              <a:rPr lang="ru-RU" sz="2000" spc="-1" dirty="0" err="1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пп</a:t>
            </a:r>
            <a:r>
              <a:rPr lang="ru-RU" sz="20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. </a:t>
            </a: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3 </a:t>
            </a:r>
            <a:r>
              <a:rPr lang="ru-RU" sz="20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п. </a:t>
            </a: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7 </a:t>
            </a:r>
            <a:r>
              <a:rPr lang="ru-RU" sz="20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ст. </a:t>
            </a: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11.3 </a:t>
            </a:r>
            <a:r>
              <a:rPr lang="ru-RU" sz="20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НК РФ</a:t>
            </a:r>
            <a:endParaRPr lang="ru-RU" sz="20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</p:txBody>
      </p:sp>
      <p:cxnSp>
        <p:nvCxnSpPr>
          <p:cNvPr id="3" name="Прямая со стрелкой 2"/>
          <p:cNvCxnSpPr>
            <a:stCxn id="15" idx="2"/>
            <a:endCxn id="14" idx="0"/>
          </p:cNvCxnSpPr>
          <p:nvPr/>
        </p:nvCxnSpPr>
        <p:spPr>
          <a:xfrm flipH="1">
            <a:off x="3341694" y="2073189"/>
            <a:ext cx="2754306" cy="532438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2"/>
            <a:endCxn id="21" idx="0"/>
          </p:cNvCxnSpPr>
          <p:nvPr/>
        </p:nvCxnSpPr>
        <p:spPr>
          <a:xfrm>
            <a:off x="6096000" y="2073189"/>
            <a:ext cx="3078342" cy="563364"/>
          </a:xfrm>
          <a:prstGeom prst="straightConnector1">
            <a:avLst/>
          </a:prstGeom>
          <a:ln w="2222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411582" y="6093296"/>
            <a:ext cx="6208409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 счет </a:t>
            </a:r>
            <a:r>
              <a:rPr lang="ru-RU" sz="20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погашения </a:t>
            </a: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задолженности, </a:t>
            </a:r>
            <a:r>
              <a:rPr lang="ru-RU" sz="20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по которой истек срок взыскания</a:t>
            </a:r>
            <a:endParaRPr lang="ru-RU" sz="20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6801006" y="4469631"/>
            <a:ext cx="5390995" cy="23640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Не подлежат рассмотрению налоговыми органами после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01.01.2023 заявления о возврате/зачете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суммы излишне уплаченного (взысканного, подлежащего возмещению) налога (сбора, страховых взносов, пеней, штрафа), поданные до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31.12.2022 налогоплательщиками,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если в отношении таких заявлений до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31.12.2022 года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налоговым органом не принято решение о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возврате/зачете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денежных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средств</a:t>
            </a:r>
          </a:p>
          <a:p>
            <a:pPr algn="ctr"/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 (п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. 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8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ст. 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4 Федерального закона от 14.07.2022 №263-ФЗ)</a:t>
            </a:r>
            <a:endParaRPr lang="ru-RU" sz="1600" dirty="0">
              <a:solidFill>
                <a:prstClr val="white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32" name="Рисунок 31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37010" y="6235813"/>
            <a:ext cx="303106" cy="3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82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МОДЕЛЬ ЕНС</a:t>
            </a:r>
            <a:endParaRPr lang="ru-RU" sz="18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6375926" y="5684738"/>
            <a:ext cx="5816075" cy="117326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Пока налоговые органы не получили уведомление об исчисленных налогах, налог не считается уплаченным. Даже если на ЕНС положительное сальдо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в достаточном размере (</a:t>
            </a:r>
            <a:r>
              <a:rPr lang="ru-RU" sz="1600" dirty="0" err="1" smtClean="0">
                <a:latin typeface="Roboto Condensed" panose="020B0604020202020204" charset="0"/>
                <a:ea typeface="Roboto Condensed" panose="020B0604020202020204" charset="0"/>
              </a:rPr>
              <a:t>пп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.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 1 п. 7 ст. 45 НК РФ (в ред. с 2023 года)</a:t>
            </a:r>
            <a:endParaRPr lang="ru-RU" sz="1600" dirty="0">
              <a:solidFill>
                <a:prstClr val="white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5" name="Рисунок 14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0036" y="5697252"/>
            <a:ext cx="332762" cy="33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РЕКВИЗИТЫ ДЛЯ ЗАПОЛНЕНИЯ ПЛАТЕЖНЫХ ДОКУМЕНТОВ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ДЛЯ УПЛАТЫ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ЕНП </a:t>
            </a:r>
          </a:p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01 ЯНВАРЯ 2023 ГОДА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04238"/>
              </p:ext>
            </p:extLst>
          </p:nvPr>
        </p:nvGraphicFramePr>
        <p:xfrm>
          <a:off x="1127448" y="800708"/>
          <a:ext cx="10059715" cy="5824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91"/>
                <a:gridCol w="2152677"/>
                <a:gridCol w="7549047"/>
              </a:tblGrid>
              <a:tr h="23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01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Статус плательщика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>
                    <a:solidFill>
                      <a:srgbClr val="F6F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«01»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F8E8"/>
                    </a:solidFill>
                  </a:tcPr>
                </a:tc>
              </a:tr>
              <a:tr h="468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102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КПП плательщика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 месту постановки на учет организации </a:t>
                      </a:r>
                      <a:endParaRPr lang="ru-RU" sz="1250" b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наличии филиалов (обособленных подразделений) - головной организации)»</a:t>
                      </a:r>
                      <a:endParaRPr lang="ru-RU" sz="1250" b="1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23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61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ИНН получателя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7727406020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>
                    <a:solidFill>
                      <a:srgbClr val="F6F8E8"/>
                    </a:solidFill>
                  </a:tcPr>
                </a:tc>
              </a:tr>
              <a:tr h="23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103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КПП получателя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770801001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468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банка получателя средств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 ТУЛА БАНКА РОССИИ//УФК по Тульской области, г Тула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468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БИК банка получателя средств (БИК ТОФК)</a:t>
                      </a:r>
                      <a:endParaRPr lang="ru-RU" sz="125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017003983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453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счета банка получателя </a:t>
                      </a:r>
                      <a:r>
                        <a:rPr lang="ru-RU" sz="12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40102810445370000059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468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Получатель</a:t>
                      </a:r>
                      <a:endParaRPr lang="ru-RU" sz="125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Федерального казначейства по Тульской области (Межрегиональная инспекция Федеральной налоговой службы по управлению долгом)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468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</a:t>
                      </a: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казначейского счета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03100643000000018500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23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(УИП)</a:t>
                      </a:r>
                      <a:endParaRPr lang="ru-RU" sz="125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23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платежа</a:t>
                      </a:r>
                      <a:endParaRPr lang="ru-RU" sz="125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23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104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КБК</a:t>
                      </a:r>
                      <a:endParaRPr lang="ru-RU" sz="125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18201061201010000510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23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105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ОКТМО</a:t>
                      </a:r>
                      <a:endParaRPr lang="ru-RU" sz="125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23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106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Основание платежа</a:t>
                      </a:r>
                      <a:endParaRPr lang="ru-RU" sz="125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232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107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Налоговый период</a:t>
                      </a:r>
                      <a:endParaRPr lang="ru-RU" sz="125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468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108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документа - основания платежа</a:t>
                      </a:r>
                      <a:endParaRPr lang="ru-RU" sz="1250" b="1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  <a:tr h="468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109</a:t>
                      </a:r>
                      <a:endParaRPr lang="ru-RU" sz="125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документа основания-платежа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5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5" marR="6645" marT="6645" marB="6645"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118305" y="799375"/>
            <a:ext cx="0" cy="582413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27448" y="799375"/>
            <a:ext cx="10009112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475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ЗАПОЛНЕНИЕ ПЛАТЕЖНЫХ ДОКУМЕНТОВ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6168008" y="2132999"/>
            <a:ext cx="5815333" cy="37394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Если решите пока отказаться от уведомлений, каждый налог перечисляйте отдельно. Платежка при этом должна однозначно говорить о предназначении платежа, поэтому в ней указывайте: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Статус плательщика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«02»;</a:t>
            </a:r>
            <a:endParaRPr lang="ru-RU" sz="16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ИНН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КПП налогоплательщика;</a:t>
            </a:r>
            <a:endParaRPr lang="ru-RU" sz="16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Наименование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налогоплательщика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;</a:t>
            </a:r>
            <a:endParaRPr lang="ru-RU" sz="16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поле 104 — КБК уплачиваемого налога;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поле 105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— ОКТМО, по которому платите налог;</a:t>
            </a:r>
            <a:endParaRPr lang="ru-RU" sz="1600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полях 106, 108, 109 — «0»;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поле 107 — код налогового периода («КВ.01.2023», «ГД.00.2023» и т. п.).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166881" y="2132856"/>
            <a:ext cx="5801019" cy="24006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</a:rPr>
              <a:t>Если выбираете ЕНП с уведомлением, можно оформлять одну платежку на несколько налогов, при этом в </a:t>
            </a:r>
            <a:r>
              <a:rPr lang="ru-RU" sz="2000" dirty="0" smtClean="0">
                <a:latin typeface="Roboto Condensed" panose="020B0604020202020204" charset="0"/>
                <a:ea typeface="Roboto Condensed" panose="020B0604020202020204" charset="0"/>
              </a:rPr>
              <a:t>платежном поручении указывать:</a:t>
            </a:r>
          </a:p>
          <a:p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статус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плательщика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«01»;</a:t>
            </a:r>
            <a:endParaRPr lang="ru-RU" sz="16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ИНН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налогоплательщика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КПП налогоплательщика</a:t>
            </a:r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в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поле 104 — КБК ЕНП;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нули 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вместо ОКТМО, кода периода и </a:t>
            </a: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др</a:t>
            </a:r>
            <a:r>
              <a:rPr lang="ru-RU" sz="1600" dirty="0">
                <a:latin typeface="Roboto Condensed" panose="020B0604020202020204" charset="0"/>
                <a:ea typeface="Roboto Condensed" panose="020B0604020202020204" charset="0"/>
              </a:rPr>
              <a:t>. реквизитов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173342" y="1300118"/>
            <a:ext cx="464765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ru-RU" b="1" dirty="0"/>
              <a:t>Способ 1. ЕНП с уведомлением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980165" y="1300118"/>
            <a:ext cx="6015441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ru-RU" b="1" dirty="0"/>
              <a:t>Способ </a:t>
            </a:r>
            <a:r>
              <a:rPr lang="ru-RU" b="1" dirty="0" smtClean="0"/>
              <a:t>2.</a:t>
            </a:r>
            <a:r>
              <a:rPr lang="ru-RU" b="1" dirty="0"/>
              <a:t> ЕНП </a:t>
            </a:r>
            <a:r>
              <a:rPr lang="ru-RU" b="1" dirty="0" smtClean="0"/>
              <a:t>без уведомления</a:t>
            </a:r>
          </a:p>
          <a:p>
            <a:r>
              <a:rPr lang="ru-RU" b="1" dirty="0" smtClean="0"/>
              <a:t>(только в 2023 году)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037" y="5551081"/>
            <a:ext cx="5816075" cy="1173262"/>
            <a:chOff x="6375926" y="5684738"/>
            <a:chExt cx="5816075" cy="1173262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51E6284A-3CAF-4228-9014-122EECF180F9}"/>
                </a:ext>
              </a:extLst>
            </p:cNvPr>
            <p:cNvSpPr/>
            <p:nvPr/>
          </p:nvSpPr>
          <p:spPr>
            <a:xfrm>
              <a:off x="6375926" y="5684738"/>
              <a:ext cx="5816075" cy="11732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318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Roboto Condensed" panose="020B0604020202020204" charset="0"/>
                  <a:ea typeface="Roboto Condensed" panose="020B0604020202020204" charset="0"/>
                </a:rPr>
                <a:t>Второй </a:t>
              </a:r>
              <a:r>
                <a:rPr lang="ru-RU" sz="1600" dirty="0">
                  <a:latin typeface="Roboto Condensed" panose="020B0604020202020204" charset="0"/>
                  <a:ea typeface="Roboto Condensed" panose="020B0604020202020204" charset="0"/>
                </a:rPr>
                <a:t>способ доступен при условии, что вы еще никогда ранее не подавали уведомление о </a:t>
              </a:r>
              <a:r>
                <a:rPr lang="ru-RU" sz="1600" dirty="0" smtClean="0">
                  <a:latin typeface="Roboto Condensed" panose="020B0604020202020204" charset="0"/>
                  <a:ea typeface="Roboto Condensed" panose="020B0604020202020204" charset="0"/>
                </a:rPr>
                <a:t>начисленных суммах. </a:t>
              </a:r>
              <a:r>
                <a:rPr lang="ru-RU" sz="1600" dirty="0">
                  <a:latin typeface="Roboto Condensed" panose="020B0604020202020204" charset="0"/>
                  <a:ea typeface="Roboto Condensed" panose="020B0604020202020204" charset="0"/>
                </a:rPr>
                <a:t>Как только отправите первое уведомление, </a:t>
              </a:r>
              <a:r>
                <a:rPr lang="ru-RU" sz="1600" dirty="0" smtClean="0">
                  <a:latin typeface="Roboto Condensed" panose="020B0604020202020204" charset="0"/>
                  <a:ea typeface="Roboto Condensed" panose="020B0604020202020204" charset="0"/>
                </a:rPr>
                <a:t>начислять </a:t>
              </a:r>
              <a:r>
                <a:rPr lang="ru-RU" sz="1600" dirty="0">
                  <a:latin typeface="Roboto Condensed" panose="020B0604020202020204" charset="0"/>
                  <a:ea typeface="Roboto Condensed" panose="020B0604020202020204" charset="0"/>
                </a:rPr>
                <a:t>«по платежкам» будет нельзя.</a:t>
              </a:r>
              <a:endParaRPr lang="ru-RU" sz="1600" dirty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  <p:pic>
          <p:nvPicPr>
            <p:cNvPr id="26" name="Рисунок 25" descr="Предупреждение со сплошной заливкой">
              <a:extLst>
                <a:ext uri="{FF2B5EF4-FFF2-40B4-BE49-F238E27FC236}">
                  <a16:creationId xmlns="" xmlns:a16="http://schemas.microsoft.com/office/drawing/2014/main" id="{AC968110-87FD-47DE-87D0-655DA2FDF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3318" y="6444610"/>
              <a:ext cx="332762" cy="33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625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1048146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169508</TotalTime>
  <Words>1128</Words>
  <Application>Microsoft Office PowerPoint</Application>
  <PresentationFormat>Произвольный</PresentationFormat>
  <Paragraphs>250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Open Sans Light</vt:lpstr>
      <vt:lpstr>lined-icons</vt:lpstr>
      <vt:lpstr>Calibri</vt:lpstr>
      <vt:lpstr>Times New Roman</vt:lpstr>
      <vt:lpstr>Wingdings</vt:lpstr>
      <vt:lpstr>Calibri Light</vt:lpstr>
      <vt:lpstr>Roboto Condensed</vt:lpstr>
      <vt:lpstr>Open Sans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Горохова Татьяна Игоревна</cp:lastModifiedBy>
  <cp:revision>2202</cp:revision>
  <cp:lastPrinted>2022-05-18T08:05:17Z</cp:lastPrinted>
  <dcterms:created xsi:type="dcterms:W3CDTF">2014-10-08T23:03:32Z</dcterms:created>
  <dcterms:modified xsi:type="dcterms:W3CDTF">2022-12-14T08:40:41Z</dcterms:modified>
</cp:coreProperties>
</file>