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8" r:id="rId2"/>
    <p:sldId id="315" r:id="rId3"/>
    <p:sldId id="313" r:id="rId4"/>
    <p:sldId id="314" r:id="rId5"/>
    <p:sldId id="316" r:id="rId6"/>
    <p:sldId id="317" r:id="rId7"/>
    <p:sldId id="307" r:id="rId8"/>
    <p:sldId id="256" r:id="rId9"/>
    <p:sldId id="306" r:id="rId10"/>
    <p:sldId id="305" r:id="rId11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3344" autoAdjust="0"/>
  </p:normalViewPr>
  <p:slideViewPr>
    <p:cSldViewPr>
      <p:cViewPr varScale="1">
        <p:scale>
          <a:sx n="83" d="100"/>
          <a:sy n="83" d="100"/>
        </p:scale>
        <p:origin x="-137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1592E5-034E-4E1A-8843-5C973776F2F2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7F487BA-5FE6-483F-A6B2-5F5BCC6B61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02304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487BA-5FE6-483F-A6B2-5F5BCC6B61BF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3895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24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63689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7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B8D81-DFE7-45D8-8E7F-784E86C13782}" type="datetime1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D5DB0-827A-4AF3-9C04-03BEF017E2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300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C8DB3-41CB-4CC8-93E9-B99674F7CECE}" type="datetime1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0BE0F-B501-445E-B2F8-92155D02B1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1320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2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767" y="5127302"/>
            <a:ext cx="923088" cy="3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697" tIns="49343" rIns="98697" bIns="49343"/>
          <a:lstStyle>
            <a:lvl1pPr defTabSz="1027113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defTabSz="1027113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defTabSz="1027113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defTabSz="1027113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defTabSz="1027113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08250" indent="-222250" defTabSz="10271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65450" indent="-222250" defTabSz="10271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2650" indent="-222250" defTabSz="10271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79850" indent="-222250" defTabSz="10271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altLang="ru-RU" sz="2300" smtClean="0">
              <a:solidFill>
                <a:srgbClr val="00000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885" y="1606884"/>
            <a:ext cx="7320689" cy="4829254"/>
          </a:xfrm>
        </p:spPr>
        <p:txBody>
          <a:bodyPr/>
          <a:lstStyle>
            <a:lvl1pPr marL="392364" indent="0">
              <a:buFontTx/>
              <a:buNone/>
              <a:defRPr b="1">
                <a:latin typeface="+mj-lt"/>
              </a:defRPr>
            </a:lvl1pPr>
            <a:lvl2pPr marL="388985" indent="3492">
              <a:defRPr>
                <a:latin typeface="+mj-lt"/>
              </a:defRPr>
            </a:lvl2pPr>
            <a:lvl3pPr marL="678564" indent="-281016">
              <a:tabLst/>
              <a:defRPr>
                <a:latin typeface="+mj-lt"/>
              </a:defRPr>
            </a:lvl3pPr>
            <a:lvl4pPr marL="0" indent="388985">
              <a:lnSpc>
                <a:spcPts val="1981"/>
              </a:lnSpc>
              <a:spcBef>
                <a:spcPts val="441"/>
              </a:spcBef>
              <a:defRPr>
                <a:latin typeface="+mj-lt"/>
              </a:defRPr>
            </a:lvl4pPr>
            <a:lvl5pPr>
              <a:lnSpc>
                <a:spcPts val="1981"/>
              </a:lnSpc>
              <a:spcBef>
                <a:spcPts val="44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6" y="501184"/>
            <a:ext cx="7337192" cy="1105803"/>
          </a:xfrm>
        </p:spPr>
        <p:txBody>
          <a:bodyPr/>
          <a:lstStyle>
            <a:lvl1pPr marL="0" marR="0" indent="0" defTabSz="112588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60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894541">
              <a:defRPr/>
            </a:lvl1pPr>
          </a:lstStyle>
          <a:p>
            <a:fld id="{2C47AA02-2927-480B-8D40-07F3BAF90F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541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8641" indent="0">
              <a:defRPr>
                <a:latin typeface="+mj-lt"/>
              </a:defRPr>
            </a:lvl2pPr>
            <a:lvl3pPr marL="551012" indent="-228197">
              <a:defRPr>
                <a:latin typeface="+mj-lt"/>
              </a:defRPr>
            </a:lvl3pPr>
            <a:lvl4pPr marL="0" indent="315858">
              <a:defRPr>
                <a:latin typeface="+mj-lt"/>
              </a:defRPr>
            </a:lvl4pPr>
            <a:lvl5pPr marL="125786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6" y="501069"/>
            <a:ext cx="7337901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5E044C-7C1D-4531-96D9-6A883A5FE7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46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1012506"/>
            <a:ext cx="7320689" cy="2024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5" y="3429720"/>
            <a:ext cx="7320689" cy="300640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9AD33E-9EF5-4A88-BEA9-1401111364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95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606871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646DBA-6E04-45E9-B210-9E602B6108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452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4" y="1606871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4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606871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91955-AD02-481E-A9B7-07B802E62C3F}" type="datetime1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3D50D-04D4-42B8-BF52-72DBC892BB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4494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A534A-1BF7-4F83-99E1-E833F06CF96D}" type="datetime1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8E67D9-8479-477C-BC10-F1E635A6C66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91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2BF86-8810-4542-9345-4A99C2A6399E}" type="datetime1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0" y="5872163"/>
            <a:ext cx="566738" cy="654050"/>
          </a:xfrm>
        </p:spPr>
        <p:txBody>
          <a:bodyPr/>
          <a:lstStyle>
            <a:lvl1pPr>
              <a:defRPr/>
            </a:lvl1pPr>
          </a:lstStyle>
          <a:p>
            <a:fld id="{BBBDCB03-B3C8-44B2-84B2-ECA881841B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1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47CE1-1B19-470D-B1CB-52B884505E25}" type="datetime1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8254B-5E22-4BB7-89F5-1EFC34584C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92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B683F-1CF6-4CB2-8ED5-C0F0FADA0FAD}" type="datetime1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882CD-A8D9-477F-8776-B90FC3C5CE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265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90538"/>
            <a:ext cx="7343775" cy="110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0DC915-EC97-40D8-A67E-AB2322CE23FF}" type="datetime1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0" y="6042025"/>
            <a:ext cx="619125" cy="631825"/>
          </a:xfrm>
          <a:prstGeom prst="rect">
            <a:avLst/>
          </a:prstGeom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lnSpc>
                <a:spcPts val="2100"/>
              </a:lnSpc>
              <a:defRPr sz="24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DE0BC2A-DCA8-4AC8-8755-7FD932CB0D1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02" r:id="rId5"/>
    <p:sldLayoutId id="2147483711" r:id="rId6"/>
    <p:sldLayoutId id="2147483712" r:id="rId7"/>
    <p:sldLayoutId id="2147483703" r:id="rId8"/>
    <p:sldLayoutId id="2147483704" r:id="rId9"/>
    <p:sldLayoutId id="2147483705" r:id="rId10"/>
    <p:sldLayoutId id="2147483706" r:id="rId11"/>
    <p:sldLayoutId id="2147483713" r:id="rId12"/>
  </p:sldLayoutIdLst>
  <p:hf hdr="0" ftr="0" dt="0"/>
  <p:txStyles>
    <p:titleStyle>
      <a:lvl1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72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4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6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8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7500" indent="-317500" algn="l" defTabSz="912813" rtl="0" eaLnBrk="0" fontAlgn="base" hangingPunct="0">
        <a:spcBef>
          <a:spcPct val="20000"/>
        </a:spcBef>
        <a:spcAft>
          <a:spcPct val="0"/>
        </a:spcAft>
        <a:buFont typeface="Calibri" panose="020F0502020204030204" pitchFamily="34" charset="0"/>
        <a:buChar char="•"/>
        <a:defRPr sz="3200" kern="1200">
          <a:solidFill>
            <a:srgbClr val="005AA9"/>
          </a:solidFill>
          <a:latin typeface="+mj-lt"/>
          <a:ea typeface="+mn-ea"/>
          <a:cs typeface="+mn-cs"/>
        </a:defRPr>
      </a:lvl1pPr>
      <a:lvl2pPr marL="317500" indent="139700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rgbClr val="504F53"/>
          </a:solidFill>
          <a:latin typeface="+mj-lt"/>
          <a:ea typeface="+mn-ea"/>
          <a:cs typeface="+mn-cs"/>
        </a:defRPr>
      </a:lvl2pPr>
      <a:lvl3pPr marL="623888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85875" algn="just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rgbClr val="504F53"/>
          </a:solidFill>
          <a:latin typeface="+mj-lt"/>
          <a:ea typeface="+mn-ea"/>
          <a:cs typeface="+mn-cs"/>
        </a:defRPr>
      </a:lvl4pPr>
      <a:lvl5pPr marL="1257300" indent="571500" algn="l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8D8C90"/>
          </a:solidFill>
          <a:latin typeface="+mj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ChangeArrowheads="1"/>
          </p:cNvSpPr>
          <p:nvPr/>
        </p:nvSpPr>
        <p:spPr bwMode="auto">
          <a:xfrm>
            <a:off x="2266950" y="2420938"/>
            <a:ext cx="4859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bg1"/>
                </a:solidFill>
              </a:rPr>
              <a:t>УПРАВЛЕНИЕ ФЕДЕРАЛЬНОЙ </a:t>
            </a:r>
          </a:p>
          <a:p>
            <a:pPr algn="ctr" eaLnBrk="1" hangingPunct="1"/>
            <a:r>
              <a:rPr lang="ru-RU" altLang="ru-RU" sz="1400" b="1" dirty="0">
                <a:solidFill>
                  <a:schemeClr val="bg1"/>
                </a:solidFill>
              </a:rPr>
              <a:t>НАЛОГОВОЙ СЛУЖБЫ ПО МУРМАНСКОЙ ОБЛАСТИ</a:t>
            </a:r>
            <a:r>
              <a:rPr lang="ru-RU" altLang="ru-RU" sz="1600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490" y="3284980"/>
            <a:ext cx="741703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Актуальные вопросы выпуска квалифицированной электронной подписи ФНС России</a:t>
            </a:r>
          </a:p>
          <a:p>
            <a:pPr algn="ctr"/>
            <a:endParaRPr lang="ru-RU" sz="2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Декабрь 2022</a:t>
            </a:r>
            <a:endParaRPr lang="ru-RU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5545" y="5805330"/>
            <a:ext cx="662492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Михаил Быстров 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Начальник отдела информационной безопасности УФНС России по Мурманской </a:t>
            </a:r>
            <a:r>
              <a:rPr lang="ru-RU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</a:t>
            </a:r>
            <a:r>
              <a:rPr lang="ru-RU" sz="1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бласти</a:t>
            </a:r>
            <a:endParaRPr lang="en-US" sz="14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Номер слайда 2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380C3A-ED27-4261-965F-72191E5C66C1}" type="slidenum">
              <a:rPr lang="ru-RU" altLang="ru-RU">
                <a:solidFill>
                  <a:schemeClr val="bg1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ru-RU" altLang="ru-RU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2411413" y="2852738"/>
            <a:ext cx="4681537" cy="1106487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>Спасибо за внимание!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11413" y="407709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8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Михаил Быстров 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Начальник отдела информационной безопасности УФНС России по Мурманской области</a:t>
            </a:r>
            <a:endParaRPr lang="en-US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m.bystrov.r5100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@</a:t>
            </a:r>
            <a:r>
              <a:rPr lang="ru-RU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tax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gov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ru-RU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</a:t>
            </a:r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187350" indent="-190628" defTabSz="89469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588085" indent="-190628" defTabSz="89469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988821" indent="-190628" defTabSz="89469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389557" indent="-190628" defTabSz="89469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5176937-45B0-4E88-9B41-A38370F1497D}" type="slidenum">
              <a:rPr lang="ru-RU" altLang="ru-RU" sz="3000">
                <a:solidFill>
                  <a:srgbClr val="FFFFFF"/>
                </a:solidFill>
                <a:latin typeface="Calibri" pitchFamily="34" charset="0"/>
              </a:rPr>
              <a:pPr/>
              <a:t>2</a:t>
            </a:fld>
            <a:endParaRPr lang="ru-RU" altLang="ru-RU" sz="3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4515" name="Номер слайда 3"/>
          <p:cNvSpPr txBox="1">
            <a:spLocks/>
          </p:cNvSpPr>
          <p:nvPr/>
        </p:nvSpPr>
        <p:spPr bwMode="auto">
          <a:xfrm>
            <a:off x="8324081" y="6041606"/>
            <a:ext cx="620370" cy="632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589" tIns="44790" rIns="89589" bIns="44790" anchor="ctr"/>
          <a:lstStyle>
            <a:lvl1pPr defTabSz="1020763">
              <a:defRPr sz="4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defTabSz="1020763">
              <a:defRPr sz="29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defTabSz="1020763">
              <a:defRPr sz="29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defTabSz="1020763">
              <a:defRPr sz="20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defTabSz="1020763">
              <a:defRPr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2076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2076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2076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2076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>
              <a:lnSpc>
                <a:spcPts val="2641"/>
              </a:lnSpc>
            </a:pPr>
            <a:fld id="{03D2B32C-7390-4D4B-A5D2-12D2CF1F267A}" type="slidenum">
              <a:rPr lang="ru-RU" altLang="ru-RU" sz="3000">
                <a:solidFill>
                  <a:srgbClr val="FFFFFF"/>
                </a:solidFill>
              </a:rPr>
              <a:pPr algn="ctr">
                <a:lnSpc>
                  <a:spcPts val="2641"/>
                </a:lnSpc>
              </a:pPr>
              <a:t>2</a:t>
            </a:fld>
            <a:endParaRPr lang="ru-RU" altLang="ru-RU" sz="3000">
              <a:solidFill>
                <a:srgbClr val="FFFFFF"/>
              </a:solidFill>
            </a:endParaRPr>
          </a:p>
        </p:txBody>
      </p:sp>
      <p:sp>
        <p:nvSpPr>
          <p:cNvPr id="64517" name="Заголовок 2"/>
          <p:cNvSpPr txBox="1">
            <a:spLocks/>
          </p:cNvSpPr>
          <p:nvPr/>
        </p:nvSpPr>
        <p:spPr bwMode="auto">
          <a:xfrm>
            <a:off x="827480" y="764630"/>
            <a:ext cx="6899231" cy="107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589" tIns="44790" rIns="89589" bIns="44790" anchor="ctr"/>
          <a:lstStyle>
            <a:lvl1pPr defTabSz="1281113">
              <a:defRPr sz="4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defTabSz="1281113">
              <a:defRPr sz="29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defTabSz="1281113">
              <a:defRPr sz="29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defTabSz="1281113">
              <a:defRPr sz="20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defTabSz="1281113">
              <a:defRPr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281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281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281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281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100" b="1" dirty="0"/>
              <a:t>КТО МОЖЕТ ОБРАТИТЬСЯ ЗА ПОЛУЧЕНИЕМ КВАЛИФИЦИРОВАННОГО СЕРТИФИКАТА</a:t>
            </a:r>
          </a:p>
          <a:p>
            <a:pPr algn="ctr" eaLnBrk="1" hangingPunct="1"/>
            <a:r>
              <a:rPr lang="ru-RU" altLang="ru-RU" sz="2100" b="1" dirty="0"/>
              <a:t>В УДОСТОВЕРЯЮЩИЙ ЦЕНТР ФНС РОССИИ?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92316" y="2492870"/>
            <a:ext cx="2216769" cy="37220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eaLnBrk="1" hangingPunct="1">
              <a:defRPr/>
            </a:pPr>
            <a:r>
              <a:rPr lang="ru-RU" dirty="0"/>
              <a:t>Юридическое лицо</a:t>
            </a:r>
          </a:p>
          <a:p>
            <a:pPr algn="ctr" eaLnBrk="1" hangingPunct="1">
              <a:defRPr/>
            </a:pPr>
            <a:r>
              <a:rPr lang="ru-RU" dirty="0"/>
              <a:t>(лицо, имеющее право действовать от имени юридического лица без доверенности)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339623" y="2488338"/>
            <a:ext cx="2216768" cy="37220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eaLnBrk="1" hangingPunct="1">
              <a:defRPr/>
            </a:pPr>
            <a:r>
              <a:rPr lang="ru-RU" dirty="0"/>
              <a:t>Индивидуальный предприниматель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831744" y="2492870"/>
            <a:ext cx="2218126" cy="37220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eaLnBrk="1" hangingPunct="1">
              <a:defRPr/>
            </a:pPr>
            <a:r>
              <a:rPr lang="ru-RU" dirty="0"/>
              <a:t>Нотариус</a:t>
            </a:r>
          </a:p>
        </p:txBody>
      </p:sp>
    </p:spTree>
    <p:extLst>
      <p:ext uri="{BB962C8B-B14F-4D97-AF65-F5344CB8AC3E}">
        <p14:creationId xmlns:p14="http://schemas.microsoft.com/office/powerpoint/2010/main" val="3120788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187350" indent="-190628" defTabSz="89469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588085" indent="-190628" defTabSz="89469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988821" indent="-190628" defTabSz="89469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389557" indent="-190628" defTabSz="89469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BDB4ED62-004E-48D8-84F8-469FB9A321AE}" type="slidenum">
              <a:rPr lang="ru-RU" altLang="ru-RU" sz="3000">
                <a:solidFill>
                  <a:srgbClr val="FFFFFF"/>
                </a:solidFill>
                <a:latin typeface="Calibri" pitchFamily="34" charset="0"/>
              </a:rPr>
              <a:pPr/>
              <a:t>3</a:t>
            </a:fld>
            <a:endParaRPr lang="ru-RU" altLang="ru-RU" sz="3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5539" name="Номер слайда 3"/>
          <p:cNvSpPr txBox="1">
            <a:spLocks/>
          </p:cNvSpPr>
          <p:nvPr/>
        </p:nvSpPr>
        <p:spPr bwMode="auto">
          <a:xfrm>
            <a:off x="8324081" y="6041606"/>
            <a:ext cx="620370" cy="632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589" tIns="44790" rIns="89589" bIns="44790" anchor="ctr"/>
          <a:lstStyle>
            <a:lvl1pPr defTabSz="1020763">
              <a:defRPr sz="4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defTabSz="1020763">
              <a:defRPr sz="29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defTabSz="1020763">
              <a:defRPr sz="29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defTabSz="1020763">
              <a:defRPr sz="20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defTabSz="1020763">
              <a:defRPr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2076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2076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2076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2076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>
              <a:lnSpc>
                <a:spcPts val="2641"/>
              </a:lnSpc>
            </a:pPr>
            <a:fld id="{BD63FCEC-28CA-40F5-BEDF-37BD1CDF9A00}" type="slidenum">
              <a:rPr lang="ru-RU" altLang="ru-RU" sz="3000">
                <a:solidFill>
                  <a:srgbClr val="FFFFFF"/>
                </a:solidFill>
              </a:rPr>
              <a:pPr algn="ctr">
                <a:lnSpc>
                  <a:spcPts val="2641"/>
                </a:lnSpc>
              </a:pPr>
              <a:t>3</a:t>
            </a:fld>
            <a:endParaRPr lang="ru-RU" altLang="ru-RU" sz="3000">
              <a:solidFill>
                <a:srgbClr val="FFFFFF"/>
              </a:solidFill>
            </a:endParaRPr>
          </a:p>
        </p:txBody>
      </p:sp>
      <p:sp>
        <p:nvSpPr>
          <p:cNvPr id="65541" name="Заголовок 2"/>
          <p:cNvSpPr txBox="1">
            <a:spLocks/>
          </p:cNvSpPr>
          <p:nvPr/>
        </p:nvSpPr>
        <p:spPr bwMode="auto">
          <a:xfrm>
            <a:off x="1677848" y="371481"/>
            <a:ext cx="6034009" cy="107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589" tIns="44790" rIns="89589" bIns="44790" anchor="ctr"/>
          <a:lstStyle>
            <a:lvl1pPr defTabSz="1281113">
              <a:defRPr sz="4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defTabSz="1281113">
              <a:defRPr sz="29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defTabSz="1281113">
              <a:defRPr sz="29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defTabSz="1281113">
              <a:defRPr sz="20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defTabSz="1281113">
              <a:defRPr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281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281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281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281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100" b="1" dirty="0"/>
              <a:t>КУДА МОЖНО ОБРАТИТЬСЯ ЗА ПОЛУЧЕНИЕМ КВАЛИФИЦИРОВАННОГО СЕРТИФИКАТА?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2863" y="1451368"/>
            <a:ext cx="2216769" cy="15665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eaLnBrk="1" hangingPunct="1">
              <a:defRPr/>
            </a:pPr>
            <a:r>
              <a:rPr lang="ru-RU" dirty="0"/>
              <a:t>г. Мурманск,</a:t>
            </a:r>
          </a:p>
          <a:p>
            <a:pPr algn="ctr" eaLnBrk="1" hangingPunct="1">
              <a:defRPr/>
            </a:pPr>
            <a:r>
              <a:rPr lang="ru-RU" dirty="0"/>
              <a:t>ул. Комсомольская, д. 2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27480" y="3347965"/>
            <a:ext cx="2216769" cy="15665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eaLnBrk="1" hangingPunct="1">
              <a:defRPr/>
            </a:pPr>
            <a:r>
              <a:rPr lang="ru-RU" dirty="0"/>
              <a:t>г. Кола,</a:t>
            </a:r>
          </a:p>
          <a:p>
            <a:pPr algn="ctr" eaLnBrk="1" hangingPunct="1">
              <a:defRPr/>
            </a:pPr>
            <a:r>
              <a:rPr lang="ru-RU" dirty="0"/>
              <a:t>пр. Миронова, д. 13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17232" y="1512060"/>
            <a:ext cx="2216769" cy="15665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eaLnBrk="1" hangingPunct="1">
              <a:defRPr/>
            </a:pPr>
            <a:r>
              <a:rPr lang="ru-RU" dirty="0"/>
              <a:t>г. Североморск,</a:t>
            </a:r>
          </a:p>
          <a:p>
            <a:pPr algn="ctr" eaLnBrk="1" hangingPunct="1">
              <a:defRPr/>
            </a:pPr>
            <a:r>
              <a:rPr lang="ru-RU" dirty="0"/>
              <a:t>ул. Сгибнева, д. 13а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45775" y="3381482"/>
            <a:ext cx="2216768" cy="1567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eaLnBrk="1" hangingPunct="1">
              <a:defRPr/>
            </a:pPr>
            <a:r>
              <a:rPr lang="ru-RU" dirty="0"/>
              <a:t>г. Оленегорск,</a:t>
            </a:r>
          </a:p>
          <a:p>
            <a:pPr algn="ctr" eaLnBrk="1" hangingPunct="1">
              <a:defRPr/>
            </a:pPr>
            <a:r>
              <a:rPr lang="ru-RU" dirty="0"/>
              <a:t>ул. Строительная, д. 55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868179" y="3429000"/>
            <a:ext cx="2216769" cy="1567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eaLnBrk="1" hangingPunct="1">
              <a:defRPr/>
            </a:pPr>
            <a:r>
              <a:rPr lang="ru-RU" dirty="0"/>
              <a:t>г. Апатиты,</a:t>
            </a:r>
          </a:p>
          <a:p>
            <a:pPr algn="ctr" eaLnBrk="1" hangingPunct="1">
              <a:defRPr/>
            </a:pPr>
            <a:r>
              <a:rPr lang="ru-RU" dirty="0"/>
              <a:t>ул. Строителей, д. 83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868180" y="1510620"/>
            <a:ext cx="2216768" cy="1567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eaLnBrk="1" hangingPunct="1">
              <a:defRPr/>
            </a:pPr>
            <a:r>
              <a:rPr lang="ru-RU" dirty="0"/>
              <a:t>г. Кандалакша,</a:t>
            </a:r>
          </a:p>
          <a:p>
            <a:pPr algn="ctr" eaLnBrk="1" hangingPunct="1">
              <a:defRPr/>
            </a:pPr>
            <a:r>
              <a:rPr lang="ru-RU" dirty="0"/>
              <a:t>ул. Горького, д. 17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627730" y="5107145"/>
            <a:ext cx="4464620" cy="14182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eaLnBrk="1" hangingPunct="1">
              <a:defRPr/>
            </a:pPr>
            <a:r>
              <a:rPr lang="ru-RU" sz="2000" dirty="0" smtClean="0"/>
              <a:t>Доверенные лица УЦ ФНС России</a:t>
            </a:r>
          </a:p>
          <a:p>
            <a:pPr algn="ctr" eaLnBrk="1" hangingPunct="1">
              <a:defRPr/>
            </a:pPr>
            <a:endParaRPr lang="ru-RU" sz="2000" dirty="0" smtClean="0"/>
          </a:p>
          <a:p>
            <a:pPr algn="ctr" eaLnBrk="1" hangingPunct="1">
              <a:defRPr/>
            </a:pPr>
            <a:r>
              <a:rPr lang="ru-RU" dirty="0" smtClean="0"/>
              <a:t>«Сбербанк», «ВТБ», </a:t>
            </a:r>
          </a:p>
          <a:p>
            <a:pPr algn="ctr" eaLnBrk="1" hangingPunct="1">
              <a:defRPr/>
            </a:pPr>
            <a:r>
              <a:rPr lang="ru-RU" dirty="0" smtClean="0"/>
              <a:t>АО «Аналитический центр»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359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894699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187350" indent="-190628" defTabSz="89469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588085" indent="-190628" defTabSz="89469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988821" indent="-190628" defTabSz="89469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389557" indent="-190628" defTabSz="89469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A6358B6-EF7A-43C5-A483-B51FE6E37D45}" type="slidenum">
              <a:rPr lang="ru-RU" altLang="ru-RU" sz="3000">
                <a:solidFill>
                  <a:srgbClr val="FFFFFF"/>
                </a:solidFill>
                <a:latin typeface="Calibri" pitchFamily="34" charset="0"/>
              </a:rPr>
              <a:pPr/>
              <a:t>4</a:t>
            </a:fld>
            <a:endParaRPr lang="ru-RU" altLang="ru-RU" sz="3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6564" name="Заголовок 2"/>
          <p:cNvSpPr txBox="1">
            <a:spLocks/>
          </p:cNvSpPr>
          <p:nvPr/>
        </p:nvSpPr>
        <p:spPr bwMode="auto">
          <a:xfrm>
            <a:off x="990130" y="620610"/>
            <a:ext cx="6769837" cy="107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589" tIns="44790" rIns="89589" bIns="44790" anchor="ctr"/>
          <a:lstStyle>
            <a:lvl1pPr defTabSz="1281113">
              <a:defRPr sz="4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defTabSz="1281113">
              <a:defRPr sz="29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defTabSz="1281113">
              <a:defRPr sz="29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defTabSz="1281113">
              <a:defRPr sz="20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defTabSz="1281113">
              <a:defRPr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281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281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281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281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defRPr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100" b="1" dirty="0"/>
              <a:t>ЧТО НЕОБХОДИМО ДЛЯ ПОЛУЧЕНИЯ КВАЛИФИЦИРОВАННОГО СЕРТИФИКАТА В</a:t>
            </a:r>
          </a:p>
          <a:p>
            <a:pPr algn="ctr" eaLnBrk="1" hangingPunct="1"/>
            <a:r>
              <a:rPr lang="ru-RU" altLang="ru-RU" sz="2100" b="1" dirty="0"/>
              <a:t>УДОСТОВЕРЯЮЩЕМ ЦЕНТРЕ ФНС РОССИИ?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96389" y="2475101"/>
            <a:ext cx="7384703" cy="706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eaLnBrk="1" hangingPunct="1">
              <a:defRPr/>
            </a:pPr>
            <a:r>
              <a:rPr lang="ru-RU" dirty="0"/>
              <a:t>Документ удостоверяющий личность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92316" y="3318852"/>
            <a:ext cx="7388776" cy="6320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eaLnBrk="1" hangingPunct="1">
              <a:defRPr/>
            </a:pPr>
            <a:r>
              <a:rPr lang="ru-RU" dirty="0"/>
              <a:t>СНИЛС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93674" y="4110769"/>
            <a:ext cx="7387418" cy="23224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eaLnBrk="1" hangingPunct="1">
              <a:defRPr/>
            </a:pPr>
            <a:r>
              <a:rPr lang="en-US" dirty="0"/>
              <a:t>USB </a:t>
            </a:r>
            <a:r>
              <a:rPr lang="ru-RU" dirty="0"/>
              <a:t>–</a:t>
            </a:r>
            <a:r>
              <a:rPr lang="ru-RU" sz="2100" dirty="0"/>
              <a:t>носитель ключевой информации </a:t>
            </a:r>
            <a:r>
              <a:rPr lang="ru-RU" dirty="0"/>
              <a:t>(токен) для записи квалифицированного сертификата и ключа электронной подписи, сертифицированный ФСТЭК России или ФСБ России</a:t>
            </a:r>
          </a:p>
        </p:txBody>
      </p:sp>
    </p:spTree>
    <p:extLst>
      <p:ext uri="{BB962C8B-B14F-4D97-AF65-F5344CB8AC3E}">
        <p14:creationId xmlns:p14="http://schemas.microsoft.com/office/powerpoint/2010/main" val="353789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8E67D9-8479-477C-BC10-F1E635A6C66A}" type="slidenum">
              <a:rPr lang="ru-RU" altLang="ru-RU" smtClean="0"/>
              <a:pPr/>
              <a:t>5</a:t>
            </a:fld>
            <a:endParaRPr lang="ru-RU" alt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683461" y="689790"/>
            <a:ext cx="8065120" cy="61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  <a:noAutofit/>
          </a:bodyPr>
          <a:lstStyle>
            <a:lvl1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ru-RU" sz="2000" dirty="0" smtClean="0">
                <a:solidFill>
                  <a:srgbClr val="005EB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Преимущества КЭП ФНС России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46294" y="3356990"/>
            <a:ext cx="718770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Владелец </a:t>
            </a:r>
            <a:r>
              <a:rPr lang="ru-RU" b="1" dirty="0" smtClean="0"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получает бесплатно:</a:t>
            </a:r>
          </a:p>
          <a:p>
            <a:endParaRPr lang="ru-RU" sz="1600" b="1" dirty="0" smtClean="0">
              <a:latin typeface="Open Sans Light" panose="020B0604020202020204" charset="0"/>
              <a:ea typeface="Open Sans Light" panose="020B0604020202020204" charset="0"/>
              <a:cs typeface="Open Sans Light" panose="020B0604020202020204" charset="0"/>
            </a:endParaRPr>
          </a:p>
          <a:p>
            <a:r>
              <a:rPr lang="ru-RU" sz="1600" dirty="0" smtClean="0"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 - Записанный на предоставленный пользователем носитель ключ ЭП,  ключ проверки ЭП, квалифицированный сертификат ЭП</a:t>
            </a:r>
          </a:p>
          <a:p>
            <a:endParaRPr lang="ru-RU" sz="1600" dirty="0" smtClean="0">
              <a:solidFill>
                <a:schemeClr val="tx1"/>
              </a:solidFill>
              <a:latin typeface="Open Sans Light" panose="020B0604020202020204" charset="0"/>
              <a:ea typeface="Open Sans Light" panose="020B0604020202020204" charset="0"/>
              <a:cs typeface="Open Sans Light" panose="020B06040202020202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59540" y="2098327"/>
            <a:ext cx="66642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Универсальность</a:t>
            </a:r>
            <a:r>
              <a:rPr lang="ru-RU" sz="1600" dirty="0" smtClean="0"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:</a:t>
            </a:r>
          </a:p>
          <a:p>
            <a:endParaRPr lang="ru-RU" sz="1600" dirty="0" smtClean="0">
              <a:latin typeface="Open Sans Light" panose="020B0604020202020204" charset="0"/>
              <a:ea typeface="Open Sans Light" panose="020B0604020202020204" charset="0"/>
              <a:cs typeface="Open Sans Light" panose="020B0604020202020204" charset="0"/>
            </a:endParaRPr>
          </a:p>
          <a:p>
            <a:r>
              <a:rPr lang="ru-RU" sz="1600" dirty="0" smtClean="0"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КЭП ФНС России функционирует на любых сайтах, ресурсах, площадках и сервисах</a:t>
            </a:r>
            <a:endParaRPr lang="ru-RU" sz="1600" dirty="0" smtClean="0">
              <a:solidFill>
                <a:schemeClr val="tx1"/>
              </a:solidFill>
              <a:latin typeface="Open Sans Light" panose="020B0604020202020204" charset="0"/>
              <a:ea typeface="Open Sans Light" panose="020B0604020202020204" charset="0"/>
              <a:cs typeface="Open Sans Light" panose="020B0604020202020204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916" y="1866847"/>
            <a:ext cx="604378" cy="6043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916" y="3198610"/>
            <a:ext cx="604378" cy="6043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6243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8E67D9-8479-477C-BC10-F1E635A6C66A}" type="slidenum">
              <a:rPr lang="ru-RU" altLang="ru-RU" smtClean="0"/>
              <a:pPr/>
              <a:t>6</a:t>
            </a:fld>
            <a:endParaRPr lang="ru-RU" alt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650286" y="764630"/>
            <a:ext cx="9625681" cy="61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  <a:noAutofit/>
          </a:bodyPr>
          <a:lstStyle>
            <a:lvl1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sz="2000" dirty="0" smtClean="0">
                <a:solidFill>
                  <a:srgbClr val="005EB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Ограничения КЭП ФНС России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46294" y="4455663"/>
            <a:ext cx="7187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Для записи ЭП подходит только сертифицированный носитель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46294" y="3718549"/>
            <a:ext cx="6575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ЭП некопируемая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46294" y="2981435"/>
            <a:ext cx="6575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ЭП выдается в единственном экземпляре</a:t>
            </a:r>
          </a:p>
        </p:txBody>
      </p:sp>
      <p:grpSp>
        <p:nvGrpSpPr>
          <p:cNvPr id="23" name="Группа 22"/>
          <p:cNvGrpSpPr/>
          <p:nvPr/>
        </p:nvGrpSpPr>
        <p:grpSpPr>
          <a:xfrm>
            <a:off x="492117" y="2125105"/>
            <a:ext cx="7229483" cy="552450"/>
            <a:chOff x="492117" y="2129083"/>
            <a:chExt cx="7229483" cy="552450"/>
          </a:xfrm>
        </p:grpSpPr>
        <p:sp>
          <p:nvSpPr>
            <p:cNvPr id="24" name="TextBox 23"/>
            <p:cNvSpPr txBox="1"/>
            <p:nvPr/>
          </p:nvSpPr>
          <p:spPr>
            <a:xfrm>
              <a:off x="1146294" y="2244320"/>
              <a:ext cx="65753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tx1"/>
                  </a:solidFill>
                  <a:latin typeface="Open Sans Light" panose="020B0604020202020204" charset="0"/>
                  <a:ea typeface="Open Sans Light" panose="020B0604020202020204" charset="0"/>
                  <a:cs typeface="Open Sans Light" panose="020B0604020202020204" charset="0"/>
                </a:rPr>
                <a:t>ЭП выдается только руководителю организации</a:t>
              </a:r>
            </a:p>
          </p:txBody>
        </p:sp>
        <p:pic>
          <p:nvPicPr>
            <p:cNvPr id="25" name="Рисунок 24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39655" y1="56897" x2="39655" y2="56897"/>
                          <a14:foregroundMark x1="53448" y1="25862" x2="53448" y2="25862"/>
                          <a14:foregroundMark x1="27586" y1="29310" x2="27586" y2="29310"/>
                          <a14:foregroundMark x1="70690" y1="60345" x2="70690" y2="6034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92117" y="2129083"/>
              <a:ext cx="552450" cy="55245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pic>
        <p:nvPicPr>
          <p:cNvPr id="26" name="Рисунок 2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655" y1="56897" x2="39655" y2="56897"/>
                        <a14:foregroundMark x1="53448" y1="25862" x2="53448" y2="25862"/>
                        <a14:foregroundMark x1="27586" y1="29310" x2="27586" y2="29310"/>
                        <a14:foregroundMark x1="70690" y1="60345" x2="70690" y2="603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0314" y="2914109"/>
            <a:ext cx="552450" cy="5524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655" y1="56897" x2="39655" y2="56897"/>
                        <a14:foregroundMark x1="53448" y1="25862" x2="53448" y2="25862"/>
                        <a14:foregroundMark x1="27586" y1="29310" x2="27586" y2="29310"/>
                        <a14:foregroundMark x1="70690" y1="60345" x2="70690" y2="603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0314" y="3635166"/>
            <a:ext cx="552450" cy="5524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655" y1="56897" x2="39655" y2="56897"/>
                        <a14:foregroundMark x1="53448" y1="25862" x2="53448" y2="25862"/>
                        <a14:foregroundMark x1="27586" y1="29310" x2="27586" y2="29310"/>
                        <a14:foregroundMark x1="70690" y1="60345" x2="70690" y2="603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0314" y="4358927"/>
            <a:ext cx="552450" cy="5524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88" y="5229250"/>
            <a:ext cx="6870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56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8E67D9-8479-477C-BC10-F1E635A6C66A}" type="slidenum">
              <a:rPr lang="ru-RU" altLang="ru-RU" smtClean="0"/>
              <a:pPr/>
              <a:t>7</a:t>
            </a:fld>
            <a:endParaRPr lang="ru-RU" alt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689606" y="836640"/>
            <a:ext cx="9625681" cy="61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  <a:noAutofit/>
          </a:bodyPr>
          <a:lstStyle>
            <a:lvl1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2000" dirty="0">
                <a:solidFill>
                  <a:srgbClr val="005EB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Зачем нужна МЧД </a:t>
            </a:r>
            <a:r>
              <a:rPr lang="en-US" sz="2000" dirty="0" smtClean="0">
                <a:solidFill>
                  <a:srgbClr val="005EB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endParaRPr lang="ru-RU" sz="2000" dirty="0">
              <a:solidFill>
                <a:srgbClr val="005EB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2000" dirty="0">
                <a:solidFill>
                  <a:srgbClr val="005EB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(электронная доверенность в машиночитаемом виде)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111" y="1772770"/>
            <a:ext cx="84394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Доверенность будет необходима организациям и ИП, в которых электронные документы подписывает не только руководитель, но и сотрудники или уполномоченные лица.</a:t>
            </a:r>
            <a:endParaRPr lang="en-US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Чтобы уполномоченный сотрудник смог подписывать электронные документы и отчеты по новым правилам, руководитель должен будет создать машиночитаемую доверенность на него.</a:t>
            </a:r>
          </a:p>
          <a:p>
            <a:endParaRPr lang="ru-R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Сотрудники 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получают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КЭП 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аккредитованных удостоверяющих центрах (АУЦ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как физические лица.</a:t>
            </a:r>
            <a:endParaRPr lang="ru-R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6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822325" y="501650"/>
            <a:ext cx="7864475" cy="11049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ru-RU" sz="2800" smtClean="0"/>
              <a:t> </a:t>
            </a:r>
            <a:endParaRPr lang="ru-RU" altLang="ru-RU" sz="2800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905165-5E9E-44DE-A50D-5E0EEBC650F6}" type="slidenum">
              <a:rPr lang="ru-RU" altLang="ru-RU">
                <a:solidFill>
                  <a:schemeClr val="bg1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ru-RU" altLang="ru-RU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637675" y="671692"/>
            <a:ext cx="7462815" cy="61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  <a:noAutofit/>
          </a:bodyPr>
          <a:lstStyle>
            <a:lvl1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ru-RU" sz="2000" dirty="0" smtClean="0">
                <a:solidFill>
                  <a:srgbClr val="005EB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Схема работы с КЭП по новому порядку</a:t>
            </a:r>
            <a:endParaRPr lang="ru-RU" sz="2000" dirty="0">
              <a:solidFill>
                <a:srgbClr val="005EB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56833" y="1358579"/>
            <a:ext cx="15748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АУЦ</a:t>
            </a:r>
            <a:endParaRPr lang="en-US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ru-RU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ru-RU" sz="16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Такском</a:t>
            </a:r>
            <a:endParaRPr lang="ru-RU" sz="16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ru-RU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Тензор</a:t>
            </a:r>
          </a:p>
          <a:p>
            <a:pPr algn="ctr"/>
            <a:r>
              <a:rPr lang="ru-RU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СКБ Контур</a:t>
            </a:r>
          </a:p>
          <a:p>
            <a:pPr algn="ctr"/>
            <a:r>
              <a:rPr lang="ru-RU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Калуга Астрал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5370" y="1454072"/>
            <a:ext cx="2006489" cy="1579343"/>
            <a:chOff x="35370" y="1454072"/>
            <a:chExt cx="2006489" cy="1579343"/>
          </a:xfrm>
        </p:grpSpPr>
        <p:pic>
          <p:nvPicPr>
            <p:cNvPr id="10" name="Picture 2" descr="https://militaryarms.ru/wp-content/uploads/2020/12/1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426" y="1967162"/>
              <a:ext cx="1022785" cy="10662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35370" y="1454072"/>
              <a:ext cx="20064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УЦ ФНС или его доверенные лица</a:t>
              </a:r>
              <a:endParaRPr lang="ru-RU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999779" y="1464262"/>
            <a:ext cx="2374846" cy="1526697"/>
            <a:chOff x="2811926" y="1451844"/>
            <a:chExt cx="2374846" cy="1526697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58976" y="1995937"/>
              <a:ext cx="982604" cy="982604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2811926" y="1451844"/>
              <a:ext cx="23748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Руководитель организации или ИП</a:t>
              </a:r>
              <a:endParaRPr lang="ru-RU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900361" y="1335705"/>
            <a:ext cx="1308073" cy="1704842"/>
            <a:chOff x="7373592" y="1273699"/>
            <a:chExt cx="1308073" cy="1704842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36326" y="1995937"/>
              <a:ext cx="982604" cy="982604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373592" y="1273699"/>
              <a:ext cx="13080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Сотрудник компании</a:t>
              </a:r>
              <a:endParaRPr lang="ru-R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101541" y="3543439"/>
            <a:ext cx="2374846" cy="1367247"/>
            <a:chOff x="2862855" y="3530868"/>
            <a:chExt cx="2374846" cy="1367247"/>
          </a:xfrm>
        </p:grpSpPr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43429" y="3530868"/>
              <a:ext cx="1013699" cy="970166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2862855" y="4559561"/>
              <a:ext cx="23748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КЭП </a:t>
              </a:r>
              <a:r>
                <a:rPr lang="ru-RU" sz="1600" dirty="0" err="1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юрлица</a:t>
              </a:r>
              <a:r>
                <a:rPr lang="ru-RU" sz="16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или ИП</a:t>
              </a:r>
            </a:p>
          </p:txBody>
        </p:sp>
      </p:grpSp>
      <p:cxnSp>
        <p:nvCxnSpPr>
          <p:cNvPr id="21" name="Прямая со стрелкой 20"/>
          <p:cNvCxnSpPr/>
          <p:nvPr/>
        </p:nvCxnSpPr>
        <p:spPr>
          <a:xfrm>
            <a:off x="1613935" y="2485838"/>
            <a:ext cx="1050671" cy="1401"/>
          </a:xfrm>
          <a:prstGeom prst="straightConnector1">
            <a:avLst/>
          </a:prstGeom>
          <a:ln w="38100">
            <a:solidFill>
              <a:srgbClr val="005E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7108307" y="2539065"/>
            <a:ext cx="483974" cy="1401"/>
          </a:xfrm>
          <a:prstGeom prst="straightConnector1">
            <a:avLst/>
          </a:prstGeom>
          <a:ln w="38100">
            <a:solidFill>
              <a:srgbClr val="37BBE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3922470" y="4014105"/>
            <a:ext cx="580100" cy="1149"/>
          </a:xfrm>
          <a:prstGeom prst="straightConnector1">
            <a:avLst/>
          </a:prstGeom>
          <a:ln w="38100">
            <a:solidFill>
              <a:srgbClr val="005E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3061356" y="3239420"/>
            <a:ext cx="353549" cy="0"/>
          </a:xfrm>
          <a:prstGeom prst="straightConnector1">
            <a:avLst/>
          </a:prstGeom>
          <a:ln w="38100">
            <a:solidFill>
              <a:srgbClr val="005E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6420865" y="3264987"/>
            <a:ext cx="353549" cy="0"/>
          </a:xfrm>
          <a:prstGeom prst="straightConnector1">
            <a:avLst/>
          </a:prstGeom>
          <a:ln w="38100">
            <a:solidFill>
              <a:srgbClr val="37BBE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Группа 25"/>
          <p:cNvGrpSpPr/>
          <p:nvPr/>
        </p:nvGrpSpPr>
        <p:grpSpPr>
          <a:xfrm>
            <a:off x="4336044" y="3501424"/>
            <a:ext cx="2965501" cy="1388882"/>
            <a:chOff x="5809273" y="3523654"/>
            <a:chExt cx="2965501" cy="1388882"/>
          </a:xfrm>
        </p:grpSpPr>
        <p:sp>
          <p:nvSpPr>
            <p:cNvPr id="27" name="TextBox 26"/>
            <p:cNvSpPr txBox="1"/>
            <p:nvPr/>
          </p:nvSpPr>
          <p:spPr>
            <a:xfrm>
              <a:off x="7280481" y="4573982"/>
              <a:ext cx="149429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ЭП физлица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809273" y="4573982"/>
              <a:ext cx="149429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МЧД</a:t>
              </a:r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6068180" y="3523654"/>
              <a:ext cx="2481845" cy="984595"/>
              <a:chOff x="6068180" y="3523654"/>
              <a:chExt cx="2481845" cy="984595"/>
            </a:xfrm>
          </p:grpSpPr>
          <p:pic>
            <p:nvPicPr>
              <p:cNvPr id="30" name="Рисунок 29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536326" y="3530868"/>
                <a:ext cx="1013699" cy="970166"/>
              </a:xfrm>
              <a:prstGeom prst="rect">
                <a:avLst/>
              </a:prstGeom>
            </p:spPr>
          </p:pic>
          <p:pic>
            <p:nvPicPr>
              <p:cNvPr id="31" name="Рисунок 30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54957" y="3887727"/>
                <a:ext cx="256448" cy="256448"/>
              </a:xfrm>
              <a:prstGeom prst="rect">
                <a:avLst/>
              </a:prstGeom>
            </p:spPr>
          </p:pic>
          <p:pic>
            <p:nvPicPr>
              <p:cNvPr id="32" name="Рисунок 31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068180" y="3523654"/>
                <a:ext cx="984595" cy="984595"/>
              </a:xfrm>
              <a:prstGeom prst="rect">
                <a:avLst/>
              </a:prstGeom>
            </p:spPr>
          </p:pic>
        </p:grpSp>
      </p:grpSp>
      <p:grpSp>
        <p:nvGrpSpPr>
          <p:cNvPr id="33" name="Группа 32"/>
          <p:cNvGrpSpPr/>
          <p:nvPr/>
        </p:nvGrpSpPr>
        <p:grpSpPr>
          <a:xfrm>
            <a:off x="3144243" y="4991974"/>
            <a:ext cx="3949699" cy="509114"/>
            <a:chOff x="3916595" y="4988085"/>
            <a:chExt cx="3949699" cy="509114"/>
          </a:xfrm>
        </p:grpSpPr>
        <p:cxnSp>
          <p:nvCxnSpPr>
            <p:cNvPr id="34" name="Прямая со стрелкой 33"/>
            <p:cNvCxnSpPr/>
            <p:nvPr/>
          </p:nvCxnSpPr>
          <p:spPr>
            <a:xfrm>
              <a:off x="4192192" y="5012788"/>
              <a:ext cx="0" cy="484411"/>
            </a:xfrm>
            <a:prstGeom prst="straightConnector1">
              <a:avLst/>
            </a:prstGeom>
            <a:ln w="38100">
              <a:solidFill>
                <a:srgbClr val="005EB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/>
            <p:nvPr/>
          </p:nvCxnSpPr>
          <p:spPr>
            <a:xfrm>
              <a:off x="7457054" y="4988085"/>
              <a:ext cx="0" cy="459672"/>
            </a:xfrm>
            <a:prstGeom prst="straightConnector1">
              <a:avLst/>
            </a:prstGeom>
            <a:ln w="38100">
              <a:solidFill>
                <a:srgbClr val="005EB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916595" y="5048644"/>
              <a:ext cx="39496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rgbClr val="005EB2"/>
                  </a:solidFill>
                  <a:latin typeface="Open Sans Light" panose="020B0604020202020204" charset="0"/>
                  <a:ea typeface="Open Sans Light" panose="020B0604020202020204" charset="0"/>
                  <a:cs typeface="Open Sans Light" panose="020B0604020202020204" charset="0"/>
                </a:rPr>
                <a:t>Подписание документов от </a:t>
              </a:r>
              <a:r>
                <a:rPr lang="ru-RU" sz="1600" dirty="0" err="1" smtClean="0">
                  <a:solidFill>
                    <a:srgbClr val="005EB2"/>
                  </a:solidFill>
                  <a:latin typeface="Open Sans Light" panose="020B0604020202020204" charset="0"/>
                  <a:ea typeface="Open Sans Light" panose="020B0604020202020204" charset="0"/>
                  <a:cs typeface="Open Sans Light" panose="020B0604020202020204" charset="0"/>
                </a:rPr>
                <a:t>юрлица</a:t>
              </a:r>
              <a:endParaRPr lang="ru-RU" sz="1600" dirty="0">
                <a:solidFill>
                  <a:srgbClr val="005EB2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427376" y="5611216"/>
            <a:ext cx="8158577" cy="738664"/>
            <a:chOff x="492117" y="5605136"/>
            <a:chExt cx="7974109" cy="738664"/>
          </a:xfrm>
        </p:grpSpPr>
        <p:sp>
          <p:nvSpPr>
            <p:cNvPr id="38" name="TextBox 37"/>
            <p:cNvSpPr txBox="1"/>
            <p:nvPr/>
          </p:nvSpPr>
          <p:spPr>
            <a:xfrm>
              <a:off x="492117" y="5732165"/>
              <a:ext cx="9466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Торги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245279" y="5611112"/>
              <a:ext cx="29030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Отчётность</a:t>
              </a:r>
              <a:br>
                <a:rPr lang="ru-RU" sz="14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ru-RU" sz="14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в контролирующие органы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094205" y="5624443"/>
              <a:ext cx="13720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err="1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Госпорталы</a:t>
              </a:r>
              <a:endParaRPr lang="ru-RU" sz="1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798901" y="5605136"/>
              <a:ext cx="37296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6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</a:lstStyle>
            <a:p>
              <a:r>
                <a:rPr lang="ru-RU" sz="1400" dirty="0"/>
                <a:t>ЭДО с контрагентами, </a:t>
              </a:r>
              <a:r>
                <a:rPr lang="ru-RU" sz="1400" dirty="0" smtClean="0"/>
                <a:t>включая </a:t>
              </a:r>
              <a:r>
                <a:rPr lang="ru-RU" sz="1400" dirty="0"/>
                <a:t>работу </a:t>
              </a:r>
              <a:endParaRPr lang="en-US" sz="1400" dirty="0" smtClean="0"/>
            </a:p>
            <a:p>
              <a:r>
                <a:rPr lang="ru-RU" sz="1400" dirty="0" smtClean="0"/>
                <a:t>с </a:t>
              </a:r>
              <a:r>
                <a:rPr lang="ru-RU" sz="1400" dirty="0"/>
                <a:t>маркированными и </a:t>
              </a:r>
              <a:endParaRPr lang="en-US" sz="1400" dirty="0" smtClean="0"/>
            </a:p>
            <a:p>
              <a:r>
                <a:rPr lang="ru-RU" sz="1400" dirty="0" smtClean="0"/>
                <a:t>прослеживаемыми </a:t>
              </a:r>
              <a:r>
                <a:rPr lang="ru-RU" sz="1400" dirty="0"/>
                <a:t>товарами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8E67D9-8479-477C-BC10-F1E635A6C66A}" type="slidenum">
              <a:rPr lang="ru-RU" altLang="ru-RU" smtClean="0"/>
              <a:pPr/>
              <a:t>9</a:t>
            </a:fld>
            <a:endParaRPr lang="ru-RU" alt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547020" y="709021"/>
            <a:ext cx="9625681" cy="61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  <a:noAutofit/>
          </a:bodyPr>
          <a:lstStyle>
            <a:lvl1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912813" rtl="0" eaLnBrk="0" fontAlgn="base" hangingPunct="0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5EB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Резюме.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2000" dirty="0">
                <a:solidFill>
                  <a:srgbClr val="005EB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000" dirty="0" smtClean="0">
                <a:solidFill>
                  <a:srgbClr val="005EB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(актуальные рекомендации для ЮЛ и ИП в 2022 году)</a:t>
            </a:r>
            <a:endParaRPr lang="ru-RU" sz="2000" dirty="0">
              <a:solidFill>
                <a:srgbClr val="005EB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490" y="2348850"/>
            <a:ext cx="75610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Запланируйте время для получения КЭП ФНС России для руководителя (учитывая личный визит в точку выдачи)</a:t>
            </a:r>
          </a:p>
          <a:p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Обеспечьте сертификатами КЭП сотрудников</a:t>
            </a:r>
          </a:p>
          <a:p>
            <a:pPr marL="285750" indent="-285750">
              <a:buFontTx/>
              <a:buChar char="-"/>
            </a:pPr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Запланируйте тестирование сценариев работы с МЧД</a:t>
            </a:r>
          </a:p>
          <a:p>
            <a:pPr marL="285750" indent="-285750">
              <a:buFontTx/>
              <a:buChar char="-"/>
            </a:pPr>
            <a:endParaRPr lang="ru-R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Следите за новостями систем, где используется КЭП</a:t>
            </a:r>
          </a:p>
        </p:txBody>
      </p:sp>
    </p:spTree>
    <p:extLst>
      <p:ext uri="{BB962C8B-B14F-4D97-AF65-F5344CB8AC3E}">
        <p14:creationId xmlns:p14="http://schemas.microsoft.com/office/powerpoint/2010/main" val="22162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2617</TotalTime>
  <Words>455</Words>
  <Application>Microsoft Office PowerPoint</Application>
  <PresentationFormat>Экран (4:3)</PresentationFormat>
  <Paragraphs>102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Voodoo</dc:creator>
  <cp:lastModifiedBy>Михаил Юрьевич Быстров</cp:lastModifiedBy>
  <cp:revision>217</cp:revision>
  <cp:lastPrinted>2022-12-19T08:02:22Z</cp:lastPrinted>
  <dcterms:created xsi:type="dcterms:W3CDTF">2013-03-20T17:04:31Z</dcterms:created>
  <dcterms:modified xsi:type="dcterms:W3CDTF">2022-12-19T10:37:47Z</dcterms:modified>
</cp:coreProperties>
</file>